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</p:sldMasterIdLst>
  <p:notesMasterIdLst>
    <p:notesMasterId r:id="rId9"/>
  </p:notesMasterIdLst>
  <p:sldIdLst>
    <p:sldId id="261" r:id="rId3"/>
    <p:sldId id="256" r:id="rId4"/>
    <p:sldId id="259" r:id="rId5"/>
    <p:sldId id="262" r:id="rId6"/>
    <p:sldId id="260" r:id="rId7"/>
    <p:sldId id="263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oldbmj2" initials="g" lastIdx="6" clrIdx="0"/>
  <p:cmAuthor id="1" name="Nambiar, Sumathi" initials="NS" lastIdx="7" clrIdx="1"/>
  <p:cmAuthor id="2" name="John H Rex" initials="JHR" lastIdx="7" clrIdx="2"/>
  <p:cmAuthor id="3" name="Rex, John" initials="RJ" lastIdx="2" clrIdx="3">
    <p:extLst/>
  </p:cmAuthor>
  <p:cmAuthor id="4" name="John Rex" initials="JR" lastIdx="7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F3"/>
    <a:srgbClr val="D9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01" autoAdjust="0"/>
    <p:restoredTop sz="92626" autoAdjust="0"/>
  </p:normalViewPr>
  <p:slideViewPr>
    <p:cSldViewPr snapToGrid="0">
      <p:cViewPr varScale="1">
        <p:scale>
          <a:sx n="100" d="100"/>
          <a:sy n="100" d="100"/>
        </p:scale>
        <p:origin x="148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F688062-89AC-4A62-9DE1-B9EE52A751E3}" type="datetimeFigureOut">
              <a:rPr lang="en-US"/>
              <a:pPr>
                <a:defRPr/>
              </a:pPr>
              <a:t>6/15/2017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8CF4CB8-D716-4001-91EB-AD14734A4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14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B51A0-F669-45BA-9D55-1E4E28BFB8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63384-C678-4CAC-B24D-F78BDCBFB2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32B45-1B7B-4799-A321-3B64E5978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0"/>
            <a:ext cx="6097587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7670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524000"/>
            <a:ext cx="4076700" cy="5181600"/>
          </a:xfrm>
        </p:spPr>
        <p:txBody>
          <a:bodyPr rtlCol="0">
            <a:noAutofit/>
          </a:bodyPr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2017-06-15 - NIAID PK-PD - Summary ideas</a:t>
            </a:r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9600" y="274638"/>
            <a:ext cx="8415338" cy="51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add Secondary title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1748D8EB-9301-403A-889B-E8DDB32CFF4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2017-06-15 - NIAID PK-PD - Summary ideas</a:t>
            </a:r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67495"/>
            <a:ext cx="91440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3505200"/>
            <a:ext cx="91440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Presenter’s Name</a:t>
            </a:r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14800"/>
            <a:ext cx="91440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200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/>
              <a:t>Title of Presenter</a:t>
            </a:r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Title of Event</a:t>
            </a:r>
          </a:p>
          <a:p>
            <a:pPr lvl="0"/>
            <a:r>
              <a:rPr lang="en-US" sz="1800" dirty="0"/>
              <a:t>Date of Event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_no_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09600" y="784800"/>
            <a:ext cx="8416800" cy="511200"/>
          </a:xfrm>
        </p:spPr>
        <p:txBody>
          <a:bodyPr/>
          <a:lstStyle>
            <a:lvl1pPr marL="0" indent="0">
              <a:buNone/>
              <a:defRPr sz="2800" b="1" baseline="0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09600" y="1760400"/>
            <a:ext cx="6706800" cy="4424400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5"/>
          </p:nvPr>
        </p:nvSpPr>
        <p:spPr>
          <a:ln/>
        </p:spPr>
        <p:txBody>
          <a:bodyPr/>
          <a:lstStyle>
            <a:lvl1pPr algn="l">
              <a:defRPr b="1"/>
            </a:lvl1pPr>
          </a:lstStyle>
          <a:p>
            <a:pPr>
              <a:defRPr/>
            </a:pPr>
            <a:fld id="{A13FFB4A-2FC6-48DF-B25B-7E1211E3542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5110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00" y="177800"/>
            <a:ext cx="8616950" cy="10033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28600" y="1438275"/>
            <a:ext cx="8629650" cy="4581525"/>
          </a:xfrm>
          <a:prstGeom prst="rect">
            <a:avLst/>
          </a:prstGeom>
        </p:spPr>
        <p:txBody>
          <a:bodyPr/>
          <a:lstStyle>
            <a:lvl1pPr>
              <a:buClr>
                <a:srgbClr val="469C06"/>
              </a:buClr>
              <a:buSzPct val="100000"/>
              <a:buFont typeface="Arial" pitchFamily="34" charset="0"/>
              <a:buChar char="●"/>
              <a:defRPr sz="2400">
                <a:solidFill>
                  <a:srgbClr val="1C1C1C"/>
                </a:solidFill>
                <a:latin typeface="+mj-lt"/>
              </a:defRPr>
            </a:lvl1pPr>
            <a:lvl2pPr>
              <a:buClr>
                <a:srgbClr val="0085C8"/>
              </a:buClr>
              <a:buFont typeface="Wingdings" pitchFamily="2" charset="2"/>
              <a:buChar char="§"/>
              <a:defRPr sz="2000">
                <a:solidFill>
                  <a:srgbClr val="1C1C1C"/>
                </a:solidFill>
                <a:latin typeface="+mj-lt"/>
              </a:defRPr>
            </a:lvl2pPr>
            <a:lvl3pPr>
              <a:buClr>
                <a:srgbClr val="0085C8"/>
              </a:buClr>
              <a:buFont typeface="Wingdings" pitchFamily="2" charset="2"/>
              <a:buChar char="§"/>
              <a:defRPr sz="1800">
                <a:solidFill>
                  <a:srgbClr val="1C1C1C"/>
                </a:solidFill>
                <a:latin typeface="+mj-lt"/>
              </a:defRPr>
            </a:lvl3pPr>
            <a:lvl4pPr>
              <a:buClr>
                <a:srgbClr val="0085C8"/>
              </a:buClr>
              <a:buFont typeface="Wingdings" pitchFamily="2" charset="2"/>
              <a:buChar char="§"/>
              <a:defRPr sz="1800">
                <a:solidFill>
                  <a:srgbClr val="1C1C1C"/>
                </a:solidFill>
                <a:latin typeface="+mj-lt"/>
              </a:defRPr>
            </a:lvl4pPr>
            <a:lvl5pPr>
              <a:buClr>
                <a:srgbClr val="0085C8"/>
              </a:buClr>
              <a:buFont typeface="Wingdings" pitchFamily="2" charset="2"/>
              <a:buChar char="§"/>
              <a:defRPr sz="1800">
                <a:solidFill>
                  <a:srgbClr val="1C1C1C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251" y="327025"/>
            <a:ext cx="8040549" cy="8699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460" y="1844826"/>
            <a:ext cx="8041342" cy="4284153"/>
          </a:xfrm>
        </p:spPr>
        <p:txBody>
          <a:bodyPr/>
          <a:lstStyle>
            <a:lvl1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2pPr>
            <a:lvl3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3pPr>
            <a:lvl4pPr>
              <a:buClr>
                <a:srgbClr val="5BA527"/>
              </a:buClr>
              <a:defRPr>
                <a:solidFill>
                  <a:schemeClr val="bg1">
                    <a:lumMod val="85000"/>
                    <a:lumOff val="15000"/>
                  </a:schemeClr>
                </a:solidFill>
              </a:defRPr>
            </a:lvl4pPr>
            <a:lvl5pPr>
              <a:buClr>
                <a:srgbClr val="5BA527"/>
              </a:buClr>
              <a:defRPr sz="1200">
                <a:solidFill>
                  <a:schemeClr val="bg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89900" y="6477000"/>
            <a:ext cx="730250" cy="279400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536B173-E7A0-4673-A8D8-EB72363D5CB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30001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EFB71-1FA5-4EDD-BC34-C63F699DEB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066" y="327025"/>
            <a:ext cx="7890734" cy="869950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089900" y="6477000"/>
            <a:ext cx="730250" cy="279400"/>
          </a:xfrm>
          <a:prstGeom prst="rect">
            <a:avLst/>
          </a:prstGeom>
        </p:spPr>
        <p:txBody>
          <a:bodyPr/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CB1690B-31E4-49CA-9B06-1EA66647F9C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91672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94A4E-2E36-44F9-AB62-CBF51A4E5E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6F965-4331-4DBA-A752-D5E38FB742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52625-51DB-4E0F-BB55-1002AB9952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C32B3-E033-4B92-915B-1D06D21B06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62CF1-ACDD-4283-8F9E-0813574C4A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EBA53-6A70-4CAD-914E-A700771CE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BEB5-D0A2-45D2-9453-6F7B95EE33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92865" y="6492875"/>
            <a:ext cx="6358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285329-EF6C-4853-87B5-C45CB896A5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  <p:sldLayoutId id="2147483663" r:id="rId13"/>
    <p:sldLayoutId id="2147483664" r:id="rId14"/>
    <p:sldLayoutId id="2147483665" r:id="rId15"/>
    <p:sldLayoutId id="2147483666" r:id="rId16"/>
    <p:sldLayoutId id="2147483669" r:id="rId17"/>
    <p:sldLayoutId id="2147483670" r:id="rId18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785938" y="327025"/>
            <a:ext cx="6900862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785938" y="1989138"/>
            <a:ext cx="6900862" cy="377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04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ransition spd="med">
    <p:fade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19138" indent="-36353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987425" indent="-26828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16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255713" indent="-26828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1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1524000" indent="-268288" algn="l" rtl="0" eaLnBrk="0" fontAlgn="base" hangingPunct="0">
        <a:spcBef>
          <a:spcPct val="20000"/>
        </a:spcBef>
        <a:spcAft>
          <a:spcPct val="0"/>
        </a:spcAft>
        <a:buClr>
          <a:srgbClr val="5BA527"/>
        </a:buClr>
        <a:buFont typeface="Wingdings" pitchFamily="2" charset="2"/>
        <a:buChar char="§"/>
        <a:defRPr sz="1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hn.h.rex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2017-06-14…15 NIAID PK-PD Workshop: A quick summary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What did we learn?</a:t>
            </a:r>
          </a:p>
          <a:p>
            <a:endParaRPr lang="en-US" dirty="0"/>
          </a:p>
          <a:p>
            <a:r>
              <a:rPr lang="en-US" sz="2000" dirty="0"/>
              <a:t>John H. Rex, MD</a:t>
            </a:r>
          </a:p>
          <a:p>
            <a:r>
              <a:rPr lang="en-US" sz="2000" dirty="0">
                <a:hlinkClick r:id="rId2"/>
              </a:rPr>
              <a:t>John.h.rex@gmail.com</a:t>
            </a:r>
            <a:endParaRPr lang="en-US" sz="2000" dirty="0"/>
          </a:p>
          <a:p>
            <a:r>
              <a:rPr lang="en-US" sz="2000" dirty="0"/>
              <a:t>Please distribute freely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EFB71-1FA5-4EDD-BC34-C63F699DEBE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0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PK-PD can / cannot do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Can</a:t>
            </a:r>
          </a:p>
          <a:p>
            <a:pPr lvl="1"/>
            <a:r>
              <a:rPr lang="en-US" sz="2400" dirty="0"/>
              <a:t>Early: </a:t>
            </a:r>
            <a:r>
              <a:rPr lang="en-US" sz="2400" dirty="0" err="1"/>
              <a:t>Derisk</a:t>
            </a:r>
            <a:r>
              <a:rPr lang="en-US" sz="2400" dirty="0"/>
              <a:t> dose-selection</a:t>
            </a:r>
          </a:p>
          <a:p>
            <a:pPr lvl="1"/>
            <a:r>
              <a:rPr lang="en-US" sz="2400" dirty="0"/>
              <a:t>Mid: Enable programs to happen </a:t>
            </a:r>
            <a:r>
              <a:rPr lang="en-US" sz="2400" u="sng" dirty="0"/>
              <a:t>at all</a:t>
            </a:r>
            <a:r>
              <a:rPr lang="en-US" sz="2400" dirty="0"/>
              <a:t> in settings where clinical data are limited</a:t>
            </a:r>
          </a:p>
          <a:p>
            <a:pPr lvl="1"/>
            <a:r>
              <a:rPr lang="en-US" sz="2400" dirty="0"/>
              <a:t>Late: Help with labeling questions about dosing and PK in special pops, pediatrics, drug-drug interactions, etc.</a:t>
            </a:r>
          </a:p>
          <a:p>
            <a:pPr lvl="1"/>
            <a:r>
              <a:rPr lang="en-US" sz="2400" dirty="0"/>
              <a:t>Late: Provide support to breakpoint determination</a:t>
            </a:r>
          </a:p>
          <a:p>
            <a:r>
              <a:rPr lang="en-US" sz="2800" dirty="0"/>
              <a:t>Cannot (necessarily)</a:t>
            </a:r>
          </a:p>
          <a:p>
            <a:pPr lvl="1"/>
            <a:r>
              <a:rPr lang="en-US" sz="2400" dirty="0"/>
              <a:t>Speed the program: PK-PD is often iterative</a:t>
            </a:r>
          </a:p>
          <a:p>
            <a:pPr lvl="1"/>
            <a:r>
              <a:rPr lang="en-US" sz="2400" dirty="0"/>
              <a:t>Make overall program smaller: You may well need to spend time exploring / confirming PK in relevant patient settings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5B51A0-F669-45BA-9D55-1E4E28BFB87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707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51"/>
            <a:ext cx="8229600" cy="1143000"/>
          </a:xfrm>
        </p:spPr>
        <p:txBody>
          <a:bodyPr/>
          <a:lstStyle/>
          <a:p>
            <a:r>
              <a:rPr lang="en-US"/>
              <a:t>What is robust dose selection?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1827"/>
            <a:ext cx="8229600" cy="4525963"/>
          </a:xfrm>
        </p:spPr>
        <p:txBody>
          <a:bodyPr/>
          <a:lstStyle/>
          <a:p>
            <a:r>
              <a:rPr lang="en-US" sz="2400" dirty="0"/>
              <a:t>“Robust” should reduce risk. What reduces risk?</a:t>
            </a:r>
          </a:p>
          <a:p>
            <a:pPr lvl="1"/>
            <a:r>
              <a:rPr lang="en-US" sz="2000" dirty="0"/>
              <a:t>Standards: </a:t>
            </a:r>
          </a:p>
          <a:p>
            <a:pPr lvl="2"/>
            <a:r>
              <a:rPr lang="en-US" sz="1800" dirty="0"/>
              <a:t>Use benchmark compounds as internal controls. We do this implicitly within classes – being explicit about this is helpful</a:t>
            </a:r>
          </a:p>
          <a:p>
            <a:pPr lvl="2"/>
            <a:r>
              <a:rPr lang="en-US" sz="1800" dirty="0"/>
              <a:t>Isolates: Consider the use of standard (QC-like) PD isolates</a:t>
            </a:r>
          </a:p>
          <a:p>
            <a:pPr lvl="1"/>
            <a:r>
              <a:rPr lang="en-US" sz="2000" dirty="0"/>
              <a:t>Orthogonal data:</a:t>
            </a:r>
          </a:p>
          <a:p>
            <a:pPr lvl="2"/>
            <a:r>
              <a:rPr lang="en-US" sz="1800" dirty="0"/>
              <a:t>Test a range of isolates &amp; models. </a:t>
            </a:r>
          </a:p>
          <a:p>
            <a:pPr lvl="2"/>
            <a:r>
              <a:rPr lang="en-US" sz="1800" dirty="0"/>
              <a:t>Chose them to explore relevant variation</a:t>
            </a:r>
          </a:p>
          <a:p>
            <a:pPr lvl="1"/>
            <a:r>
              <a:rPr lang="en-US" sz="2000" dirty="0"/>
              <a:t>Buffer your P3 study vs. patient-level PK variation</a:t>
            </a:r>
          </a:p>
          <a:p>
            <a:pPr lvl="2"/>
            <a:r>
              <a:rPr lang="en-US" sz="1800" dirty="0"/>
              <a:t>Select dose to give maximum exposure within </a:t>
            </a:r>
            <a:r>
              <a:rPr lang="en-US" sz="1800" dirty="0" err="1"/>
              <a:t>tox</a:t>
            </a:r>
            <a:r>
              <a:rPr lang="en-US" sz="1800" dirty="0"/>
              <a:t> limits</a:t>
            </a:r>
          </a:p>
          <a:p>
            <a:pPr lvl="2"/>
            <a:r>
              <a:rPr lang="en-US" sz="1800" dirty="0"/>
              <a:t>When all you have is HV data, anticipate greater variance in patients</a:t>
            </a:r>
          </a:p>
          <a:p>
            <a:pPr lvl="2"/>
            <a:r>
              <a:rPr lang="en-US" sz="1800" dirty="0"/>
              <a:t>Get PK in suitably diverse patient settings as early as possible</a:t>
            </a:r>
          </a:p>
          <a:p>
            <a:pPr lvl="1"/>
            <a:r>
              <a:rPr lang="en-US" sz="2000" dirty="0"/>
              <a:t>Exposure at the site matters: Keep site PK in mind … is plasma a good correlate or do you need to go deeper (e.g., ELF)?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B71-1FA5-4EDD-BC34-C63F699DEBE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6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078" y="274638"/>
            <a:ext cx="8229600" cy="1143000"/>
          </a:xfrm>
        </p:spPr>
        <p:txBody>
          <a:bodyPr/>
          <a:lstStyle/>
          <a:p>
            <a:r>
              <a:rPr lang="en-US" dirty="0"/>
              <a:t>Standardization might help</a:t>
            </a:r>
            <a:br>
              <a:rPr lang="en-US" dirty="0"/>
            </a:br>
            <a:r>
              <a:rPr lang="en-US" sz="3200" i="1" dirty="0"/>
              <a:t>But let’s avoid the illusion of skill…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sz="2400" dirty="0"/>
              <a:t>Simple steps towards reduced variation in PD target measures</a:t>
            </a:r>
          </a:p>
          <a:p>
            <a:pPr lvl="1"/>
            <a:r>
              <a:rPr lang="en-US" sz="2000" dirty="0"/>
              <a:t>Step 1: Detailed reporting on methods (ARRIVE animal data guidelines)</a:t>
            </a:r>
          </a:p>
          <a:p>
            <a:pPr lvl="1"/>
            <a:r>
              <a:rPr lang="en-US" sz="2000" dirty="0"/>
              <a:t>Step 2: Using known ways to reduce variation (e.g., methods that reduce CFU/ml variation in the inoculum)</a:t>
            </a:r>
          </a:p>
          <a:p>
            <a:pPr lvl="1"/>
            <a:r>
              <a:rPr lang="en-US" sz="2000" dirty="0"/>
              <a:t>Step 3: Seek to compare across labs</a:t>
            </a:r>
          </a:p>
          <a:p>
            <a:pPr lvl="2"/>
            <a:r>
              <a:rPr lang="en-US" sz="1800" dirty="0"/>
              <a:t>It seems unlikely that we’d do a multi-lab (M23-like) study</a:t>
            </a:r>
          </a:p>
          <a:p>
            <a:pPr lvl="2"/>
            <a:r>
              <a:rPr lang="en-US" sz="1800" dirty="0"/>
              <a:t>But, could we begin to build a database of standard (QC?) isolates tested vs. standard benchmark compounds?</a:t>
            </a:r>
          </a:p>
          <a:p>
            <a:r>
              <a:rPr lang="en-US" sz="2400" dirty="0"/>
              <a:t>Is it useful to discuss how we do target attainment math?</a:t>
            </a:r>
          </a:p>
          <a:p>
            <a:pPr lvl="1"/>
            <a:r>
              <a:rPr lang="en-US" sz="2000" dirty="0"/>
              <a:t>Current: Worst case </a:t>
            </a:r>
            <a:r>
              <a:rPr lang="en-US" sz="2000" dirty="0" err="1"/>
              <a:t>ounding</a:t>
            </a:r>
            <a:r>
              <a:rPr lang="en-US" sz="2000" dirty="0"/>
              <a:t> limits (MIC90, 95% CI PK limits)</a:t>
            </a:r>
          </a:p>
          <a:p>
            <a:pPr lvl="1"/>
            <a:r>
              <a:rPr lang="en-US" sz="2000" dirty="0"/>
              <a:t>For the future: Variance-based (incorporate variance of observed PD targets, PK parameters, MIC ranges)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EFB71-1FA5-4EDD-BC34-C63F699DEBE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909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/>
              <a:t>Gaps /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4525963"/>
          </a:xfrm>
        </p:spPr>
        <p:txBody>
          <a:bodyPr/>
          <a:lstStyle/>
          <a:p>
            <a:r>
              <a:rPr lang="en-US" sz="2400" dirty="0"/>
              <a:t>We lack validated cIAI &amp; cUTI models</a:t>
            </a:r>
          </a:p>
          <a:p>
            <a:r>
              <a:rPr lang="en-US" sz="2400" dirty="0"/>
              <a:t>Would routine use of real-time PK improve outcomes?</a:t>
            </a:r>
          </a:p>
          <a:p>
            <a:pPr lvl="1"/>
            <a:r>
              <a:rPr lang="en-US" sz="2000" dirty="0"/>
              <a:t>Is point-of-care PK possible?</a:t>
            </a:r>
          </a:p>
          <a:p>
            <a:r>
              <a:rPr lang="en-US" sz="2400" dirty="0"/>
              <a:t>How do we develop products without an MIC?</a:t>
            </a:r>
          </a:p>
          <a:p>
            <a:pPr lvl="1"/>
            <a:r>
              <a:rPr lang="en-US" sz="2000" dirty="0"/>
              <a:t>It’s not clear that PK-PD provide the orthogonal causality support</a:t>
            </a:r>
          </a:p>
          <a:p>
            <a:r>
              <a:rPr lang="en-US" sz="2400" dirty="0"/>
              <a:t>How do we develop combinations?</a:t>
            </a:r>
          </a:p>
          <a:p>
            <a:pPr lvl="1"/>
            <a:r>
              <a:rPr lang="en-US" sz="2000" dirty="0"/>
              <a:t>How do we do preclinical PK-PD?</a:t>
            </a:r>
          </a:p>
          <a:p>
            <a:pPr lvl="1"/>
            <a:r>
              <a:rPr lang="en-US" sz="2000" dirty="0"/>
              <a:t>How do we do the clinical testing for a combination regimen?</a:t>
            </a:r>
          </a:p>
          <a:p>
            <a:pPr lvl="1"/>
            <a:r>
              <a:rPr lang="en-US" sz="2000" dirty="0"/>
              <a:t>TB as a paradigm for both: a workshop is coming </a:t>
            </a:r>
          </a:p>
          <a:p>
            <a:r>
              <a:rPr lang="en-US" sz="2400" dirty="0"/>
              <a:t>Studies of specific clinical questions</a:t>
            </a:r>
          </a:p>
          <a:p>
            <a:pPr lvl="1"/>
            <a:r>
              <a:rPr lang="en-US" sz="2000" dirty="0"/>
              <a:t>Exploring CSF penetration (and its meaning)</a:t>
            </a:r>
          </a:p>
          <a:p>
            <a:r>
              <a:rPr lang="en-US" sz="2400" dirty="0"/>
              <a:t>More use of PBPK (Physiologically-based PK)</a:t>
            </a:r>
          </a:p>
          <a:p>
            <a:pPr lvl="1"/>
            <a:r>
              <a:rPr lang="en-US" sz="2000" dirty="0"/>
              <a:t>Do we have the (compartment-level, by-age) data we need?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EFB71-1FA5-4EDD-BC34-C63F699DEB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23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9600" cy="950912"/>
          </a:xfrm>
        </p:spPr>
        <p:txBody>
          <a:bodyPr/>
          <a:lstStyle/>
          <a:p>
            <a:r>
              <a:rPr lang="en-US" dirty="0"/>
              <a:t>Possible outputs from this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5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i="1" dirty="0"/>
              <a:t>This workshop was an experiment. Thanks to NIAID for organizing and thanks to all of you for participating. What might we do / see next?</a:t>
            </a:r>
          </a:p>
          <a:p>
            <a:pPr marL="0" indent="0">
              <a:buNone/>
            </a:pPr>
            <a:endParaRPr lang="en-US" sz="1000" i="1" dirty="0"/>
          </a:p>
          <a:p>
            <a:r>
              <a:rPr lang="en-US" sz="2800" dirty="0"/>
              <a:t>Summary of best practice as of today</a:t>
            </a:r>
          </a:p>
          <a:p>
            <a:pPr lvl="1"/>
            <a:r>
              <a:rPr lang="en-US" sz="2400" dirty="0"/>
              <a:t>Ex: We might write a summary paper (or two)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NB: Discussions at this workshop should </a:t>
            </a:r>
            <a:r>
              <a:rPr lang="en-US" sz="2400" i="1" dirty="0">
                <a:solidFill>
                  <a:srgbClr val="FF0000"/>
                </a:solidFill>
              </a:rPr>
              <a:t>not</a:t>
            </a:r>
            <a:r>
              <a:rPr lang="en-US" sz="2400" dirty="0">
                <a:solidFill>
                  <a:srgbClr val="FF0000"/>
                </a:solidFill>
              </a:rPr>
              <a:t> be taken as regulatory guidance!</a:t>
            </a:r>
          </a:p>
          <a:p>
            <a:r>
              <a:rPr lang="en-US" sz="2800" dirty="0"/>
              <a:t>Ideas gaps to address via funder-led work</a:t>
            </a:r>
          </a:p>
          <a:p>
            <a:pPr lvl="1"/>
            <a:r>
              <a:rPr lang="en-US" sz="2400" dirty="0"/>
              <a:t>Ex: NIAID might seek to fund work addressing the gaps</a:t>
            </a:r>
          </a:p>
          <a:p>
            <a:r>
              <a:rPr lang="en-US" sz="2800" dirty="0"/>
              <a:t>A further step in the conversation on this topic</a:t>
            </a:r>
          </a:p>
          <a:p>
            <a:pPr lvl="1"/>
            <a:r>
              <a:rPr lang="en-US" sz="2400" dirty="0"/>
              <a:t>Ex: We might carry on the debate via further workshop(s)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2017-06-15 - NIAID PK-PD - Summary ideas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9EFB71-1FA5-4EDD-BC34-C63F699DEB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97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vent_LifeSciences_V01">
  <a:themeElements>
    <a:clrScheme name="Advent Colours">
      <a:dk1>
        <a:srgbClr val="A1A4A3"/>
      </a:dk1>
      <a:lt1>
        <a:srgbClr val="000000"/>
      </a:lt1>
      <a:dk2>
        <a:srgbClr val="5BA527"/>
      </a:dk2>
      <a:lt2>
        <a:srgbClr val="0071B6"/>
      </a:lt2>
      <a:accent1>
        <a:srgbClr val="0000FF"/>
      </a:accent1>
      <a:accent2>
        <a:srgbClr val="FF9F20"/>
      </a:accent2>
      <a:accent3>
        <a:srgbClr val="D52726"/>
      </a:accent3>
      <a:accent4>
        <a:srgbClr val="7E2B72"/>
      </a:accent4>
      <a:accent5>
        <a:srgbClr val="FFFF2A"/>
      </a:accent5>
      <a:accent6>
        <a:srgbClr val="006760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AEDA6E"/>
        </a:solidFill>
        <a:ln>
          <a:noFill/>
        </a:ln>
      </a:spPr>
      <a:bodyPr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Accent 7">
      <a:srgbClr val="F27D00"/>
    </a:custClr>
    <a:custClr name="Accent 8">
      <a:srgbClr val="1F497D"/>
    </a:custClr>
  </a:custClr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8537</TotalTime>
  <Words>648</Words>
  <Application>Microsoft Office PowerPoint</Application>
  <PresentationFormat>On-screen Show (4:3)</PresentationFormat>
  <Paragraphs>74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Advent_LifeSciences_V01</vt:lpstr>
      <vt:lpstr>2017-06-14…15 NIAID PK-PD Workshop: A quick summary</vt:lpstr>
      <vt:lpstr>What PK-PD can / cannot do</vt:lpstr>
      <vt:lpstr>What is robust dose selection?</vt:lpstr>
      <vt:lpstr>Standardization might help But let’s avoid the illusion of skill…</vt:lpstr>
      <vt:lpstr>Gaps / Transformation</vt:lpstr>
      <vt:lpstr>Possible outputs from this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Session: Regulatory Challenges in the Development of Antimicrobial Agents</dc:title>
  <dc:creator>Rex, John</dc:creator>
  <cp:lastModifiedBy>John Rex</cp:lastModifiedBy>
  <cp:revision>857</cp:revision>
  <dcterms:created xsi:type="dcterms:W3CDTF">2006-08-16T00:00:00Z</dcterms:created>
  <dcterms:modified xsi:type="dcterms:W3CDTF">2017-06-15T20:48:21Z</dcterms:modified>
</cp:coreProperties>
</file>