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257" r:id="rId2"/>
    <p:sldId id="578" r:id="rId3"/>
    <p:sldId id="572" r:id="rId4"/>
    <p:sldId id="722" r:id="rId5"/>
    <p:sldId id="660" r:id="rId6"/>
    <p:sldId id="685" r:id="rId7"/>
    <p:sldId id="687" r:id="rId8"/>
    <p:sldId id="583" r:id="rId9"/>
    <p:sldId id="584" r:id="rId10"/>
    <p:sldId id="585" r:id="rId11"/>
    <p:sldId id="1938" r:id="rId12"/>
    <p:sldId id="1939" r:id="rId13"/>
    <p:sldId id="1932" r:id="rId14"/>
    <p:sldId id="1933" r:id="rId15"/>
    <p:sldId id="1934" r:id="rId16"/>
    <p:sldId id="1935" r:id="rId17"/>
    <p:sldId id="1936" r:id="rId18"/>
    <p:sldId id="1937" r:id="rId19"/>
    <p:sldId id="1942" r:id="rId20"/>
    <p:sldId id="1943" r:id="rId21"/>
    <p:sldId id="1661" r:id="rId22"/>
    <p:sldId id="724" r:id="rId23"/>
    <p:sldId id="725" r:id="rId24"/>
    <p:sldId id="726" r:id="rId25"/>
    <p:sldId id="727" r:id="rId26"/>
    <p:sldId id="728" r:id="rId27"/>
    <p:sldId id="729" r:id="rId28"/>
    <p:sldId id="731" r:id="rId29"/>
    <p:sldId id="650" r:id="rId30"/>
    <p:sldId id="586" r:id="rId31"/>
    <p:sldId id="704" r:id="rId32"/>
    <p:sldId id="700" r:id="rId33"/>
    <p:sldId id="265" r:id="rId34"/>
    <p:sldId id="266" r:id="rId35"/>
    <p:sldId id="271" r:id="rId36"/>
    <p:sldId id="351" r:id="rId37"/>
    <p:sldId id="272" r:id="rId38"/>
    <p:sldId id="273" r:id="rId39"/>
    <p:sldId id="666" r:id="rId40"/>
    <p:sldId id="276" r:id="rId41"/>
    <p:sldId id="471" r:id="rId42"/>
    <p:sldId id="278" r:id="rId43"/>
    <p:sldId id="711" r:id="rId44"/>
    <p:sldId id="280" r:id="rId45"/>
    <p:sldId id="678" r:id="rId46"/>
    <p:sldId id="679" r:id="rId47"/>
    <p:sldId id="680" r:id="rId48"/>
    <p:sldId id="475" r:id="rId49"/>
    <p:sldId id="502" r:id="rId50"/>
    <p:sldId id="293" r:id="rId51"/>
    <p:sldId id="296" r:id="rId52"/>
    <p:sldId id="488" r:id="rId53"/>
    <p:sldId id="1940" r:id="rId54"/>
    <p:sldId id="1941" r:id="rId5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63">
          <p15:clr>
            <a:srgbClr val="A4A3A4"/>
          </p15:clr>
        </p15:guide>
        <p15:guide id="2" orient="horz" pos="1934">
          <p15:clr>
            <a:srgbClr val="A4A3A4"/>
          </p15:clr>
        </p15:guide>
        <p15:guide id="3" orient="horz" pos="3738">
          <p15:clr>
            <a:srgbClr val="A4A3A4"/>
          </p15:clr>
        </p15:guide>
        <p15:guide id="4" orient="horz" pos="1466">
          <p15:clr>
            <a:srgbClr val="A4A3A4"/>
          </p15:clr>
        </p15:guide>
        <p15:guide id="5" pos="1209">
          <p15:clr>
            <a:srgbClr val="A4A3A4"/>
          </p15:clr>
        </p15:guide>
        <p15:guide id="6" pos="5631">
          <p15:clr>
            <a:srgbClr val="A4A3A4"/>
          </p15:clr>
        </p15:guide>
        <p15:guide id="7" pos="3201">
          <p15:clr>
            <a:srgbClr val="A4A3A4"/>
          </p15:clr>
        </p15:guide>
        <p15:guide id="8" pos="4675">
          <p15:clr>
            <a:srgbClr val="A4A3A4"/>
          </p15:clr>
        </p15:guide>
        <p15:guide id="9" pos="4067">
          <p15:clr>
            <a:srgbClr val="A4A3A4"/>
          </p15:clr>
        </p15:guide>
        <p15:guide id="10" pos="3193">
          <p15:clr>
            <a:srgbClr val="A4A3A4"/>
          </p15:clr>
        </p15:guide>
        <p15:guide id="11" pos="3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9933"/>
    <a:srgbClr val="00908E"/>
    <a:srgbClr val="0066CC"/>
    <a:srgbClr val="0090F2"/>
    <a:srgbClr val="0033CC"/>
    <a:srgbClr val="0033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6" autoAdjust="0"/>
    <p:restoredTop sz="99485" autoAdjust="0"/>
  </p:normalViewPr>
  <p:slideViewPr>
    <p:cSldViewPr snapToGrid="0">
      <p:cViewPr varScale="1">
        <p:scale>
          <a:sx n="99" d="100"/>
          <a:sy n="99" d="100"/>
        </p:scale>
        <p:origin x="1052" y="72"/>
      </p:cViewPr>
      <p:guideLst>
        <p:guide orient="horz" pos="1663"/>
        <p:guide orient="horz" pos="1934"/>
        <p:guide orient="horz" pos="3738"/>
        <p:guide orient="horz" pos="1466"/>
        <p:guide pos="1209"/>
        <p:guide pos="5631"/>
        <p:guide pos="3201"/>
        <p:guide pos="4675"/>
        <p:guide pos="4067"/>
        <p:guide pos="3193"/>
        <p:guide pos="33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132"/>
    </p:cViewPr>
  </p:sorterViewPr>
  <p:notesViewPr>
    <p:cSldViewPr snapToGrid="0">
      <p:cViewPr varScale="1">
        <p:scale>
          <a:sx n="54" d="100"/>
          <a:sy n="54" d="100"/>
        </p:scale>
        <p:origin x="-135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2.xml"/><Relationship Id="rId13" Type="http://schemas.openxmlformats.org/officeDocument/2006/relationships/slide" Target="slides/slide42.xml"/><Relationship Id="rId3" Type="http://schemas.openxmlformats.org/officeDocument/2006/relationships/slide" Target="slides/slide8.xml"/><Relationship Id="rId7" Type="http://schemas.openxmlformats.org/officeDocument/2006/relationships/slide" Target="slides/slide30.xml"/><Relationship Id="rId12" Type="http://schemas.openxmlformats.org/officeDocument/2006/relationships/slide" Target="slides/slide37.xml"/><Relationship Id="rId17" Type="http://schemas.openxmlformats.org/officeDocument/2006/relationships/slide" Target="slides/slide52.xml"/><Relationship Id="rId2" Type="http://schemas.openxmlformats.org/officeDocument/2006/relationships/slide" Target="slides/slide2.xml"/><Relationship Id="rId16" Type="http://schemas.openxmlformats.org/officeDocument/2006/relationships/slide" Target="slides/slide51.xml"/><Relationship Id="rId1" Type="http://schemas.openxmlformats.org/officeDocument/2006/relationships/slide" Target="slides/slide1.xml"/><Relationship Id="rId6" Type="http://schemas.openxmlformats.org/officeDocument/2006/relationships/slide" Target="slides/slide28.xml"/><Relationship Id="rId11" Type="http://schemas.openxmlformats.org/officeDocument/2006/relationships/slide" Target="slides/slide36.xml"/><Relationship Id="rId5" Type="http://schemas.openxmlformats.org/officeDocument/2006/relationships/slide" Target="slides/slide10.xml"/><Relationship Id="rId15" Type="http://schemas.openxmlformats.org/officeDocument/2006/relationships/slide" Target="slides/slide50.xml"/><Relationship Id="rId10" Type="http://schemas.openxmlformats.org/officeDocument/2006/relationships/slide" Target="slides/slide34.xml"/><Relationship Id="rId4" Type="http://schemas.openxmlformats.org/officeDocument/2006/relationships/slide" Target="slides/slide9.xml"/><Relationship Id="rId9" Type="http://schemas.openxmlformats.org/officeDocument/2006/relationships/slide" Target="slides/slide33.xml"/><Relationship Id="rId14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D1A62C8A-4F89-4B4C-AA70-72597B8497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14974DEB-F3CC-4815-A82D-A1C650758E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6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CC_Core Presentation</a:t>
            </a:r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EE5F3CE6-4463-4747-A666-8468A18547D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A898DAAD-BD0E-4F1A-A980-B9ABFA19DF0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b="0"/>
            </a:lvl1pPr>
          </a:lstStyle>
          <a:p>
            <a:pPr>
              <a:defRPr/>
            </a:pPr>
            <a:fld id="{728916BB-E0BA-4892-A046-177855349C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C5CF676-B1B9-444C-AA86-B1011A7C69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C1226BB-A2EA-4704-980D-FDB6F5EDB20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5C2781A-1C9C-48E6-BA19-90F765ACBCD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4C761E9D-7E6C-4AA4-9B18-9FE1DC56F47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01DDA92B-741F-47B6-8E79-4F879744FB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51FC8C39-A2D2-4217-BBF5-4992F7157A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b="0"/>
            </a:lvl1pPr>
          </a:lstStyle>
          <a:p>
            <a:pPr>
              <a:defRPr/>
            </a:pPr>
            <a:fld id="{EBC201E1-9000-4239-AF9A-3ECE66679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6A164C4-7F38-4667-8A22-E8BB0DEF8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35" tIns="45211" rIns="92035" bIns="45211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554B144-FB40-41BE-976B-5DCE6A4FF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15622BA-D096-460A-97AE-F9E372672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5FBA28-6475-4925-A4D8-1315E8EE19C7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48131" name="Slide Image Placeholder 1">
            <a:extLst>
              <a:ext uri="{FF2B5EF4-FFF2-40B4-BE49-F238E27FC236}">
                <a16:creationId xmlns:a16="http://schemas.microsoft.com/office/drawing/2014/main" id="{44F0FF97-844B-460C-8587-8B39ADF513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Notes Placeholder 2">
            <a:extLst>
              <a:ext uri="{FF2B5EF4-FFF2-40B4-BE49-F238E27FC236}">
                <a16:creationId xmlns:a16="http://schemas.microsoft.com/office/drawing/2014/main" id="{64242CB3-C752-40A1-95C6-B99CCBEFF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8013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/>
          <a:lstStyle/>
          <a:p>
            <a:pPr eaLnBrk="1" hangingPunct="1">
              <a:lnSpc>
                <a:spcPct val="80000"/>
              </a:lnSpc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Aerosol therapy is a better way to treat PA than parenteral therapy.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Gilead was looking to develop an antibiotic that would improve upon the only currently approved option (TOBI).  Improvements would include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Better airway tolerability and no cumulative dose-limiting toxicity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Better response in adults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No sputum binding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Faster delivery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AZLI was chosen/developed with the following characteristics: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Aztreonam represented an alternative class of antibiotic, and was well understood and safe from 20 years of use as a parenteral product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Lysine salt was chosen for airway tolerability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The aerosol administration allows for low systemic exposure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Aztreonam doesn’t bind to sputum in the lung, so all of the antibiotic that is deposited in the lung is active</a:t>
            </a:r>
          </a:p>
          <a:p>
            <a:pPr eaLnBrk="1" hangingPunct="1">
              <a:lnSpc>
                <a:spcPct val="80000"/>
              </a:lnSpc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3" name="Slide Number Placeholder 3">
            <a:extLst>
              <a:ext uri="{FF2B5EF4-FFF2-40B4-BE49-F238E27FC236}">
                <a16:creationId xmlns:a16="http://schemas.microsoft.com/office/drawing/2014/main" id="{F0429111-9D50-4F23-869E-A49500769BBC}"/>
              </a:ext>
            </a:extLst>
          </p:cNvPr>
          <p:cNvSpPr txBox="1">
            <a:spLocks noGrp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526B90-3D7D-448C-B11F-B7EAB44D1007}" type="slidenum">
              <a:rPr lang="en-US" altLang="en-US" b="0"/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C4833AF-1FCE-4D7F-B6A1-E7EDE73A5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1A6191-4549-4223-9AF8-5B437E5E7D47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50179" name="Slide Image Placeholder 1">
            <a:extLst>
              <a:ext uri="{FF2B5EF4-FFF2-40B4-BE49-F238E27FC236}">
                <a16:creationId xmlns:a16="http://schemas.microsoft.com/office/drawing/2014/main" id="{0F18C4B9-35EC-4FAA-A302-84E4DCA1A5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Notes Placeholder 2">
            <a:extLst>
              <a:ext uri="{FF2B5EF4-FFF2-40B4-BE49-F238E27FC236}">
                <a16:creationId xmlns:a16="http://schemas.microsoft.com/office/drawing/2014/main" id="{B5124EE5-EC53-429A-916E-01EAE79E4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8013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Move quickly through this slide.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2-3 minute delivery time with the Altera (new technology) lessens the treatment burden to the patient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1" name="Slide Number Placeholder 3">
            <a:extLst>
              <a:ext uri="{FF2B5EF4-FFF2-40B4-BE49-F238E27FC236}">
                <a16:creationId xmlns:a16="http://schemas.microsoft.com/office/drawing/2014/main" id="{CB00CE60-9968-4C64-9534-DE9E51D4B9C5}"/>
              </a:ext>
            </a:extLst>
          </p:cNvPr>
          <p:cNvSpPr txBox="1">
            <a:spLocks noGrp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36BD96-F698-4535-B9F0-B406428B6A4D}" type="slidenum">
              <a:rPr lang="en-US" altLang="en-US" b="0"/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1FC36794-84C4-4FC2-AC18-9A405A095B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A73FB7-0DC8-4C19-A3E7-C582C76C4ABE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52227" name="Rectangle 7">
            <a:extLst>
              <a:ext uri="{FF2B5EF4-FFF2-40B4-BE49-F238E27FC236}">
                <a16:creationId xmlns:a16="http://schemas.microsoft.com/office/drawing/2014/main" id="{66021974-F2EC-41FF-B2EA-CF4CCFA5B5A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1F6A7A-794E-4D2C-A60F-6228B82CBFD8}" type="slidenum">
              <a:rPr lang="en-US" altLang="en-US" b="0"/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 b="0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40D155C8-5DFB-43F0-8723-D91640B0D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4B9B0786-2BA7-4F28-A72D-C2B2C8378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3263" y="4414838"/>
            <a:ext cx="5603875" cy="418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Phase 3 program was the result of expedited drug development in an orphan indication with an important medical need.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Study 005 was initiated first.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When designing Study 005, Gilead knew that 75 mg BID was well-tolerated, but wanted to evaluate the tolerability of a TID regimen, given the rapid airway clearance and the mechanism of action of time above the MIC.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pre-specified analyses called for pooling the treatment and placebo arms, given the sample size concerns in this orphan indication.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When designing Study 007, Gilead used blinded data from Study 005 to determine that the TID regimen was well-tolerated and used the CFQ-R data from the TOBI run-in period to calculate the MCID.  Based on the MCID, the sample size of Study 007 was increased.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24B8F78F-9592-4331-8F37-E1A76C6D0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B0051-4BF0-4F65-B593-79FD46858372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C6A931B8-B352-46A8-9D69-5CC174DB459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7F23BC-B7DD-48AE-8485-26A2DF8374F5}" type="slidenum">
              <a:rPr lang="en-US" altLang="en-US" b="0"/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 b="0"/>
          </a:p>
        </p:txBody>
      </p:sp>
      <p:sp>
        <p:nvSpPr>
          <p:cNvPr id="54276" name="Slide Image Placeholder 1">
            <a:extLst>
              <a:ext uri="{FF2B5EF4-FFF2-40B4-BE49-F238E27FC236}">
                <a16:creationId xmlns:a16="http://schemas.microsoft.com/office/drawing/2014/main" id="{3F8A4EB7-E6BB-4D0C-AF6C-D95B9E351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5800"/>
            <a:ext cx="4684713" cy="3513138"/>
          </a:xfrm>
          <a:ln/>
        </p:spPr>
      </p:sp>
      <p:sp>
        <p:nvSpPr>
          <p:cNvPr id="54277" name="Notes Placeholder 2">
            <a:extLst>
              <a:ext uri="{FF2B5EF4-FFF2-40B4-BE49-F238E27FC236}">
                <a16:creationId xmlns:a16="http://schemas.microsoft.com/office/drawing/2014/main" id="{DEDAE545-394E-4A7D-9440-3F407208A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29125"/>
            <a:ext cx="5194300" cy="419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9" tIns="46846" rIns="93689" bIns="46846"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CFQ-R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Another key secondary endpoint is a patient-reported outcome, the revised cystic fibrosis questionnaire, or CFQ-R.  This instrument encompasses both generic and CF-specific domains.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 Study 005, the respiratory domain is a secondary endpoint.  For the on-going 007 study, the respiratory domain of the CFQ-R is the primary endpoint.</a:t>
            </a:r>
          </a:p>
          <a:p>
            <a:pPr eaLnBrk="1" hangingPunct="1"/>
            <a:b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8" name="Slide Number Placeholder 3">
            <a:extLst>
              <a:ext uri="{FF2B5EF4-FFF2-40B4-BE49-F238E27FC236}">
                <a16:creationId xmlns:a16="http://schemas.microsoft.com/office/drawing/2014/main" id="{571D9FA5-F25F-4755-9504-7E532A6488BA}"/>
              </a:ext>
            </a:extLst>
          </p:cNvPr>
          <p:cNvSpPr txBox="1">
            <a:spLocks noGrp="1"/>
          </p:cNvSpPr>
          <p:nvPr/>
        </p:nvSpPr>
        <p:spPr bwMode="auto">
          <a:xfrm>
            <a:off x="3971925" y="8853488"/>
            <a:ext cx="30559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9" tIns="46846" rIns="93689" bIns="46846" anchor="b"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933FDB9-4265-4E78-983E-591526744837}" type="slidenum">
              <a:rPr lang="en-US" altLang="en-US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36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4C6E50A3-78E4-4234-8C20-EC874519C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535DF9-1D59-4EB3-A4D6-FF7062A31C60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3D456F8C-BE27-4F95-A1F6-69E76FFE0A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E0FFEA-CB34-4C6E-BBF7-8F6B2581B0E7}" type="slidenum">
              <a:rPr lang="en-US" altLang="en-US" b="0"/>
              <a:pPr algn="r" eaLnBrk="1" hangingPunct="1">
                <a:spcBef>
                  <a:spcPct val="0"/>
                </a:spcBef>
              </a:pPr>
              <a:t>37</a:t>
            </a:fld>
            <a:endParaRPr lang="en-US" altLang="en-US" b="0"/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B5F550AB-4AAC-4221-8272-F69B59776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A91BDBCB-2314-4257-95B6-AF77B611F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29125"/>
            <a:ext cx="5194300" cy="419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Not designed as a dose response study.  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Originally intended that the AZLI treatment would maintain the TOBI improvements on from the run-in period; however, we were pleasantly surprised to see that AZLI demonstrated significant further improvements on top of the TOBI effect.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CDB26AE-A64C-4FFF-A82D-0AC8EECF40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111993-DA0C-4F58-85F3-E8ED3E3D9FC0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58371" name="Rectangle 7">
            <a:extLst>
              <a:ext uri="{FF2B5EF4-FFF2-40B4-BE49-F238E27FC236}">
                <a16:creationId xmlns:a16="http://schemas.microsoft.com/office/drawing/2014/main" id="{475FB500-AC7A-4F81-B3F1-AE274B999F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F52218-1D9D-4A4F-882F-FBC37D74BE7F}" type="slidenum">
              <a:rPr lang="en-US" altLang="en-US" b="0"/>
              <a:pPr algn="r" eaLnBrk="1" hangingPunct="1">
                <a:spcBef>
                  <a:spcPct val="0"/>
                </a:spcBef>
              </a:pPr>
              <a:t>38</a:t>
            </a:fld>
            <a:endParaRPr lang="en-US" altLang="en-US" b="0"/>
          </a:p>
        </p:txBody>
      </p:sp>
      <p:sp>
        <p:nvSpPr>
          <p:cNvPr id="58372" name="Rectangle 7">
            <a:extLst>
              <a:ext uri="{FF2B5EF4-FFF2-40B4-BE49-F238E27FC236}">
                <a16:creationId xmlns:a16="http://schemas.microsoft.com/office/drawing/2014/main" id="{673B13C9-2760-4EF7-B248-6C12BBF9AFC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5100" y="8853488"/>
            <a:ext cx="305276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1" tIns="47160" rIns="94321" bIns="47160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48DCE76-2F42-4E68-AFE6-63638337E653}" type="slidenum">
              <a:rPr lang="en-US" altLang="en-US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38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58373" name="Rectangle 2">
            <a:extLst>
              <a:ext uri="{FF2B5EF4-FFF2-40B4-BE49-F238E27FC236}">
                <a16:creationId xmlns:a16="http://schemas.microsoft.com/office/drawing/2014/main" id="{B19FE82C-B6F4-425A-8F0D-46A8FF3BD7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4" name="Rectangle 3">
            <a:extLst>
              <a:ext uri="{FF2B5EF4-FFF2-40B4-BE49-F238E27FC236}">
                <a16:creationId xmlns:a16="http://schemas.microsoft.com/office/drawing/2014/main" id="{2129941D-6402-4E36-B062-F06E9905E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14838"/>
            <a:ext cx="56134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1" tIns="47160" rIns="94321" bIns="47160"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D8C5C979-896E-4B63-9696-C1ED6C1FF6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69637C-D6BD-48F5-BC3A-850397EB9CD6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61443" name="Rectangle 7">
            <a:extLst>
              <a:ext uri="{FF2B5EF4-FFF2-40B4-BE49-F238E27FC236}">
                <a16:creationId xmlns:a16="http://schemas.microsoft.com/office/drawing/2014/main" id="{BE1BF57E-E819-4D49-B479-DD87C854B6D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09BB1B-4533-4A96-AE4B-B7F8BF958CC0}" type="slidenum">
              <a:rPr lang="en-US" altLang="en-US" b="0"/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 b="0"/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961C4999-B2D2-4075-803A-619FD9BC9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323CCBF9-E292-4738-824C-20FE37210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29125"/>
            <a:ext cx="5194300" cy="419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EB722BA-EC49-40E9-BECB-A07C5D3CA0C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1DFCA1-4FE6-45B3-B1C3-04AD5DD5CA6B}" type="slidenum">
              <a:rPr lang="en-US" altLang="en-US" b="0"/>
              <a:pPr algn="r" eaLnBrk="1" hangingPunct="1">
                <a:spcBef>
                  <a:spcPct val="0"/>
                </a:spcBef>
              </a:pPr>
              <a:t>41</a:t>
            </a:fld>
            <a:endParaRPr lang="en-US" altLang="en-US" b="0"/>
          </a:p>
        </p:txBody>
      </p:sp>
      <p:sp>
        <p:nvSpPr>
          <p:cNvPr id="63491" name="Rectangle 7">
            <a:extLst>
              <a:ext uri="{FF2B5EF4-FFF2-40B4-BE49-F238E27FC236}">
                <a16:creationId xmlns:a16="http://schemas.microsoft.com/office/drawing/2014/main" id="{C9615E06-50EB-4FDC-B777-12392B01B5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AE0215-29AE-4C5F-BF96-37839AF819F3}" type="slidenum">
              <a:rPr lang="en-US" altLang="en-US" b="0"/>
              <a:pPr algn="r" eaLnBrk="1" hangingPunct="1">
                <a:spcBef>
                  <a:spcPct val="0"/>
                </a:spcBef>
              </a:pPr>
              <a:t>41</a:t>
            </a:fld>
            <a:endParaRPr lang="en-US" altLang="en-US" b="0"/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4FA28A21-6884-4BAB-810A-597633D1B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1E2E4A70-CFD8-4621-AFBA-DEB38682D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3263" y="4414838"/>
            <a:ext cx="5603875" cy="418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Phase 3 program was the result of expedited drug development in an orphan indication with an important medical need.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Study 005 was initiated first.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When designing Study 005, Gilead knew that 75 mg BID was well-tolerated, but wanted to evaluate the tolerability of a TID regimen, given the rapid airway clearance and the mechanism of action of time above the MIC.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pre-specified analyses called for pooling the treatment and placebo arms, given the sample size concerns in this orphan indication.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When designing Study 007, Gilead used blinded data from Study 005 to determine that the TID regimen was well-tolerated and used the CFQ-R data from the TOBI run-in period to calculate the MCID.  Based on the MCID, the sample size of Study 007 was increased.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AC2A9330-38C6-46F2-A53B-17BCD9C73A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CE89DA-FB7D-44A0-BD57-43AA8C12EEFA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65539" name="Rectangle 7">
            <a:extLst>
              <a:ext uri="{FF2B5EF4-FFF2-40B4-BE49-F238E27FC236}">
                <a16:creationId xmlns:a16="http://schemas.microsoft.com/office/drawing/2014/main" id="{D56157AE-BB04-46E1-A59A-16FC7000F9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40D173-DAC8-41E2-8017-3319C4CEF1FC}" type="slidenum">
              <a:rPr lang="en-US" altLang="en-US" b="0"/>
              <a:pPr algn="r" eaLnBrk="1" hangingPunct="1">
                <a:spcBef>
                  <a:spcPct val="0"/>
                </a:spcBef>
              </a:pPr>
              <a:t>42</a:t>
            </a:fld>
            <a:endParaRPr lang="en-US" altLang="en-US" b="0"/>
          </a:p>
        </p:txBody>
      </p:sp>
      <p:sp>
        <p:nvSpPr>
          <p:cNvPr id="65540" name="Slide Image Placeholder 1">
            <a:extLst>
              <a:ext uri="{FF2B5EF4-FFF2-40B4-BE49-F238E27FC236}">
                <a16:creationId xmlns:a16="http://schemas.microsoft.com/office/drawing/2014/main" id="{BDAA92FA-B971-4A26-85A3-A50E88BF5C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5800"/>
            <a:ext cx="4684712" cy="3513138"/>
          </a:xfrm>
          <a:ln/>
        </p:spPr>
      </p:sp>
      <p:sp>
        <p:nvSpPr>
          <p:cNvPr id="65541" name="Notes Placeholder 2">
            <a:extLst>
              <a:ext uri="{FF2B5EF4-FFF2-40B4-BE49-F238E27FC236}">
                <a16:creationId xmlns:a16="http://schemas.microsoft.com/office/drawing/2014/main" id="{E2B71211-EC79-4564-962B-6A482CD48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29125"/>
            <a:ext cx="5194300" cy="419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6" tIns="47164" rIns="94326" bIns="47164"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2" name="Slide Number Placeholder 3">
            <a:extLst>
              <a:ext uri="{FF2B5EF4-FFF2-40B4-BE49-F238E27FC236}">
                <a16:creationId xmlns:a16="http://schemas.microsoft.com/office/drawing/2014/main" id="{D84D7BA0-F229-4C31-BFC5-7132ADC1ECC8}"/>
              </a:ext>
            </a:extLst>
          </p:cNvPr>
          <p:cNvSpPr txBox="1">
            <a:spLocks noGrp="1"/>
          </p:cNvSpPr>
          <p:nvPr/>
        </p:nvSpPr>
        <p:spPr bwMode="auto">
          <a:xfrm>
            <a:off x="3975100" y="8853488"/>
            <a:ext cx="305276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6" tIns="47164" rIns="94326" bIns="4716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ED8FFF5-171C-4F95-A2BD-D83AF4D44FEA}" type="slidenum">
              <a:rPr lang="en-US" altLang="en-US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42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884E9123-263D-46AF-B544-EF0B4D5C89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0640CD-00B5-44CC-8ED5-2842D939BEC9}" type="slidenum">
              <a:rPr lang="en-US" altLang="en-US" b="0"/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 b="0"/>
          </a:p>
        </p:txBody>
      </p:sp>
      <p:sp>
        <p:nvSpPr>
          <p:cNvPr id="67587" name="Rectangle 7">
            <a:extLst>
              <a:ext uri="{FF2B5EF4-FFF2-40B4-BE49-F238E27FC236}">
                <a16:creationId xmlns:a16="http://schemas.microsoft.com/office/drawing/2014/main" id="{71857D54-E6AC-4A8E-8D7B-D9038CF811D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25D0B4-AE6B-4CDD-A48D-6B6256FD860A}" type="slidenum">
              <a:rPr lang="en-US" altLang="en-US" b="0"/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 b="0"/>
          </a:p>
        </p:txBody>
      </p:sp>
      <p:sp>
        <p:nvSpPr>
          <p:cNvPr id="67588" name="Slide Image Placeholder 1">
            <a:extLst>
              <a:ext uri="{FF2B5EF4-FFF2-40B4-BE49-F238E27FC236}">
                <a16:creationId xmlns:a16="http://schemas.microsoft.com/office/drawing/2014/main" id="{67A755FC-DB70-4659-A1D9-38E9C04E8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5800"/>
            <a:ext cx="4684712" cy="3513138"/>
          </a:xfrm>
          <a:ln/>
        </p:spPr>
      </p:sp>
      <p:sp>
        <p:nvSpPr>
          <p:cNvPr id="67589" name="Notes Placeholder 2">
            <a:extLst>
              <a:ext uri="{FF2B5EF4-FFF2-40B4-BE49-F238E27FC236}">
                <a16:creationId xmlns:a16="http://schemas.microsoft.com/office/drawing/2014/main" id="{84E11289-FD1E-4997-A9F4-D7C27268D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29125"/>
            <a:ext cx="5194300" cy="419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6" tIns="47164" rIns="94326" bIns="47164"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90" name="Slide Number Placeholder 3">
            <a:extLst>
              <a:ext uri="{FF2B5EF4-FFF2-40B4-BE49-F238E27FC236}">
                <a16:creationId xmlns:a16="http://schemas.microsoft.com/office/drawing/2014/main" id="{3A56E125-CBB4-425A-978C-E3A29D2A76C0}"/>
              </a:ext>
            </a:extLst>
          </p:cNvPr>
          <p:cNvSpPr txBox="1">
            <a:spLocks noGrp="1"/>
          </p:cNvSpPr>
          <p:nvPr/>
        </p:nvSpPr>
        <p:spPr bwMode="auto">
          <a:xfrm>
            <a:off x="3975100" y="8853488"/>
            <a:ext cx="305276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6" tIns="47164" rIns="94326" bIns="4716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06B6C894-D319-4402-9AAC-895BDC5BDF1A}" type="slidenum">
              <a:rPr lang="en-US" altLang="en-US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43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28F3609-6946-4001-9494-72D9156994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479E5B-1982-4FCC-B91A-FFE6BCEAA469}" type="slidenum">
              <a:rPr lang="en-US" altLang="en-US" b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b="0"/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FDF0E8A5-B13C-45E6-AC83-BE391C6AB3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3" tIns="46576" rIns="93153" bIns="46576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98B2E5-249F-44F8-A5F9-6AA7705242AE}" type="slidenum">
              <a:rPr lang="en-US" altLang="en-US" b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b="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12D51A46-BD6A-4F47-AB52-254545E0D0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88975"/>
            <a:ext cx="4679950" cy="3509963"/>
          </a:xfrm>
          <a:ln/>
        </p:spPr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AF8C7993-BAA2-4214-A58E-BEC32CA98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29125"/>
            <a:ext cx="5194300" cy="419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3" tIns="46576" rIns="93153" bIns="46576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39E20647-91A7-4A9A-80C3-BA2F66DDE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398DA1-476C-499C-962F-FA8EEC70B518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69635" name="Rectangle 7">
            <a:extLst>
              <a:ext uri="{FF2B5EF4-FFF2-40B4-BE49-F238E27FC236}">
                <a16:creationId xmlns:a16="http://schemas.microsoft.com/office/drawing/2014/main" id="{099ED616-77D0-4F2F-925D-1C703FBCB2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36871B-7FBB-4E76-AB49-3CF8B46C8274}" type="slidenum">
              <a:rPr lang="en-US" altLang="en-US" b="0"/>
              <a:pPr algn="r" eaLnBrk="1" hangingPunct="1">
                <a:spcBef>
                  <a:spcPct val="0"/>
                </a:spcBef>
              </a:pPr>
              <a:t>44</a:t>
            </a:fld>
            <a:endParaRPr lang="en-US" altLang="en-US" b="0"/>
          </a:p>
        </p:txBody>
      </p:sp>
      <p:sp>
        <p:nvSpPr>
          <p:cNvPr id="69636" name="Rectangle 7">
            <a:extLst>
              <a:ext uri="{FF2B5EF4-FFF2-40B4-BE49-F238E27FC236}">
                <a16:creationId xmlns:a16="http://schemas.microsoft.com/office/drawing/2014/main" id="{96FE92B7-5C6F-4B12-8FFC-989DC304474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5100" y="8853488"/>
            <a:ext cx="305276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1" tIns="47160" rIns="94321" bIns="47160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810E339-4957-46B2-AFDC-1932760869F2}" type="slidenum">
              <a:rPr lang="en-US" altLang="en-US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44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69637" name="Rectangle 2">
            <a:extLst>
              <a:ext uri="{FF2B5EF4-FFF2-40B4-BE49-F238E27FC236}">
                <a16:creationId xmlns:a16="http://schemas.microsoft.com/office/drawing/2014/main" id="{F9A9259C-C2AD-4C8C-8E2D-D36DA3E12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8" name="Rectangle 3">
            <a:extLst>
              <a:ext uri="{FF2B5EF4-FFF2-40B4-BE49-F238E27FC236}">
                <a16:creationId xmlns:a16="http://schemas.microsoft.com/office/drawing/2014/main" id="{88B876D0-6669-4108-8C34-52438A267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4414838"/>
            <a:ext cx="5611812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1" tIns="47160" rIns="94321" bIns="47160"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45DD9666-9919-4086-A8D4-99585B2C78A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73C3DE-689B-47B6-9095-71424B9B0498}" type="slidenum">
              <a:rPr lang="en-US" altLang="en-US" b="0"/>
              <a:pPr algn="r" eaLnBrk="1" hangingPunct="1">
                <a:spcBef>
                  <a:spcPct val="0"/>
                </a:spcBef>
              </a:pPr>
              <a:t>45</a:t>
            </a:fld>
            <a:endParaRPr lang="en-US" altLang="en-US" b="0"/>
          </a:p>
        </p:txBody>
      </p:sp>
      <p:sp>
        <p:nvSpPr>
          <p:cNvPr id="71683" name="Rectangle 7">
            <a:extLst>
              <a:ext uri="{FF2B5EF4-FFF2-40B4-BE49-F238E27FC236}">
                <a16:creationId xmlns:a16="http://schemas.microsoft.com/office/drawing/2014/main" id="{C12151FF-FB1B-4F7D-81EA-C1E9D583348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6ABE1B1-B6C9-450D-BC81-D4F6D0ABC0FA}" type="slidenum">
              <a:rPr lang="en-US" altLang="en-US" b="0"/>
              <a:pPr algn="r" eaLnBrk="1" hangingPunct="1">
                <a:spcBef>
                  <a:spcPct val="0"/>
                </a:spcBef>
              </a:pPr>
              <a:t>45</a:t>
            </a:fld>
            <a:endParaRPr lang="en-US" altLang="en-US" b="0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CD90583A-168E-4F53-9F64-C4CE2E9A2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92C9476D-B64F-4FBA-8A43-BA5C2D52E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29125"/>
            <a:ext cx="5194300" cy="419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13989A5D-EF5D-4245-BAAD-0A98B047A3D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508F696-CB0F-40A6-A665-B49CD123587C}" type="slidenum">
              <a:rPr lang="en-US" altLang="en-US" b="0"/>
              <a:pPr algn="r" eaLnBrk="1" hangingPunct="1">
                <a:spcBef>
                  <a:spcPct val="0"/>
                </a:spcBef>
              </a:pPr>
              <a:t>46</a:t>
            </a:fld>
            <a:endParaRPr lang="en-US" altLang="en-US" b="0"/>
          </a:p>
        </p:txBody>
      </p:sp>
      <p:sp>
        <p:nvSpPr>
          <p:cNvPr id="73731" name="Rectangle 7">
            <a:extLst>
              <a:ext uri="{FF2B5EF4-FFF2-40B4-BE49-F238E27FC236}">
                <a16:creationId xmlns:a16="http://schemas.microsoft.com/office/drawing/2014/main" id="{CB4D15A2-E694-4321-AF30-597FB1EF1C6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F2E965-B652-45EA-A6C1-1C5A468F3660}" type="slidenum">
              <a:rPr lang="en-US" altLang="en-US" b="0"/>
              <a:pPr algn="r" eaLnBrk="1" hangingPunct="1">
                <a:spcBef>
                  <a:spcPct val="0"/>
                </a:spcBef>
              </a:pPr>
              <a:t>46</a:t>
            </a:fld>
            <a:endParaRPr lang="en-US" altLang="en-US" b="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5B4183AF-A9D4-408D-8B21-605F68483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>
            <a:extLst>
              <a:ext uri="{FF2B5EF4-FFF2-40B4-BE49-F238E27FC236}">
                <a16:creationId xmlns:a16="http://schemas.microsoft.com/office/drawing/2014/main" id="{21231F87-14F5-411C-A590-71FDC9AAF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29125"/>
            <a:ext cx="5194300" cy="419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DA14356F-C295-4F70-9EAD-4A9923CA6B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C2B2A1-379A-458E-BD1B-5B4C6ABB5EA0}" type="slidenum">
              <a:rPr lang="en-US" altLang="en-US" b="0"/>
              <a:pPr algn="r" eaLnBrk="1" hangingPunct="1">
                <a:spcBef>
                  <a:spcPct val="0"/>
                </a:spcBef>
              </a:pPr>
              <a:t>47</a:t>
            </a:fld>
            <a:endParaRPr lang="en-US" altLang="en-US" b="0"/>
          </a:p>
        </p:txBody>
      </p:sp>
      <p:sp>
        <p:nvSpPr>
          <p:cNvPr id="75779" name="Rectangle 7">
            <a:extLst>
              <a:ext uri="{FF2B5EF4-FFF2-40B4-BE49-F238E27FC236}">
                <a16:creationId xmlns:a16="http://schemas.microsoft.com/office/drawing/2014/main" id="{79568C76-6F57-41A6-84A3-F57918D351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4BCFFF-7249-477A-A43F-FCE8F47F5510}" type="slidenum">
              <a:rPr lang="en-US" altLang="en-US" b="0"/>
              <a:pPr algn="r" eaLnBrk="1" hangingPunct="1">
                <a:spcBef>
                  <a:spcPct val="0"/>
                </a:spcBef>
              </a:pPr>
              <a:t>47</a:t>
            </a:fld>
            <a:endParaRPr lang="en-US" altLang="en-US" b="0"/>
          </a:p>
        </p:txBody>
      </p:sp>
      <p:sp>
        <p:nvSpPr>
          <p:cNvPr id="75780" name="Slide Image Placeholder 1">
            <a:extLst>
              <a:ext uri="{FF2B5EF4-FFF2-40B4-BE49-F238E27FC236}">
                <a16:creationId xmlns:a16="http://schemas.microsoft.com/office/drawing/2014/main" id="{D4D77BB3-F006-4F73-ACBB-A055234BA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5800"/>
            <a:ext cx="4683125" cy="3513138"/>
          </a:xfrm>
          <a:ln/>
        </p:spPr>
      </p:sp>
      <p:sp>
        <p:nvSpPr>
          <p:cNvPr id="75781" name="Notes Placeholder 2">
            <a:extLst>
              <a:ext uri="{FF2B5EF4-FFF2-40B4-BE49-F238E27FC236}">
                <a16:creationId xmlns:a16="http://schemas.microsoft.com/office/drawing/2014/main" id="{A9D5A6EE-5DE0-40C5-A905-21C37C756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29125"/>
            <a:ext cx="5194300" cy="419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6" tIns="47164" rIns="94326" bIns="47164"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2" name="Slide Number Placeholder 3">
            <a:extLst>
              <a:ext uri="{FF2B5EF4-FFF2-40B4-BE49-F238E27FC236}">
                <a16:creationId xmlns:a16="http://schemas.microsoft.com/office/drawing/2014/main" id="{76591DE7-8E9F-4A80-A131-E8F57CB8FF11}"/>
              </a:ext>
            </a:extLst>
          </p:cNvPr>
          <p:cNvSpPr txBox="1">
            <a:spLocks noGrp="1"/>
          </p:cNvSpPr>
          <p:nvPr/>
        </p:nvSpPr>
        <p:spPr bwMode="auto">
          <a:xfrm>
            <a:off x="3975100" y="8853488"/>
            <a:ext cx="305276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6" tIns="47164" rIns="94326" bIns="4716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E7AA315-62D6-4314-A01E-83FAB5A1C68F}" type="slidenum">
              <a:rPr lang="en-US" altLang="en-US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47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7173D45A-EC28-479E-86FE-0BC876F510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CFF29D-58D2-4C15-9830-AE6F15ACED22}" type="slidenum">
              <a:rPr lang="en-US" altLang="en-US" b="0"/>
              <a:pPr algn="r" eaLnBrk="1" hangingPunct="1">
                <a:spcBef>
                  <a:spcPct val="0"/>
                </a:spcBef>
              </a:pPr>
              <a:t>48</a:t>
            </a:fld>
            <a:endParaRPr lang="en-US" altLang="en-US" b="0"/>
          </a:p>
        </p:txBody>
      </p:sp>
      <p:sp>
        <p:nvSpPr>
          <p:cNvPr id="77827" name="Rectangle 7">
            <a:extLst>
              <a:ext uri="{FF2B5EF4-FFF2-40B4-BE49-F238E27FC236}">
                <a16:creationId xmlns:a16="http://schemas.microsoft.com/office/drawing/2014/main" id="{2B4283A7-DF06-4033-A01F-8BCAB1A4594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0DAD22-3DF2-44C7-AEA8-D5D4F5675E0F}" type="slidenum">
              <a:rPr lang="en-US" altLang="en-US" b="0"/>
              <a:pPr algn="r" eaLnBrk="1" hangingPunct="1">
                <a:spcBef>
                  <a:spcPct val="0"/>
                </a:spcBef>
              </a:pPr>
              <a:t>48</a:t>
            </a:fld>
            <a:endParaRPr lang="en-US" altLang="en-US" b="0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969F6305-B3B5-44A5-AF09-456EAFD41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3CCD0576-2C66-4CB2-A02B-E055CA4FC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3263" y="4414838"/>
            <a:ext cx="5603875" cy="418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Phase 3 program was the result of expedited drug development in an orphan indication with an important medical need.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Study 005 was initiated first.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When designing Study 005, Gilead knew that 75 mg BID was well-tolerated, but wanted to evaluate the tolerability of a TID regimen, given the rapid airway clearance and the mechanism of action of time above the MIC.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pre-specified analyses called for pooling the treatment and placebo arms, given the sample size concerns in this orphan indication.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When designing Study 007, Gilead used blinded data from Study 005 to determine that the TID regimen was well-tolerated and used the CFQ-R data from the TOBI run-in period to calculate the MCID.  Based on the MCID, the sample size of Study 007 was increased.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C46DF77E-AEAD-420F-8692-F915CAE85E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9C6108-B7BF-488C-946A-42D6A84679FF}" type="slidenum">
              <a:rPr lang="en-US" altLang="en-US" b="0"/>
              <a:pPr algn="r" eaLnBrk="1" hangingPunct="1">
                <a:spcBef>
                  <a:spcPct val="0"/>
                </a:spcBef>
              </a:pPr>
              <a:t>49</a:t>
            </a:fld>
            <a:endParaRPr lang="en-US" altLang="en-US" b="0"/>
          </a:p>
        </p:txBody>
      </p:sp>
      <p:sp>
        <p:nvSpPr>
          <p:cNvPr id="79875" name="Rectangle 7">
            <a:extLst>
              <a:ext uri="{FF2B5EF4-FFF2-40B4-BE49-F238E27FC236}">
                <a16:creationId xmlns:a16="http://schemas.microsoft.com/office/drawing/2014/main" id="{34DF17D3-24BA-4A33-8D2B-82F7F82985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1" tIns="46686" rIns="93371" bIns="46686" anchor="b"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6F45B4-461E-48FB-A047-D39530E87845}" type="slidenum">
              <a:rPr lang="en-US" altLang="en-US" b="0"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en-US" altLang="en-US" b="0">
              <a:ea typeface="ＭＳ Ｐゴシック" panose="020B0600070205080204" pitchFamily="34" charset="-128"/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2E768239-F5DA-4066-8FB8-0692DF737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D34627A4-8617-4F2E-A58C-2E2893C33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8013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1" tIns="46686" rIns="93371" bIns="46686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13EF4769-02F9-40D8-9D2F-A216BCDEB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52F6D6-F498-4350-BAA1-81A77D6FC9B0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81923" name="Slide Image Placeholder 1">
            <a:extLst>
              <a:ext uri="{FF2B5EF4-FFF2-40B4-BE49-F238E27FC236}">
                <a16:creationId xmlns:a16="http://schemas.microsoft.com/office/drawing/2014/main" id="{3D38BEFE-DA0C-4AD2-A9ED-0D9C41586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2">
            <a:extLst>
              <a:ext uri="{FF2B5EF4-FFF2-40B4-BE49-F238E27FC236}">
                <a16:creationId xmlns:a16="http://schemas.microsoft.com/office/drawing/2014/main" id="{D6A4E322-F724-43EE-9B7F-4ACD258F0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8013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microbiology data were supportive of antibiotic effect (CFU decline) and demonstrated no apparent development of resistance or superinfection.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5" name="Slide Number Placeholder 3">
            <a:extLst>
              <a:ext uri="{FF2B5EF4-FFF2-40B4-BE49-F238E27FC236}">
                <a16:creationId xmlns:a16="http://schemas.microsoft.com/office/drawing/2014/main" id="{E1577DC3-F6CF-46DB-83AB-9E463192321D}"/>
              </a:ext>
            </a:extLst>
          </p:cNvPr>
          <p:cNvSpPr txBox="1">
            <a:spLocks noGrp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109BF1-7441-46CE-B6A2-8BF39483FC94}" type="slidenum">
              <a:rPr lang="en-US" altLang="en-US" b="0"/>
              <a:pPr algn="r" eaLnBrk="1" hangingPunct="1">
                <a:spcBef>
                  <a:spcPct val="0"/>
                </a:spcBef>
              </a:pPr>
              <a:t>50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E801C905-FD85-45B0-9EBB-D61F8D7C85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DC21D5-D125-490E-8E42-70943F556EB9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83971" name="Slide Image Placeholder 1">
            <a:extLst>
              <a:ext uri="{FF2B5EF4-FFF2-40B4-BE49-F238E27FC236}">
                <a16:creationId xmlns:a16="http://schemas.microsoft.com/office/drawing/2014/main" id="{75A49782-B4A0-4286-A8B7-37194FA8ED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>
            <a:extLst>
              <a:ext uri="{FF2B5EF4-FFF2-40B4-BE49-F238E27FC236}">
                <a16:creationId xmlns:a16="http://schemas.microsoft.com/office/drawing/2014/main" id="{CAB632AB-E481-492B-9B6E-3DE3E672A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8013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There were 9 adverse drug reactions (ADRs) thought to be reasonably associated with the use of AZLI.  All of the ADRs were typical for patients with CF lung disease.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majority of adverse events were respiratory in nature.  There were no significant differences in the rates of SAEs between AZLI and placebo.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No new safety concerns arose from Study 006 in which patients were treated with up to 18 months of therapy.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3" name="Slide Number Placeholder 3">
            <a:extLst>
              <a:ext uri="{FF2B5EF4-FFF2-40B4-BE49-F238E27FC236}">
                <a16:creationId xmlns:a16="http://schemas.microsoft.com/office/drawing/2014/main" id="{292B4B8C-6F7D-4BF9-ADE5-103CFA965DC8}"/>
              </a:ext>
            </a:extLst>
          </p:cNvPr>
          <p:cNvSpPr txBox="1">
            <a:spLocks noGrp="1"/>
          </p:cNvSpPr>
          <p:nvPr/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8" tIns="47464" rIns="94928" bIns="4746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C9B2FD-6D1A-4541-8454-702B8BD0A66D}" type="slidenum">
              <a:rPr lang="en-US" altLang="en-US" b="0"/>
              <a:pPr algn="r" eaLnBrk="1" hangingPunct="1">
                <a:spcBef>
                  <a:spcPct val="0"/>
                </a:spcBef>
              </a:pPr>
              <a:t>51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23D917B-66EA-4924-93DD-DDF8C782D9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551F9A-0776-42C8-99BE-7E8B253A3BB4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9699" name="Rectangle 7">
            <a:extLst>
              <a:ext uri="{FF2B5EF4-FFF2-40B4-BE49-F238E27FC236}">
                <a16:creationId xmlns:a16="http://schemas.microsoft.com/office/drawing/2014/main" id="{F223743E-FF05-45CA-B06E-F592044E7C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7" tIns="47474" rIns="94947" bIns="4747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C6199D-F835-4C50-A305-226BCA341220}" type="slidenum">
              <a:rPr lang="en-US" altLang="en-US" b="0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b="0"/>
          </a:p>
        </p:txBody>
      </p:sp>
      <p:sp>
        <p:nvSpPr>
          <p:cNvPr id="29700" name="Rectangle 7">
            <a:extLst>
              <a:ext uri="{FF2B5EF4-FFF2-40B4-BE49-F238E27FC236}">
                <a16:creationId xmlns:a16="http://schemas.microsoft.com/office/drawing/2014/main" id="{D54D5BEB-A439-4AB9-8464-088B793F70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55075"/>
            <a:ext cx="30543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83" tIns="47742" rIns="95483" bIns="47742" anchor="b"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AE16BF-1B11-4C60-B790-B94030CD085A}" type="slidenum">
              <a:rPr lang="en-US" altLang="en-US" b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b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416E73EF-B570-4FEE-AEA4-530D71D7A0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465138"/>
            <a:ext cx="5270500" cy="3952875"/>
          </a:xfrm>
          <a:ln/>
        </p:spPr>
      </p:sp>
      <p:sp>
        <p:nvSpPr>
          <p:cNvPr id="29702" name="Rectangle 3">
            <a:extLst>
              <a:ext uri="{FF2B5EF4-FFF2-40B4-BE49-F238E27FC236}">
                <a16:creationId xmlns:a16="http://schemas.microsoft.com/office/drawing/2014/main" id="{5DD0E50A-B00D-49B5-AC55-21F400CBF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878388"/>
            <a:ext cx="5607050" cy="395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83" tIns="47742" rIns="95483" bIns="47742"/>
          <a:lstStyle/>
          <a:p>
            <a:endParaRPr lang="fr-B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6E198BF-720E-413E-AE92-66737A9601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B0C800-F0FD-4BE5-BA29-73492EFD1BB8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7AB7D823-C3D2-4C40-8A92-0F708953EE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7" tIns="47474" rIns="94947" bIns="4747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69FEE8-9F97-411E-95E6-B5EDFC6ABA87}" type="slidenum">
              <a:rPr lang="en-US" altLang="en-US" b="0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b="0"/>
          </a:p>
        </p:txBody>
      </p:sp>
      <p:sp>
        <p:nvSpPr>
          <p:cNvPr id="31748" name="Rectangle 7">
            <a:extLst>
              <a:ext uri="{FF2B5EF4-FFF2-40B4-BE49-F238E27FC236}">
                <a16:creationId xmlns:a16="http://schemas.microsoft.com/office/drawing/2014/main" id="{4EAC81C7-C2AF-47ED-9749-2DD5EFB0105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55075"/>
            <a:ext cx="30543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83" tIns="47742" rIns="95483" bIns="47742" anchor="b"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5452C7-C296-4A48-8A25-145A3BD33B75}" type="slidenum">
              <a:rPr lang="en-US" altLang="en-US" b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b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1749" name="Rectangle 2">
            <a:extLst>
              <a:ext uri="{FF2B5EF4-FFF2-40B4-BE49-F238E27FC236}">
                <a16:creationId xmlns:a16="http://schemas.microsoft.com/office/drawing/2014/main" id="{68F5E6CD-95E0-44B6-B3CD-370EC7CFD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88975"/>
            <a:ext cx="4681537" cy="3511550"/>
          </a:xfrm>
          <a:ln/>
        </p:spPr>
      </p:sp>
      <p:sp>
        <p:nvSpPr>
          <p:cNvPr id="31750" name="Rectangle 3">
            <a:extLst>
              <a:ext uri="{FF2B5EF4-FFF2-40B4-BE49-F238E27FC236}">
                <a16:creationId xmlns:a16="http://schemas.microsoft.com/office/drawing/2014/main" id="{9A7E4933-44A8-45CC-BF4E-932E09643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29125"/>
            <a:ext cx="5194300" cy="419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83" tIns="47742" rIns="95483" bIns="47742"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Figure 1.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Mean Change in the Forced Expiratory Volume in One Second (FEV1) in Patients Receiving Inhaled Tobramycin or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Placebo. The mean change from week 0 in FEV1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(expressed as the percentage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of the value predicted on the basis of age, height, and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sex) is shown for each study visit. The shading denotes the periods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when the subjects received tobramycin or placebo. The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bars represent 95 percent confidence intervals. FEV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were available for 257 patients in the tobramycin group and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262 in the placebo group at week 0 and for 232 patients in the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tobramycin group and 231 in the placebo group at week 20.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965F1FA-7A18-4E83-BB3F-E665ABB2DB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3158F5-0DF5-4D6D-B0F5-85753C2A81C8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33795" name="Rectangle 7">
            <a:extLst>
              <a:ext uri="{FF2B5EF4-FFF2-40B4-BE49-F238E27FC236}">
                <a16:creationId xmlns:a16="http://schemas.microsoft.com/office/drawing/2014/main" id="{C3C3B738-D0BD-444A-97EF-6B0BB0BF00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7" tIns="47474" rIns="94947" bIns="4747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55F05A-7FC7-4883-8B8C-FA8A753A8D1C}" type="slidenum">
              <a:rPr lang="en-US" altLang="en-US" b="0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 b="0"/>
          </a:p>
        </p:txBody>
      </p:sp>
      <p:sp>
        <p:nvSpPr>
          <p:cNvPr id="33796" name="Rectangle 7">
            <a:extLst>
              <a:ext uri="{FF2B5EF4-FFF2-40B4-BE49-F238E27FC236}">
                <a16:creationId xmlns:a16="http://schemas.microsoft.com/office/drawing/2014/main" id="{C26CCF26-471D-4E38-A177-AB6F27800D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55075"/>
            <a:ext cx="30543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83" tIns="47742" rIns="95483" bIns="47742" anchor="b"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86DFB9-4303-4695-A80B-55FABD578BF3}" type="slidenum">
              <a:rPr lang="en-US" altLang="en-US" b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 b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C6D69575-3071-4591-99E6-731D7567B6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88975"/>
            <a:ext cx="4681537" cy="3511550"/>
          </a:xfrm>
          <a:ln/>
        </p:spPr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916F86B6-2CF0-4C50-A563-07877F9F0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29125"/>
            <a:ext cx="5194300" cy="419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83" tIns="47742" rIns="95483" bIns="47742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9863D3A-4AAE-4FC2-BEE4-F84BCE2A91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E3CE52-8A51-43B5-A269-D53621FABB31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5843" name="Rectangle 7">
            <a:extLst>
              <a:ext uri="{FF2B5EF4-FFF2-40B4-BE49-F238E27FC236}">
                <a16:creationId xmlns:a16="http://schemas.microsoft.com/office/drawing/2014/main" id="{FFD08CE8-77A4-492C-B2CC-D32A9E27F7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7" tIns="47474" rIns="94947" bIns="4747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370EEC-68E7-4270-A653-E7770FB0FF5E}" type="slidenum">
              <a:rPr lang="en-US" altLang="en-US" b="0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 b="0"/>
          </a:p>
        </p:txBody>
      </p:sp>
      <p:sp>
        <p:nvSpPr>
          <p:cNvPr id="35844" name="Rectangle 7">
            <a:extLst>
              <a:ext uri="{FF2B5EF4-FFF2-40B4-BE49-F238E27FC236}">
                <a16:creationId xmlns:a16="http://schemas.microsoft.com/office/drawing/2014/main" id="{65F1D305-F5AE-47E9-A702-34389B50891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55075"/>
            <a:ext cx="30543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83" tIns="47742" rIns="95483" bIns="47742" anchor="b"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30D359-06AD-4134-A843-91B11277E85C}" type="slidenum">
              <a:rPr lang="en-US" altLang="en-US" b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 b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95352378-4195-4588-8DCC-62C5604A8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88975"/>
            <a:ext cx="4681537" cy="3511550"/>
          </a:xfrm>
          <a:ln/>
        </p:spPr>
      </p:sp>
      <p:sp>
        <p:nvSpPr>
          <p:cNvPr id="35846" name="Rectangle 3">
            <a:extLst>
              <a:ext uri="{FF2B5EF4-FFF2-40B4-BE49-F238E27FC236}">
                <a16:creationId xmlns:a16="http://schemas.microsoft.com/office/drawing/2014/main" id="{EBA74D8B-F6E3-41C6-BF82-C2BE9FA20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29125"/>
            <a:ext cx="5194300" cy="419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83" tIns="47742" rIns="95483" bIns="47742"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Figure 2.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Mean Change in the Density of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P. aeruginosa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 Samples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of Expectorated Sputum.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upper panel shows the mean change from week 0 in the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density of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P. aeruginosa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 samples of expectorated sputum at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each visit for the 249 patients in the tobramycin group and the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241 in the placebo group. The lower panel shows the mean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change from week 0 at each visit for the subgroup of patients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 the tobramycin group whose most prevalent isolates had a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minimal inhibitory concentration (MIC) of tobramycin of less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than 8 µg per milliliter at week 0. The diamonds represent the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173 patients whose isolates continued to have an MIC of tobramycin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of less than 8 µg per milliliter at week 20, and the triangles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represent the 29 patients whose isolates had an MIC of tobramycin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of 8 µg per milliliter or more at week 20. The I bars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 both panels represent 95 percent confidence intervals.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D111C59-C580-4B0C-B139-71F776FD7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0106A6-E0D4-4D44-BDC2-66CEE96E5A5D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433FFD59-6577-4E31-A029-2DB2E66CE08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7" tIns="47474" rIns="94947" bIns="4747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FA37CD-D37B-49FD-8963-0918BD6717FC}" type="slidenum">
              <a:rPr lang="en-US" altLang="en-US" b="0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 b="0"/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FE498C43-04CE-46AE-BB84-9DC4028A6B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55075"/>
            <a:ext cx="30543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83" tIns="47742" rIns="95483" bIns="47742" anchor="b"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B1D6F5-CAA7-4019-A095-7A79F2F0881B}" type="slidenum">
              <a:rPr lang="en-US" altLang="en-US" b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 b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4D511ECE-64F1-446E-8EB3-A6636FD0E8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88975"/>
            <a:ext cx="4681537" cy="3511550"/>
          </a:xfrm>
          <a:ln/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41271064-2002-4FCA-8C93-B6F08AA4E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29125"/>
            <a:ext cx="5194300" cy="419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83" tIns="47742" rIns="95483" bIns="47742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C0F0C36-08A3-4AE2-9C89-31BD7F9CB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B67823-2DD6-468E-9D97-C775F1722BAF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EBD8D16-71E6-4490-B95B-CDD1753B7F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BFFA331-56ED-4DA9-A1ED-913C1E904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 values from pg. 29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% Hospitalized from pg. 34, 120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716978DD-69E3-4AFF-BC24-21AF49468F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FDC5FF-83BD-46C3-9852-D56E559ABA7A}" type="slidenum">
              <a:rPr lang="en-US" altLang="en-US" b="0"/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 b="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C6BFEFB-8637-4329-A8F2-916D7A3DDA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3949FA0-237F-448A-A831-19BD5217E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3576284-5A6B-4CD2-B1D7-4BE01A001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70650"/>
            <a:ext cx="581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21CF519-E9AB-4A39-952A-DBD925174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8150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C149-7352-4750-8854-E678BA937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8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4684381-A834-48E1-8E4F-5FEF40EAA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70650"/>
            <a:ext cx="581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BA1DD78-7A68-4F42-8CA1-19F5A57F6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8150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C149-7352-4750-8854-E678BA937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633413"/>
            <a:ext cx="2173288" cy="5472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438" y="633413"/>
            <a:ext cx="6367462" cy="5472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D439C2C-1FCA-4271-B0B5-7BD22E200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70650"/>
            <a:ext cx="581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D05FB92-14C3-492B-9FEB-2CD0871D9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8150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C149-7352-4750-8854-E678BA937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1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8438" y="633413"/>
            <a:ext cx="8693150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B6BA5D97-64A4-4B86-9AD2-1D52A6ACF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70650"/>
            <a:ext cx="581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30DCC7A-DF25-42AE-8798-2280662B1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8150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C149-7352-4750-8854-E678BA937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40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86AD3A1-05EB-4652-AA11-25AB85025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70650"/>
            <a:ext cx="581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662F560-F240-48B8-B6C2-19ED5A076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8150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C149-7352-4750-8854-E678BA937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21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633413"/>
            <a:ext cx="869315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381125"/>
            <a:ext cx="854075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6F1BBCB6-8DB7-492E-BCE6-6027B8C6C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70650"/>
            <a:ext cx="581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0FDDF1D-A326-4C86-A52D-3929C7433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8150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C149-7352-4750-8854-E678BA937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2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B9C3D7D-A867-40F0-AF46-152987364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70650"/>
            <a:ext cx="581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5E870B0-8B62-478F-BC8D-07211BAA6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8150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C149-7352-4750-8854-E678BA937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9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9332166-316C-4A71-805F-917AEC118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70650"/>
            <a:ext cx="581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1CADCF0-FA88-439E-9EED-4D81F5096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8150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C149-7352-4750-8854-E678BA937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8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81125"/>
            <a:ext cx="419417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381125"/>
            <a:ext cx="419417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7261984-57DE-45A0-B0C8-35720753A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70650"/>
            <a:ext cx="581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B9A926E-3CB5-4292-B60B-7A4956808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8150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C149-7352-4750-8854-E678BA937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8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A9EEFAE-27F4-425A-AB70-144B378D55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4800" y="6470650"/>
            <a:ext cx="581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484CAC2B-E006-4407-93D0-71DA8DB8F7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88150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C149-7352-4750-8854-E678BA937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5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B953353-E8FE-47CE-BE6D-7A62382BE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70650"/>
            <a:ext cx="581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C6FAD98-778D-4005-8B4F-0DB52201A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8150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C149-7352-4750-8854-E678BA937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5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FE6AF9-0356-4F2F-9B23-8645C1429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70650"/>
            <a:ext cx="581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DF572-C4DA-4EFF-BB84-7E13BC5B2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8150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C149-7352-4750-8854-E678BA937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4CFEB3B-A655-4D28-859F-24D5F6F2D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70650"/>
            <a:ext cx="581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B34C2C6-584C-4906-90D5-4E7FC04EA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8150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C149-7352-4750-8854-E678BA937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4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2A531F2-469D-43B5-8926-FF4DE00AC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70650"/>
            <a:ext cx="581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69D9CDD-799C-4E9C-BE4B-74AE8A7C2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8150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C149-7352-4750-8854-E678BA937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8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93C103-173B-444B-8CBC-985B571F9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438" y="633413"/>
            <a:ext cx="86931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9DD6BB-B222-4D27-9398-E24FD27F3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81125"/>
            <a:ext cx="85407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028D415-3AEF-4BB5-9F13-C1B8E224D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0625"/>
            <a:ext cx="9144000" cy="730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4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693493-C6C6-4AEA-8A07-B7A650320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70650"/>
            <a:ext cx="581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34DBA-1D8D-4221-B838-3CE41D1AE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8150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C149-7352-4750-8854-E678BA937CB0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FF66"/>
        </a:buClr>
        <a:buFont typeface="Wingdings" panose="05000000000000000000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Arial" panose="020B0604020202020204" pitchFamily="34" charset="0"/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Arial" panose="020B0604020202020204" pitchFamily="34" charset="0"/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Char char="»"/>
        <a:defRPr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Char char="»"/>
        <a:defRPr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Char char="»"/>
        <a:defRPr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Char char="»"/>
        <a:defRPr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Char char="»"/>
        <a:defRPr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journal/international-journal-of-pharmaceutic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04341933-88E4-4F10-A387-426F2F372F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Inhaled antibiotics in CF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E44B087-1A0D-4430-BDFF-47E5DA34F0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Bruce Montgomery MD</a:t>
            </a:r>
          </a:p>
          <a:p>
            <a:pPr eaLnBrk="1" hangingPunct="1"/>
            <a:r>
              <a:rPr lang="en-US" altLang="en-US" dirty="0"/>
              <a:t>December 2020</a:t>
            </a:r>
          </a:p>
          <a:p>
            <a:pPr eaLnBrk="1" hangingPunct="1"/>
            <a:r>
              <a:rPr lang="en-US" altLang="en-US" i="1" dirty="0"/>
              <a:t>Shared for public use – please acknowledge the source.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C595F6-96B3-4B58-B848-6E4BF00CB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91B446-1729-42AF-B36A-02C3831C7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75B1AA3-E73F-46D7-9DF8-690F5FA4A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Treatment of Chronic Airway Infection</a:t>
            </a:r>
            <a:endParaRPr lang="en-US" altLang="en-US" sz="2800" b="1" baseline="30000">
              <a:solidFill>
                <a:srgbClr val="FFFF66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35A8EFC-FFF1-43BF-9FA6-14ED401A8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Goal is suppression, not cure</a:t>
            </a:r>
          </a:p>
          <a:p>
            <a:r>
              <a:rPr lang="en-US" altLang="en-US"/>
              <a:t>Recommendations from 2007 treatment guidelines</a:t>
            </a:r>
            <a:r>
              <a:rPr lang="en-US" altLang="en-US" baseline="30000"/>
              <a:t>†</a:t>
            </a:r>
            <a:endParaRPr lang="en-US" altLang="en-US" i="1"/>
          </a:p>
          <a:p>
            <a:pPr lvl="1"/>
            <a:r>
              <a:rPr lang="en-US" altLang="en-US"/>
              <a:t>TOBI: well studied, “strongly recommend” </a:t>
            </a:r>
            <a:br>
              <a:rPr lang="en-US" altLang="en-US"/>
            </a:br>
            <a:r>
              <a:rPr lang="en-US" altLang="en-US"/>
              <a:t>(28 days on/28 days off therapy)</a:t>
            </a:r>
          </a:p>
          <a:p>
            <a:pPr lvl="1"/>
            <a:r>
              <a:rPr lang="en-US" altLang="en-US"/>
              <a:t>Colistin: “evidence is insufficient to recommend”</a:t>
            </a:r>
          </a:p>
          <a:p>
            <a:r>
              <a:rPr lang="en-US" altLang="en-US"/>
              <a:t>Oral therapies against </a:t>
            </a:r>
            <a:r>
              <a:rPr lang="en-US" altLang="en-US" i="1"/>
              <a:t>PA</a:t>
            </a:r>
          </a:p>
          <a:p>
            <a:pPr lvl="1"/>
            <a:r>
              <a:rPr lang="en-US" altLang="en-US"/>
              <a:t>Quinolones: resistance is common</a:t>
            </a:r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D48DE74C-006E-4216-BA22-BDB00657D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0788"/>
            <a:ext cx="8688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1400" baseline="30000"/>
              <a:t>†</a:t>
            </a:r>
            <a:r>
              <a:rPr lang="en-US" altLang="en-US" sz="1400"/>
              <a:t> Flume et al., Am J Respir Crit Care Med, 176, 957-969, 2007.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A13FEF-7ACD-4039-8FE8-C2356AE47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EE35C4-5729-4157-BB0B-5B83AC5B4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6224C0B-383B-46D1-8E36-ABA4925C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Unmet needs in CF antibiotic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D724989-CCDD-4B2D-BB45-B98C85C4B2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Colistin does not work</a:t>
            </a:r>
          </a:p>
          <a:p>
            <a:pPr lvl="1"/>
            <a:r>
              <a:rPr lang="en-US" altLang="en-US" sz="1800"/>
              <a:t>Not approved in US</a:t>
            </a:r>
          </a:p>
          <a:p>
            <a:pPr lvl="1"/>
            <a:r>
              <a:rPr lang="en-US" altLang="en-US" sz="1800"/>
              <a:t>Failed every comparative clinical trial</a:t>
            </a:r>
          </a:p>
          <a:p>
            <a:pPr lvl="1"/>
            <a:r>
              <a:rPr lang="en-US" altLang="en-US" sz="1800"/>
              <a:t>Religious cult in the EU, used because of low price</a:t>
            </a:r>
          </a:p>
          <a:p>
            <a:pPr lvl="2"/>
            <a:r>
              <a:rPr lang="en-US" altLang="en-US" sz="1800"/>
              <a:t>May want to not spend the time for EMA approval due to price concerns</a:t>
            </a:r>
          </a:p>
          <a:p>
            <a:r>
              <a:rPr lang="en-US" altLang="en-US" sz="2000"/>
              <a:t>TOBI is getting long on tooth</a:t>
            </a:r>
          </a:p>
          <a:p>
            <a:pPr lvl="1"/>
            <a:r>
              <a:rPr lang="en-US" altLang="en-US" sz="2000"/>
              <a:t>Resistance is developing after 22 years of use</a:t>
            </a:r>
          </a:p>
          <a:p>
            <a:pPr lvl="2"/>
            <a:r>
              <a:rPr lang="en-US" altLang="en-US" sz="1800"/>
              <a:t>Breakpoint for aerosol &gt;64ug/ml</a:t>
            </a:r>
          </a:p>
          <a:p>
            <a:pPr lvl="2"/>
            <a:r>
              <a:rPr lang="en-US" altLang="en-US" sz="1800"/>
              <a:t>Paucity of studies looking at resistance prevalence</a:t>
            </a:r>
          </a:p>
          <a:p>
            <a:pPr lvl="1"/>
            <a:r>
              <a:rPr lang="en-US" altLang="en-US" sz="2000"/>
              <a:t>Azithromycin antagonizes TOBI</a:t>
            </a:r>
          </a:p>
          <a:p>
            <a:pPr lvl="2"/>
            <a:r>
              <a:rPr lang="en-US" altLang="en-US" sz="1800"/>
              <a:t>Wide spread use as it increases airway surface liquid</a:t>
            </a:r>
          </a:p>
          <a:p>
            <a:pPr lvl="1"/>
            <a:r>
              <a:rPr lang="en-US" altLang="en-US" sz="2000"/>
              <a:t>Does not work as well in adults as adolescents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348A16-EC82-4445-A47C-222484599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45B57B-D417-4593-BEA7-A53F8CFC1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90C4388-D3BF-4D45-8291-453AAD991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Steps to Develop a new inhaled antibiotic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23EE606-D1BB-440D-AB75-953A048DE2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625" y="1381125"/>
            <a:ext cx="8540750" cy="4724400"/>
          </a:xfrm>
        </p:spPr>
        <p:txBody>
          <a:bodyPr/>
          <a:lstStyle/>
          <a:p>
            <a:r>
              <a:rPr lang="en-US" altLang="en-US"/>
              <a:t>Microbiology</a:t>
            </a:r>
          </a:p>
          <a:p>
            <a:r>
              <a:rPr lang="en-US" altLang="en-US"/>
              <a:t>Mucin binding</a:t>
            </a:r>
          </a:p>
          <a:p>
            <a:r>
              <a:rPr lang="en-US" altLang="en-US"/>
              <a:t>Estimating the dose</a:t>
            </a:r>
          </a:p>
          <a:p>
            <a:r>
              <a:rPr lang="en-US" altLang="en-US"/>
              <a:t>Developing a Formulation</a:t>
            </a:r>
          </a:p>
          <a:p>
            <a:r>
              <a:rPr lang="en-US" altLang="en-US"/>
              <a:t>Picking a nebulizer</a:t>
            </a:r>
          </a:p>
          <a:p>
            <a:r>
              <a:rPr lang="en-US" altLang="en-US"/>
              <a:t>Toxicology studies</a:t>
            </a:r>
          </a:p>
          <a:p>
            <a:r>
              <a:rPr lang="en-US" altLang="en-US"/>
              <a:t>Historical review of prior approvals</a:t>
            </a:r>
          </a:p>
          <a:p>
            <a:r>
              <a:rPr lang="en-US" altLang="en-US"/>
              <a:t>Putative Clinical Plan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A1112B-265B-4B8E-9988-CF82C483C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E097BB-15D3-4FFA-9A2F-9F2ED58C0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9A2462B-8B94-4AF7-8FFA-BEE0D771B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Microbiology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82AA33A-1E83-44FE-90DB-4A7DE60CE4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Best to have recent isolates and know history of antibiotic exposure to TOBI, Cayston, and Colistin that should be controls</a:t>
            </a:r>
          </a:p>
          <a:p>
            <a:r>
              <a:rPr lang="en-US" altLang="en-US"/>
              <a:t>MIC’s to common CF pathogens</a:t>
            </a:r>
          </a:p>
          <a:p>
            <a:pPr lvl="1"/>
            <a:r>
              <a:rPr lang="en-US" altLang="en-US"/>
              <a:t>Pseudomonas</a:t>
            </a:r>
          </a:p>
          <a:p>
            <a:pPr lvl="1"/>
            <a:r>
              <a:rPr lang="en-US" altLang="en-US"/>
              <a:t>S. Maltophilia</a:t>
            </a:r>
          </a:p>
          <a:p>
            <a:pPr lvl="1"/>
            <a:r>
              <a:rPr lang="en-US" altLang="en-US"/>
              <a:t>B. Cepacia</a:t>
            </a:r>
          </a:p>
          <a:p>
            <a:pPr lvl="1"/>
            <a:r>
              <a:rPr lang="en-US" altLang="en-US"/>
              <a:t>S. Aureus</a:t>
            </a:r>
          </a:p>
          <a:p>
            <a:pPr lvl="1"/>
            <a:endParaRPr lang="en-US" altLang="en-US"/>
          </a:p>
          <a:p>
            <a:r>
              <a:rPr lang="en-US" altLang="en-US"/>
              <a:t>Other organisms of interest</a:t>
            </a:r>
          </a:p>
          <a:p>
            <a:pPr lvl="1"/>
            <a:r>
              <a:rPr lang="en-US" altLang="en-US"/>
              <a:t>M avium comples</a:t>
            </a:r>
          </a:p>
          <a:p>
            <a:pPr lvl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B7EDAF-F42A-4472-814D-56EFA0692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52E292-955A-4ECC-9ED8-1D04A22C3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0BDB7FC-C38A-48C6-86D8-849724C2D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Mucin binding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57260A3C-BE30-4CE6-B3D5-7A3A44BA2F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High in tobramycin &gt;90%</a:t>
            </a:r>
          </a:p>
          <a:p>
            <a:r>
              <a:rPr lang="en-US" altLang="en-US"/>
              <a:t>High in Colistin  &gt; 99%</a:t>
            </a:r>
          </a:p>
          <a:p>
            <a:r>
              <a:rPr lang="en-US" altLang="en-US"/>
              <a:t>None in Cayston</a:t>
            </a:r>
          </a:p>
          <a:p>
            <a:r>
              <a:rPr lang="en-US" altLang="en-US"/>
              <a:t>Effects the amount of drug needed for efficacy</a:t>
            </a:r>
          </a:p>
          <a:p>
            <a:r>
              <a:rPr lang="en-US" altLang="en-US"/>
              <a:t>Must know!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3ADE20-E7A9-49DD-B6B6-0EC6104FF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13D4C1-1D74-49EE-BA73-DDBEEA41C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C2E1D6A-C3B7-41E5-9F08-F44549395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 you estimate the dose?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23732B10-6868-4F11-8BFE-522B3CA037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Yes, the likely half life of an aerosol drug is 90 to 120 minutes in the airway</a:t>
            </a:r>
          </a:p>
          <a:p>
            <a:r>
              <a:rPr lang="en-US" altLang="en-US"/>
              <a:t>If you know MOA, peak vs time &gt;MIC vs AUC/MIC and you know MIC, one can model the airway drug concentration needed</a:t>
            </a:r>
          </a:p>
          <a:p>
            <a:r>
              <a:rPr lang="en-US" altLang="en-US"/>
              <a:t>To estimate amount need in mg delivered divide estimated peak level needed in ug/gm sputum by 30 and that will give an estimate of mg delivered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064175-DBA6-4F05-ADB1-E878FD836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73345-A64F-4ED2-B81B-C88F3ED4B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5C16D99-E926-4EBD-B228-91E99A7EE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does one need for a formulation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31E3B883-6F9C-43FA-8FA3-8A28A0020B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Aqeuous Formulation</a:t>
            </a:r>
          </a:p>
          <a:p>
            <a:pPr lvl="1"/>
            <a:r>
              <a:rPr lang="en-US" altLang="en-US"/>
              <a:t>pH 5-7.5</a:t>
            </a:r>
          </a:p>
          <a:p>
            <a:pPr lvl="1"/>
            <a:r>
              <a:rPr lang="en-US" altLang="en-US"/>
              <a:t>Osmolality between 0.5 and 2 Normal saline</a:t>
            </a:r>
          </a:p>
          <a:p>
            <a:pPr lvl="2"/>
            <a:r>
              <a:rPr lang="en-US" altLang="en-US"/>
              <a:t>150-600 milliosm/kg</a:t>
            </a:r>
          </a:p>
          <a:p>
            <a:pPr lvl="1"/>
            <a:r>
              <a:rPr lang="en-US" altLang="en-US"/>
              <a:t>&gt;40 meq/liter of permeant anion (Chloride)</a:t>
            </a:r>
          </a:p>
          <a:p>
            <a:r>
              <a:rPr lang="en-US" altLang="en-US"/>
              <a:t>Problematic to deliver enough if not soluble</a:t>
            </a:r>
          </a:p>
          <a:p>
            <a:r>
              <a:rPr lang="en-US" altLang="en-US"/>
              <a:t>Ideal is in blow fill seal with two year RT stability</a:t>
            </a:r>
          </a:p>
          <a:p>
            <a:pPr lvl="1"/>
            <a:r>
              <a:rPr lang="en-US" altLang="en-US"/>
              <a:t>Tobi refrigerated shipment, 30 day RT</a:t>
            </a:r>
          </a:p>
          <a:p>
            <a:pPr lvl="1"/>
            <a:r>
              <a:rPr lang="en-US" altLang="en-US"/>
              <a:t>Cayston a two part formulation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0A3B52-1BBA-47E1-8B43-E021F8FDC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3FDF35-C3BF-4621-A104-F4B13F2E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02DBC40-1F58-49E5-ADBA-64032E7F7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Nebulizer selection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0D72F4A-E60A-4749-B711-00FC3D10AF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If the dose is &gt; 5mg delivered to lung, DPI’s will not work as they induce cough</a:t>
            </a:r>
          </a:p>
          <a:p>
            <a:r>
              <a:rPr lang="en-US" altLang="en-US" sz="2000"/>
              <a:t>Types of nebulizers</a:t>
            </a:r>
          </a:p>
          <a:p>
            <a:pPr lvl="1"/>
            <a:r>
              <a:rPr lang="en-US" altLang="en-US" sz="2000"/>
              <a:t>Standard jets, cheap, disposable but only 4-6% delivery efficient</a:t>
            </a:r>
          </a:p>
          <a:p>
            <a:pPr lvl="1"/>
            <a:r>
              <a:rPr lang="en-US" altLang="en-US" sz="2000"/>
              <a:t>Breath enhanced nebulizers, resusable, $15, 13% effiecent</a:t>
            </a:r>
          </a:p>
          <a:p>
            <a:pPr lvl="1"/>
            <a:r>
              <a:rPr lang="en-US" altLang="en-US" sz="2000"/>
              <a:t>Vibrating plate, expensive, fast,  13-40% efficient, can tune particle size</a:t>
            </a:r>
          </a:p>
          <a:p>
            <a:r>
              <a:rPr lang="en-US" altLang="en-US" sz="2000"/>
              <a:t>Expensive drugs should use vibrating plate </a:t>
            </a:r>
          </a:p>
          <a:p>
            <a:pPr lvl="1"/>
            <a:r>
              <a:rPr lang="en-US" altLang="en-US" sz="2000"/>
              <a:t>Prevents dose splitting if breath enhanced is the approved nebulizer</a:t>
            </a:r>
          </a:p>
          <a:p>
            <a:pPr lvl="1"/>
            <a:r>
              <a:rPr lang="en-US" altLang="en-US" sz="2000"/>
              <a:t>If API is expensive, may actually lead to lower COGs</a:t>
            </a:r>
          </a:p>
          <a:p>
            <a:pPr lvl="1"/>
            <a:r>
              <a:rPr lang="en-US" altLang="en-US" sz="2000"/>
              <a:t>However, some require royalty payments for use</a:t>
            </a:r>
          </a:p>
          <a:p>
            <a:pPr lvl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352E1F-A8E3-4C15-A889-B4C29B673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E95C88-8841-4414-A7FB-CEE00ABA2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3005CE1-4DC4-4B87-B13C-90EDADECE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Nebulizer issues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F4CDC6D5-131D-4FDE-A6CB-FE0AA6FCDF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Need to characterize the delivery and particle size for the IND</a:t>
            </a:r>
          </a:p>
          <a:p>
            <a:r>
              <a:rPr lang="en-US" altLang="en-US"/>
              <a:t>All CF aerosol antibiotics are a drug device combination</a:t>
            </a:r>
          </a:p>
          <a:p>
            <a:r>
              <a:rPr lang="en-US" altLang="en-US"/>
              <a:t>User studies needed for NDA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73E619-4B9D-404E-ADDC-54AAB83CF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E0A13-1065-4331-B314-9DFC61FFB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7749BB0-9FD2-4C9A-8F5A-A9BE76DDE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Toxicology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1D558A6D-C2B8-4881-9FA7-EA8F200E13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For SAD </a:t>
            </a:r>
          </a:p>
          <a:p>
            <a:pPr lvl="1"/>
            <a:r>
              <a:rPr lang="en-US" altLang="en-US"/>
              <a:t>Two species, dog and rat,  MTD, seven day</a:t>
            </a:r>
          </a:p>
          <a:p>
            <a:pPr lvl="1"/>
            <a:r>
              <a:rPr lang="en-US" altLang="en-US"/>
              <a:t>Single dose Renal, CV and Resp Pharmacology</a:t>
            </a:r>
          </a:p>
          <a:p>
            <a:r>
              <a:rPr lang="en-US" altLang="en-US"/>
              <a:t>For Phase 2</a:t>
            </a:r>
          </a:p>
          <a:p>
            <a:pPr lvl="1"/>
            <a:r>
              <a:rPr lang="en-US" altLang="en-US"/>
              <a:t> Two species, dog and rat, 28 day</a:t>
            </a:r>
          </a:p>
          <a:p>
            <a:r>
              <a:rPr lang="en-US" altLang="en-US"/>
              <a:t>For Phase 3</a:t>
            </a:r>
          </a:p>
          <a:p>
            <a:pPr lvl="1"/>
            <a:r>
              <a:rPr lang="en-US" altLang="en-US"/>
              <a:t>Two species, dog and rat,  6 month</a:t>
            </a:r>
          </a:p>
          <a:p>
            <a:r>
              <a:rPr lang="en-US" altLang="en-US"/>
              <a:t>For NDA</a:t>
            </a:r>
          </a:p>
          <a:p>
            <a:pPr lvl="1"/>
            <a:r>
              <a:rPr lang="en-US" altLang="en-US"/>
              <a:t>Carcinogencity study (may be post approval)</a:t>
            </a:r>
          </a:p>
          <a:p>
            <a:pPr lvl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8AAC44-21C7-4E84-B03A-BA5AE0A27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031AFB-EA58-47B2-AB1E-24805D3D1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E601081-2FB4-4B08-BF7D-83BB92E3B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Cystic Fibrosis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5751998-C0BA-492E-96AC-3CCE62742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30,000 patients with CF in the USA</a:t>
            </a:r>
          </a:p>
          <a:p>
            <a:r>
              <a:rPr lang="en-US" altLang="en-US"/>
              <a:t>Autosomal recessive disease with inactive Cystic Fibrosis Transmembrane Conductance Regulator</a:t>
            </a:r>
          </a:p>
          <a:p>
            <a:r>
              <a:rPr lang="en-US" altLang="en-US"/>
              <a:t>Disrupts salt and water transport in organs throughout the body causing chronic lung infection/inflammation, and severe digestive and nutritional failure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711B12-ED8B-4352-A60C-A72352CDD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1C121-E6F9-4D37-809E-6857136CD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BEBDFEB-8EC3-4836-A93B-215A15FEA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 GLP Tox studies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8003-5F17-4372-A660-933192B18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Guinea pig allergic response</a:t>
            </a:r>
          </a:p>
          <a:p>
            <a:pPr lvl="1">
              <a:defRPr/>
            </a:pPr>
            <a:r>
              <a:rPr lang="en-US" dirty="0"/>
              <a:t>Guinea pigs have reactive airways</a:t>
            </a:r>
          </a:p>
          <a:p>
            <a:pPr lvl="1">
              <a:defRPr/>
            </a:pPr>
            <a:r>
              <a:rPr lang="en-US" dirty="0"/>
              <a:t>50% of CF patients have reactive airways</a:t>
            </a:r>
          </a:p>
          <a:p>
            <a:pPr lvl="1">
              <a:defRPr/>
            </a:pPr>
            <a:r>
              <a:rPr lang="en-US" dirty="0" err="1"/>
              <a:t>Cephalsporin</a:t>
            </a:r>
            <a:r>
              <a:rPr lang="en-US" dirty="0"/>
              <a:t> aerosols have about 1/500 risk of severe bronchospasm</a:t>
            </a:r>
          </a:p>
          <a:p>
            <a:pPr lvl="1">
              <a:defRPr/>
            </a:pPr>
            <a:r>
              <a:rPr lang="en-US" dirty="0"/>
              <a:t>Reason why aztreonam was chosen</a:t>
            </a:r>
          </a:p>
          <a:p>
            <a:pPr>
              <a:defRPr/>
            </a:pPr>
            <a:r>
              <a:rPr lang="en-US" dirty="0"/>
              <a:t>Sheep BAL model</a:t>
            </a:r>
          </a:p>
          <a:p>
            <a:pPr lvl="1">
              <a:defRPr/>
            </a:pPr>
            <a:r>
              <a:rPr lang="en-US" dirty="0"/>
              <a:t>May help determine airway </a:t>
            </a:r>
            <a:r>
              <a:rPr lang="en-US" dirty="0" err="1"/>
              <a:t>halflife</a:t>
            </a: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BB2B7D-E7D7-4F8D-9E25-CCA236CA4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F3D34-DF15-49E7-92A1-69B18D34E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lung deposition particle size">
            <a:extLst>
              <a:ext uri="{FF2B5EF4-FFF2-40B4-BE49-F238E27FC236}">
                <a16:creationId xmlns:a16="http://schemas.microsoft.com/office/drawing/2014/main" id="{5366BA08-63B7-4C02-8A37-E37935D8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435100"/>
            <a:ext cx="7305675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BCA684-4973-4E5D-8101-4BF295393096}"/>
              </a:ext>
            </a:extLst>
          </p:cNvPr>
          <p:cNvSpPr txBox="1"/>
          <p:nvPr/>
        </p:nvSpPr>
        <p:spPr>
          <a:xfrm>
            <a:off x="854075" y="5943600"/>
            <a:ext cx="2020888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25" dirty="0">
                <a:hlinkClick r:id="rId3"/>
              </a:rPr>
              <a:t>International Journal of Pharmaceutics</a:t>
            </a:r>
            <a:r>
              <a:rPr lang="en-US" sz="825" dirty="0"/>
              <a:t> 2011 406 (1-2): 1-10 </a:t>
            </a:r>
          </a:p>
        </p:txBody>
      </p:sp>
      <p:sp>
        <p:nvSpPr>
          <p:cNvPr id="27652" name="Title 1">
            <a:extLst>
              <a:ext uri="{FF2B5EF4-FFF2-40B4-BE49-F238E27FC236}">
                <a16:creationId xmlns:a16="http://schemas.microsoft.com/office/drawing/2014/main" id="{A63C1D4E-5962-4C3A-8784-F2393C9D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0"/>
            <a:ext cx="653097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>
                <a:solidFill>
                  <a:srgbClr val="0070C0"/>
                </a:solidFill>
              </a:rPr>
              <a:t>Mode of delivery is key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>
                <a:solidFill>
                  <a:srgbClr val="0070C0"/>
                </a:solidFill>
              </a:rPr>
              <a:t>Particle size determines deposition</a:t>
            </a:r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FCA8D962-0FCA-47FE-81BD-12F65150C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63" y="5724525"/>
            <a:ext cx="1543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C148A2A-2DF9-4145-9EA0-56E191CDED4A}" type="slidenum">
              <a:rPr lang="en-US" altLang="en-US" sz="900"/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9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F3781A-75AD-434A-8F27-FB428AB00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79446B-F703-4830-9D28-CCE58B132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:a16="http://schemas.microsoft.com/office/drawing/2014/main" id="{A96CA25D-7F65-4BDA-A21E-5140CCE04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1846263"/>
            <a:ext cx="6213475" cy="915987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bg2"/>
                </a:solidFill>
                <a:ea typeface="ＭＳ Ｐゴシック" panose="020B0600070205080204" pitchFamily="34" charset="-128"/>
              </a:rPr>
              <a:t>TOBI 300 mg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bg2"/>
                </a:solidFill>
                <a:ea typeface="ＭＳ Ｐゴシック" panose="020B0600070205080204" pitchFamily="34" charset="-128"/>
              </a:rPr>
              <a:t>2 x daily for 4 weeks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bg2"/>
                </a:solidFill>
                <a:ea typeface="ＭＳ Ｐゴシック" panose="020B0600070205080204" pitchFamily="34" charset="-128"/>
              </a:rPr>
              <a:t>then</a:t>
            </a:r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12FA8D81-2A36-4B8C-9FFE-2286F5A13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4041775"/>
            <a:ext cx="6213475" cy="9159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bg2"/>
                </a:solidFill>
                <a:ea typeface="ＭＳ Ｐゴシック" panose="020B0600070205080204" pitchFamily="34" charset="-128"/>
              </a:rPr>
              <a:t>Placebo for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bg2"/>
                </a:solidFill>
                <a:ea typeface="ＭＳ Ｐゴシック" panose="020B0600070205080204" pitchFamily="34" charset="-128"/>
              </a:rPr>
              <a:t>4 weeks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bg2"/>
                </a:solidFill>
                <a:ea typeface="ＭＳ Ｐゴシック" panose="020B0600070205080204" pitchFamily="34" charset="-128"/>
              </a:rPr>
              <a:t> then</a:t>
            </a:r>
          </a:p>
        </p:txBody>
      </p:sp>
      <p:sp>
        <p:nvSpPr>
          <p:cNvPr id="1497094" name="Text Box 6">
            <a:extLst>
              <a:ext uri="{FF2B5EF4-FFF2-40B4-BE49-F238E27FC236}">
                <a16:creationId xmlns:a16="http://schemas.microsoft.com/office/drawing/2014/main" id="{0AA367AE-32B4-4EEA-8034-B62ABF40C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2760663"/>
            <a:ext cx="6213475" cy="966787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200"/>
              </a:spcBef>
              <a:defRPr/>
            </a:pPr>
            <a:r>
              <a:rPr lang="en-GB" sz="1800">
                <a:solidFill>
                  <a:srgbClr val="000000"/>
                </a:solidFill>
                <a:ea typeface="ＭＳ Ｐゴシック" charset="-128"/>
              </a:rPr>
              <a:t>No Drug for 4 weeks</a:t>
            </a:r>
          </a:p>
          <a:p>
            <a:pPr algn="ctr" eaLnBrk="1" hangingPunct="1">
              <a:spcBef>
                <a:spcPts val="200"/>
              </a:spcBef>
              <a:defRPr/>
            </a:pPr>
            <a:r>
              <a:rPr lang="en-GB" sz="1800">
                <a:solidFill>
                  <a:srgbClr val="000000"/>
                </a:solidFill>
                <a:ea typeface="ＭＳ Ｐゴシック" charset="-128"/>
              </a:rPr>
              <a:t>x 3 Cycles </a:t>
            </a:r>
          </a:p>
          <a:p>
            <a:pPr algn="ctr" eaLnBrk="1" hangingPunct="1">
              <a:spcBef>
                <a:spcPts val="200"/>
              </a:spcBef>
              <a:defRPr/>
            </a:pPr>
            <a:r>
              <a:rPr lang="en-US" sz="1800">
                <a:solidFill>
                  <a:srgbClr val="000000"/>
                </a:solidFill>
                <a:ea typeface="ＭＳ Ｐゴシック" charset="-128"/>
              </a:rPr>
              <a:t>(N = 258)</a:t>
            </a:r>
            <a:endParaRPr lang="en-GB" sz="1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-128"/>
            </a:endParaRPr>
          </a:p>
        </p:txBody>
      </p:sp>
      <p:sp>
        <p:nvSpPr>
          <p:cNvPr id="28677" name="Text Box 7">
            <a:extLst>
              <a:ext uri="{FF2B5EF4-FFF2-40B4-BE49-F238E27FC236}">
                <a16:creationId xmlns:a16="http://schemas.microsoft.com/office/drawing/2014/main" id="{FC59B76E-AA6F-42EF-AA77-A152A3541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4946650"/>
            <a:ext cx="6213475" cy="9159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0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No Drug for 4 weeks                                        </a:t>
            </a:r>
            <a:br>
              <a:rPr lang="en-GB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</a:br>
            <a:r>
              <a:rPr lang="en-GB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x 3 Cycles </a:t>
            </a:r>
            <a:br>
              <a:rPr lang="en-GB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</a:br>
            <a:r>
              <a:rPr lang="en-GB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N = 262)</a:t>
            </a:r>
            <a:r>
              <a:rPr lang="en-GB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     </a:t>
            </a:r>
          </a:p>
        </p:txBody>
      </p:sp>
      <p:sp>
        <p:nvSpPr>
          <p:cNvPr id="1497096" name="Text Box 8">
            <a:extLst>
              <a:ext uri="{FF2B5EF4-FFF2-40B4-BE49-F238E27FC236}">
                <a16:creationId xmlns:a16="http://schemas.microsoft.com/office/drawing/2014/main" id="{015C0E77-6A7D-4F6D-AEBA-FAB838A08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2728913"/>
            <a:ext cx="1676400" cy="16494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GB" sz="1800">
              <a:ea typeface="ＭＳ Ｐゴシック" charset="-128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1800">
                <a:ea typeface="ＭＳ Ｐゴシック" charset="-128"/>
              </a:rPr>
              <a:t>520 CF Patients Randomized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      </a:t>
            </a:r>
          </a:p>
        </p:txBody>
      </p:sp>
      <p:sp>
        <p:nvSpPr>
          <p:cNvPr id="28679" name="Text Box 11">
            <a:extLst>
              <a:ext uri="{FF2B5EF4-FFF2-40B4-BE49-F238E27FC236}">
                <a16:creationId xmlns:a16="http://schemas.microsoft.com/office/drawing/2014/main" id="{C72C8485-CE3B-4950-BB8C-B3B8EBFD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97613"/>
            <a:ext cx="3554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Ramsey B, et al. N Engl J Med 1999;340:23-30.</a:t>
            </a:r>
          </a:p>
        </p:txBody>
      </p:sp>
      <p:sp>
        <p:nvSpPr>
          <p:cNvPr id="28680" name="Rectangle 2">
            <a:extLst>
              <a:ext uri="{FF2B5EF4-FFF2-40B4-BE49-F238E27FC236}">
                <a16:creationId xmlns:a16="http://schemas.microsoft.com/office/drawing/2014/main" id="{3196EC7F-126F-445D-941E-E6525C141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481013"/>
            <a:ext cx="89217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b="0">
              <a:solidFill>
                <a:schemeClr val="tx2"/>
              </a:solidFill>
            </a:endParaRPr>
          </a:p>
        </p:txBody>
      </p:sp>
      <p:grpSp>
        <p:nvGrpSpPr>
          <p:cNvPr id="28681" name="Group 27">
            <a:extLst>
              <a:ext uri="{FF2B5EF4-FFF2-40B4-BE49-F238E27FC236}">
                <a16:creationId xmlns:a16="http://schemas.microsoft.com/office/drawing/2014/main" id="{EFC5B3E4-B945-4584-BB61-44BA2E55B286}"/>
              </a:ext>
            </a:extLst>
          </p:cNvPr>
          <p:cNvGrpSpPr>
            <a:grpSpLocks/>
          </p:cNvGrpSpPr>
          <p:nvPr/>
        </p:nvGrpSpPr>
        <p:grpSpPr bwMode="auto">
          <a:xfrm>
            <a:off x="1789113" y="2538413"/>
            <a:ext cx="485775" cy="2058987"/>
            <a:chOff x="1617133" y="2185194"/>
            <a:chExt cx="486834" cy="1879600"/>
          </a:xfrm>
        </p:grpSpPr>
        <p:grpSp>
          <p:nvGrpSpPr>
            <p:cNvPr id="28683" name="Group 24">
              <a:extLst>
                <a:ext uri="{FF2B5EF4-FFF2-40B4-BE49-F238E27FC236}">
                  <a16:creationId xmlns:a16="http://schemas.microsoft.com/office/drawing/2014/main" id="{C6F4BC75-7EB1-4A80-8EE8-3812CCAF73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933" y="2185194"/>
              <a:ext cx="309034" cy="1879600"/>
              <a:chOff x="1739900" y="2185194"/>
              <a:chExt cx="364067" cy="1879600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C6D2474D-2B04-4143-9902-AD67C8717A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740357" y="2193889"/>
                <a:ext cx="363610" cy="1449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stealth" w="lg" len="lg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ACB84DF-D8C9-4D1A-8AC7-044501801E6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740357" y="4048853"/>
                <a:ext cx="363610" cy="1449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stealth" w="lg" len="lg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C178EE6-3A78-4C40-93AF-6697E739FF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01494" y="3124057"/>
                <a:ext cx="1879600" cy="1874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FDEE832-8696-48DC-A452-EB61326FC6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17133" y="3124270"/>
              <a:ext cx="168642" cy="144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8682" name="Rectangle 15">
            <a:extLst>
              <a:ext uri="{FF2B5EF4-FFF2-40B4-BE49-F238E27FC236}">
                <a16:creationId xmlns:a16="http://schemas.microsoft.com/office/drawing/2014/main" id="{7367070B-495C-49A3-8BC6-4393AEC0C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TOBI Study Design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21AC63-220D-4D28-8551-3D119AB39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A7718D-731E-4082-B164-44F5539EE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0E3C323-3A6E-4B1A-8FC7-8791647C62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5425"/>
            <a:ext cx="8489950" cy="831850"/>
          </a:xfrm>
        </p:spPr>
        <p:txBody>
          <a:bodyPr anchor="ctr"/>
          <a:lstStyle/>
          <a:p>
            <a:r>
              <a:rPr lang="en-US" altLang="en-US" sz="3200"/>
              <a:t>Mean Change in the Forced Expiratory Volume in One Second (FEV</a:t>
            </a:r>
            <a:r>
              <a:rPr lang="en-US" altLang="en-US" sz="3200" baseline="-25000"/>
              <a:t>1</a:t>
            </a:r>
            <a:r>
              <a:rPr lang="en-US" altLang="en-US" sz="3200"/>
              <a:t>) in Patients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C4B98DD2-BD0C-4C23-B638-FBA1FD8BA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97613"/>
            <a:ext cx="3516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Ramsey B, et al. N Engl J Med 1999;340:23-30.</a:t>
            </a:r>
          </a:p>
        </p:txBody>
      </p:sp>
      <p:graphicFrame>
        <p:nvGraphicFramePr>
          <p:cNvPr id="30724" name="Object 2">
            <a:extLst>
              <a:ext uri="{FF2B5EF4-FFF2-40B4-BE49-F238E27FC236}">
                <a16:creationId xmlns:a16="http://schemas.microsoft.com/office/drawing/2014/main" id="{068A991B-2596-4F40-A47D-71D7B6C2A24C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71463" y="1528763"/>
          <a:ext cx="8186737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229600" imgH="4524285" progId="MSGraph.Chart.8">
                  <p:embed followColorScheme="full"/>
                </p:oleObj>
              </mc:Choice>
              <mc:Fallback>
                <p:oleObj name="Chart" r:id="rId3" imgW="8229600" imgH="452428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528763"/>
                        <a:ext cx="8186737" cy="450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5">
            <a:extLst>
              <a:ext uri="{FF2B5EF4-FFF2-40B4-BE49-F238E27FC236}">
                <a16:creationId xmlns:a16="http://schemas.microsoft.com/office/drawing/2014/main" id="{A3C5A575-88CA-4176-AA7D-7474FC0A3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054725"/>
            <a:ext cx="2227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*p &lt;0.001 Active vs. Placebo</a:t>
            </a:r>
          </a:p>
        </p:txBody>
      </p:sp>
      <p:sp>
        <p:nvSpPr>
          <p:cNvPr id="30726" name="Text Box 7">
            <a:extLst>
              <a:ext uri="{FF2B5EF4-FFF2-40B4-BE49-F238E27FC236}">
                <a16:creationId xmlns:a16="http://schemas.microsoft.com/office/drawing/2014/main" id="{0F09C7E0-10FA-4C48-A416-0A466D731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5622925"/>
            <a:ext cx="1619250" cy="336550"/>
          </a:xfrm>
          <a:prstGeom prst="rect">
            <a:avLst/>
          </a:prstGeom>
          <a:solidFill>
            <a:schemeClr val="hlink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On-treatment</a:t>
            </a:r>
          </a:p>
        </p:txBody>
      </p:sp>
      <p:sp>
        <p:nvSpPr>
          <p:cNvPr id="30727" name="Text Box 5">
            <a:extLst>
              <a:ext uri="{FF2B5EF4-FFF2-40B4-BE49-F238E27FC236}">
                <a16:creationId xmlns:a16="http://schemas.microsoft.com/office/drawing/2014/main" id="{F06665B8-9795-4CD2-9005-BC0E71553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025" y="2449513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9933"/>
                </a:solidFill>
                <a:ea typeface="ＭＳ Ｐゴシック" panose="020B0600070205080204" pitchFamily="34" charset="-128"/>
              </a:rPr>
              <a:t>TOBI</a:t>
            </a:r>
            <a:r>
              <a:rPr lang="en-US" altLang="en-US" sz="1800">
                <a:solidFill>
                  <a:srgbClr val="FF9933"/>
                </a:solidFill>
              </a:rPr>
              <a:t>*</a:t>
            </a:r>
          </a:p>
        </p:txBody>
      </p:sp>
      <p:sp>
        <p:nvSpPr>
          <p:cNvPr id="30728" name="Text Box 5">
            <a:extLst>
              <a:ext uri="{FF2B5EF4-FFF2-40B4-BE49-F238E27FC236}">
                <a16:creationId xmlns:a16="http://schemas.microsoft.com/office/drawing/2014/main" id="{245921A7-8B59-4341-A9A5-50561DFEF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543425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FFFF"/>
                </a:solidFill>
                <a:ea typeface="ＭＳ Ｐゴシック" panose="020B0600070205080204" pitchFamily="34" charset="-128"/>
              </a:rPr>
              <a:t>Placebo</a:t>
            </a:r>
            <a:endParaRPr lang="en-US" altLang="en-US" sz="1800">
              <a:solidFill>
                <a:srgbClr val="00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4FD61B-7F38-4FCE-B8F0-0372193E3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D6C28-4B02-46EF-B997-BDE9765F6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2276C07-C420-461D-8202-A39A08CC28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4788" y="390525"/>
            <a:ext cx="8489950" cy="9112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/>
              <a:t>Mean Change in </a:t>
            </a:r>
            <a:r>
              <a:rPr lang="en-US" altLang="en-US" i="1"/>
              <a:t>PA</a:t>
            </a:r>
            <a:r>
              <a:rPr lang="en-US" altLang="en-US"/>
              <a:t> Density in Sputum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6F7025D4-0652-4967-BE46-FD6D45ED0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99200"/>
            <a:ext cx="3516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Ramsey B, et al. N Engl J Med 1999;340:23-30.</a:t>
            </a:r>
          </a:p>
        </p:txBody>
      </p:sp>
      <p:graphicFrame>
        <p:nvGraphicFramePr>
          <p:cNvPr id="32772" name="Object 2">
            <a:extLst>
              <a:ext uri="{FF2B5EF4-FFF2-40B4-BE49-F238E27FC236}">
                <a16:creationId xmlns:a16="http://schemas.microsoft.com/office/drawing/2014/main" id="{015C575F-B236-4E00-AF11-BF7EC0B0BD11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06375" y="1644650"/>
          <a:ext cx="8121650" cy="440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229600" imgH="4524285" progId="MSGraph.Chart.8">
                  <p:embed followColorScheme="full"/>
                </p:oleObj>
              </mc:Choice>
              <mc:Fallback>
                <p:oleObj name="Chart" r:id="rId3" imgW="8229600" imgH="452428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1644650"/>
                        <a:ext cx="8121650" cy="440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5">
            <a:extLst>
              <a:ext uri="{FF2B5EF4-FFF2-40B4-BE49-F238E27FC236}">
                <a16:creationId xmlns:a16="http://schemas.microsoft.com/office/drawing/2014/main" id="{0FA36EBF-9096-4BAC-8902-B957CC47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081713"/>
            <a:ext cx="2219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*p &lt;0.001 Active vs. placebo</a:t>
            </a:r>
          </a:p>
        </p:txBody>
      </p:sp>
      <p:sp>
        <p:nvSpPr>
          <p:cNvPr id="32774" name="Text Box 7">
            <a:extLst>
              <a:ext uri="{FF2B5EF4-FFF2-40B4-BE49-F238E27FC236}">
                <a16:creationId xmlns:a16="http://schemas.microsoft.com/office/drawing/2014/main" id="{29EAE012-D80D-404E-B43F-4B59E052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718175"/>
            <a:ext cx="1462087" cy="336550"/>
          </a:xfrm>
          <a:prstGeom prst="rect">
            <a:avLst/>
          </a:prstGeom>
          <a:solidFill>
            <a:srgbClr val="CCFF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On-treatment</a:t>
            </a:r>
          </a:p>
        </p:txBody>
      </p:sp>
      <p:sp>
        <p:nvSpPr>
          <p:cNvPr id="32775" name="Text Box 5">
            <a:extLst>
              <a:ext uri="{FF2B5EF4-FFF2-40B4-BE49-F238E27FC236}">
                <a16:creationId xmlns:a16="http://schemas.microsoft.com/office/drawing/2014/main" id="{B68F80E7-2D03-4F3D-8314-3D17ECB03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00" y="3287713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9933"/>
                </a:solidFill>
                <a:ea typeface="ＭＳ Ｐゴシック" panose="020B0600070205080204" pitchFamily="34" charset="-128"/>
              </a:rPr>
              <a:t>TOBI</a:t>
            </a:r>
            <a:r>
              <a:rPr lang="en-US" altLang="en-US" sz="1800">
                <a:solidFill>
                  <a:srgbClr val="FF9933"/>
                </a:solidFill>
              </a:rPr>
              <a:t>*</a:t>
            </a:r>
          </a:p>
        </p:txBody>
      </p:sp>
      <p:sp>
        <p:nvSpPr>
          <p:cNvPr id="32776" name="Text Box 5">
            <a:extLst>
              <a:ext uri="{FF2B5EF4-FFF2-40B4-BE49-F238E27FC236}">
                <a16:creationId xmlns:a16="http://schemas.microsoft.com/office/drawing/2014/main" id="{97C1790A-99BA-4B38-AFF2-996F134D8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674813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FFFF"/>
                </a:solidFill>
                <a:ea typeface="ＭＳ Ｐゴシック" panose="020B0600070205080204" pitchFamily="34" charset="-128"/>
              </a:rPr>
              <a:t>Placebo</a:t>
            </a:r>
            <a:endParaRPr lang="en-US" altLang="en-US" sz="1800">
              <a:solidFill>
                <a:srgbClr val="00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DD6F5A-8172-41BC-BD0D-BCAF97A58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03306F-C77B-4B12-8E6C-02E94C836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B2E2569-051E-45D0-A402-E3DBA9F3B8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4788" y="363538"/>
            <a:ext cx="8213725" cy="995362"/>
          </a:xfrm>
        </p:spPr>
        <p:txBody>
          <a:bodyPr anchor="ctr"/>
          <a:lstStyle/>
          <a:p>
            <a:r>
              <a:rPr lang="en-US" altLang="en-US"/>
              <a:t>Mean Change in </a:t>
            </a:r>
            <a:r>
              <a:rPr lang="en-US" altLang="en-US" i="1"/>
              <a:t>PA</a:t>
            </a:r>
            <a:r>
              <a:rPr lang="en-US" altLang="en-US"/>
              <a:t> Density in Sputum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1B2F5E69-D42E-40A6-9CDE-DB231F5A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327775"/>
            <a:ext cx="3516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Ramsey B, et al. N Engl J Med 1999;340:23-30.</a:t>
            </a:r>
          </a:p>
        </p:txBody>
      </p:sp>
      <p:graphicFrame>
        <p:nvGraphicFramePr>
          <p:cNvPr id="34820" name="Object 2">
            <a:extLst>
              <a:ext uri="{FF2B5EF4-FFF2-40B4-BE49-F238E27FC236}">
                <a16:creationId xmlns:a16="http://schemas.microsoft.com/office/drawing/2014/main" id="{44846076-D805-4FD9-B0D9-98C8F49E00B3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57150" y="1635125"/>
          <a:ext cx="8178800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220143" imgH="4524285" progId="MSGraph.Chart.8">
                  <p:embed followColorScheme="full"/>
                </p:oleObj>
              </mc:Choice>
              <mc:Fallback>
                <p:oleObj name="Chart" r:id="rId3" imgW="8220143" imgH="452428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635125"/>
                        <a:ext cx="8178800" cy="450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7">
            <a:extLst>
              <a:ext uri="{FF2B5EF4-FFF2-40B4-BE49-F238E27FC236}">
                <a16:creationId xmlns:a16="http://schemas.microsoft.com/office/drawing/2014/main" id="{05B4A4EE-AB56-423D-9C39-CA8E423F4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718175"/>
            <a:ext cx="1462087" cy="336550"/>
          </a:xfrm>
          <a:prstGeom prst="rect">
            <a:avLst/>
          </a:prstGeom>
          <a:solidFill>
            <a:srgbClr val="CCFF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On-treatment</a:t>
            </a:r>
          </a:p>
        </p:txBody>
      </p:sp>
      <p:sp>
        <p:nvSpPr>
          <p:cNvPr id="34822" name="Text Box 5">
            <a:extLst>
              <a:ext uri="{FF2B5EF4-FFF2-40B4-BE49-F238E27FC236}">
                <a16:creationId xmlns:a16="http://schemas.microsoft.com/office/drawing/2014/main" id="{4CFE0F26-9B26-434C-BB32-C8F2811B6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75" y="3430588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9933"/>
                </a:solidFill>
                <a:ea typeface="ＭＳ Ｐゴシック" panose="020B0600070205080204" pitchFamily="34" charset="-128"/>
              </a:rPr>
              <a:t>TOBI</a:t>
            </a:r>
            <a:r>
              <a:rPr lang="en-US" altLang="en-US" sz="1800">
                <a:solidFill>
                  <a:srgbClr val="FF9933"/>
                </a:solidFill>
              </a:rPr>
              <a:t>*</a:t>
            </a:r>
          </a:p>
        </p:txBody>
      </p:sp>
      <p:sp>
        <p:nvSpPr>
          <p:cNvPr id="34823" name="Text Box 5">
            <a:extLst>
              <a:ext uri="{FF2B5EF4-FFF2-40B4-BE49-F238E27FC236}">
                <a16:creationId xmlns:a16="http://schemas.microsoft.com/office/drawing/2014/main" id="{1F8399BC-A502-46AF-A8D4-4AD4B7A0A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197643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FFFF"/>
                </a:solidFill>
                <a:ea typeface="ＭＳ Ｐゴシック" panose="020B0600070205080204" pitchFamily="34" charset="-128"/>
              </a:rPr>
              <a:t>Placebo</a:t>
            </a:r>
            <a:endParaRPr lang="en-US" altLang="en-US" sz="1800">
              <a:solidFill>
                <a:srgbClr val="00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72A0EE-41D0-4578-80B9-F15F3BF63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96045-46EA-45CE-AD11-2A6F58779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FBF6A54-59C1-488C-A8D0-1BA168C3BF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204788"/>
            <a:ext cx="8567738" cy="831850"/>
          </a:xfrm>
        </p:spPr>
        <p:txBody>
          <a:bodyPr anchor="ctr"/>
          <a:lstStyle/>
          <a:p>
            <a:r>
              <a:rPr lang="en-US" altLang="en-US" sz="3200"/>
              <a:t>% Change In FEV</a:t>
            </a:r>
            <a:r>
              <a:rPr lang="en-US" altLang="en-US" sz="3200" baseline="-25000"/>
              <a:t>1</a:t>
            </a:r>
            <a:r>
              <a:rPr lang="en-US" altLang="en-US" sz="3200"/>
              <a:t> From Week 0 To Week 20 </a:t>
            </a:r>
            <a:br>
              <a:rPr lang="en-US" altLang="en-US" sz="3200"/>
            </a:br>
            <a:r>
              <a:rPr lang="en-US" altLang="en-US" sz="3200"/>
              <a:t>According Age</a:t>
            </a:r>
          </a:p>
        </p:txBody>
      </p:sp>
      <p:graphicFrame>
        <p:nvGraphicFramePr>
          <p:cNvPr id="1785859" name="Group 3">
            <a:extLst>
              <a:ext uri="{FF2B5EF4-FFF2-40B4-BE49-F238E27FC236}">
                <a16:creationId xmlns:a16="http://schemas.microsoft.com/office/drawing/2014/main" id="{C7054AE1-63B0-48B3-86EB-30EE55B6CE2E}"/>
              </a:ext>
            </a:extLst>
          </p:cNvPr>
          <p:cNvGraphicFramePr>
            <a:graphicFrameLocks noGrp="1"/>
          </p:cNvGraphicFramePr>
          <p:nvPr/>
        </p:nvGraphicFramePr>
        <p:xfrm>
          <a:off x="330200" y="1574800"/>
          <a:ext cx="8489950" cy="3533777"/>
        </p:xfrm>
        <a:graphic>
          <a:graphicData uri="http://schemas.openxmlformats.org/drawingml/2006/table">
            <a:tbl>
              <a:tblPr/>
              <a:tblGrid>
                <a:gridCol w="226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3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            (N)</a:t>
                      </a: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Change in FEV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Treatment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Effect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†</a:t>
                      </a: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p-value</a:t>
                      </a: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0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TOBI</a:t>
                      </a: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Placebo</a:t>
                      </a: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6–12 yr    (113)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14.11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5.52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8.59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0.08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13–17 yr  (120)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15.88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-7.15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23.03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&lt;0.001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18 yr      (229)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5.52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-2.64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8.16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&lt;0.001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1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892" name="Text Box 59">
            <a:extLst>
              <a:ext uri="{FF2B5EF4-FFF2-40B4-BE49-F238E27FC236}">
                <a16:creationId xmlns:a16="http://schemas.microsoft.com/office/drawing/2014/main" id="{A2BC0514-BC96-4D00-B108-2AF670B7A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284913"/>
            <a:ext cx="3516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Ramsey B, et al. N Engl J Med 1999;340:23-30.</a:t>
            </a:r>
          </a:p>
        </p:txBody>
      </p:sp>
      <p:sp>
        <p:nvSpPr>
          <p:cNvPr id="36893" name="Rectangle 29">
            <a:extLst>
              <a:ext uri="{FF2B5EF4-FFF2-40B4-BE49-F238E27FC236}">
                <a16:creationId xmlns:a16="http://schemas.microsoft.com/office/drawing/2014/main" id="{7F3CD719-64F6-4823-BC47-B634C44FC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6073775"/>
            <a:ext cx="8701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10000"/>
              </a:spcBef>
              <a:buFont typeface="Wingdings 3" panose="05040102010807070707" pitchFamily="18" charset="2"/>
              <a:buNone/>
            </a:pPr>
            <a:r>
              <a:rPr lang="en-US" altLang="en-US" sz="1200"/>
              <a:t>†The treatment effect was calculated as the difference between the mean changes in the TOBI and placebo groups.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25960E-65CA-45D4-9CC3-A4EC978E5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AE57B-6BB3-4192-BA32-B83C1EF4E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ACAF48D-8CB8-4F11-AE80-05EBD66A8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Hospitalizations</a:t>
            </a:r>
            <a:br>
              <a:rPr lang="en-US" altLang="en-US" sz="3200"/>
            </a:br>
            <a:r>
              <a:rPr lang="en-US" altLang="en-US" sz="3200"/>
              <a:t>TOBI</a:t>
            </a:r>
            <a:r>
              <a:rPr lang="en-US" altLang="en-US" sz="3200" baseline="30000"/>
              <a:t>®</a:t>
            </a:r>
            <a:r>
              <a:rPr lang="en-US" altLang="en-US" sz="3200"/>
              <a:t> Registration Studies</a:t>
            </a:r>
          </a:p>
        </p:txBody>
      </p:sp>
      <p:graphicFrame>
        <p:nvGraphicFramePr>
          <p:cNvPr id="1816579" name="Group 3">
            <a:extLst>
              <a:ext uri="{FF2B5EF4-FFF2-40B4-BE49-F238E27FC236}">
                <a16:creationId xmlns:a16="http://schemas.microsoft.com/office/drawing/2014/main" id="{3075FB67-C62F-480F-AE78-4DFECE8DA7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9238" y="1541463"/>
          <a:ext cx="8670925" cy="4560888"/>
        </p:xfrm>
        <a:graphic>
          <a:graphicData uri="http://schemas.openxmlformats.org/drawingml/2006/table">
            <a:tbl>
              <a:tblPr/>
              <a:tblGrid>
                <a:gridCol w="203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86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Protocol 002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Protocol 003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Pooled 002/003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TOBI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Placebo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TOBI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Placebo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TOBI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Placebo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Hospitalized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Relative Risk of Hospitalization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.557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.891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.744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95% Confidence Limits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.356 - .871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.631 - 1.258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.567 - .975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Mean Days in Hospital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p-value for Days in Hospital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.008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.03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8960" name="Rectangle 5">
            <a:extLst>
              <a:ext uri="{FF2B5EF4-FFF2-40B4-BE49-F238E27FC236}">
                <a16:creationId xmlns:a16="http://schemas.microsoft.com/office/drawing/2014/main" id="{6F878728-8631-4B5C-8BB0-C2D62FE20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6038850"/>
            <a:ext cx="784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Tx/>
              <a:buFontTx/>
              <a:buNone/>
            </a:pPr>
            <a:r>
              <a:rPr lang="en-US" altLang="en-US" sz="1200"/>
              <a:t>FDA, Pathogenesis Corp. Summary Basis of Approval, Tobramycin Solution for Inhalation, NDA 50-753, Medical Officer Review. 1997.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FF7A4B-9EA1-430D-8D91-343E01A45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353E48-3A55-410D-9200-1398FDFA0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C112E2F-6776-4EAC-9E95-2E827D55A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ADRs in the TOBI Label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3E8C984-5DDF-49FC-9DC1-88E1811F4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altLang="en-US"/>
              <a:t>Voice alteration</a:t>
            </a:r>
          </a:p>
          <a:p>
            <a:pPr>
              <a:spcBef>
                <a:spcPct val="40000"/>
              </a:spcBef>
            </a:pPr>
            <a:r>
              <a:rPr lang="en-US" altLang="en-US"/>
              <a:t>Tinnitus</a:t>
            </a:r>
          </a:p>
          <a:p>
            <a:pPr>
              <a:spcBef>
                <a:spcPct val="40000"/>
              </a:spcBef>
            </a:pPr>
            <a:r>
              <a:rPr lang="en-US" altLang="en-US"/>
              <a:t>Increased serum creatinine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92752E-D78C-4F93-AB76-1AD2CA87F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19A5B1-6D3A-479E-8955-E3F2265F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9AD3916F-2EF7-4B9E-8153-2CD3DB95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9" t="10751" r="11270" b="2762"/>
          <a:stretch>
            <a:fillRect/>
          </a:stretch>
        </p:blipFill>
        <p:spPr bwMode="auto">
          <a:xfrm>
            <a:off x="9244013" y="0"/>
            <a:ext cx="55149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>
            <a:extLst>
              <a:ext uri="{FF2B5EF4-FFF2-40B4-BE49-F238E27FC236}">
                <a16:creationId xmlns:a16="http://schemas.microsoft.com/office/drawing/2014/main" id="{C4D0F13E-0618-4476-B4F1-74F6DE0B7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257175"/>
            <a:ext cx="857567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600" b="0">
              <a:solidFill>
                <a:schemeClr val="tx2"/>
              </a:solidFill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A5ABADFC-C387-4463-A369-003965A4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438" y="600075"/>
            <a:ext cx="8637587" cy="538163"/>
          </a:xfrm>
        </p:spPr>
        <p:txBody>
          <a:bodyPr/>
          <a:lstStyle/>
          <a:p>
            <a:r>
              <a:rPr lang="en-US" altLang="en-US" sz="2600"/>
              <a:t>TOBI Registration Studies: </a:t>
            </a:r>
            <a:br>
              <a:rPr lang="en-US" altLang="en-US" sz="2600"/>
            </a:br>
            <a:r>
              <a:rPr lang="en-US" altLang="en-US" sz="2600"/>
              <a:t>Mean Relative Change in FEV</a:t>
            </a:r>
            <a:r>
              <a:rPr lang="en-US" altLang="en-US" sz="2600" baseline="-25000"/>
              <a:t>1</a:t>
            </a:r>
            <a:r>
              <a:rPr lang="en-US" altLang="en-US" sz="2600"/>
              <a:t> % Predicted</a:t>
            </a:r>
          </a:p>
        </p:txBody>
      </p:sp>
      <p:sp>
        <p:nvSpPr>
          <p:cNvPr id="41989" name="Rectangle 120">
            <a:extLst>
              <a:ext uri="{FF2B5EF4-FFF2-40B4-BE49-F238E27FC236}">
                <a16:creationId xmlns:a16="http://schemas.microsoft.com/office/drawing/2014/main" id="{47833D78-71A4-4DEB-924E-A751720F2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1784350"/>
            <a:ext cx="182562" cy="1604963"/>
          </a:xfrm>
          <a:prstGeom prst="rect">
            <a:avLst/>
          </a:prstGeom>
          <a:solidFill>
            <a:srgbClr val="FEFCB2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500" b="0"/>
          </a:p>
        </p:txBody>
      </p:sp>
      <p:sp>
        <p:nvSpPr>
          <p:cNvPr id="41990" name="Rectangle 4">
            <a:extLst>
              <a:ext uri="{FF2B5EF4-FFF2-40B4-BE49-F238E27FC236}">
                <a16:creationId xmlns:a16="http://schemas.microsoft.com/office/drawing/2014/main" id="{EA497E19-6EA5-43FC-A3CF-52BF2C281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6397625"/>
            <a:ext cx="2740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TOBI Technical Monograph 2000 </a:t>
            </a:r>
          </a:p>
        </p:txBody>
      </p:sp>
      <p:sp>
        <p:nvSpPr>
          <p:cNvPr id="41991" name="Text Box 6">
            <a:extLst>
              <a:ext uri="{FF2B5EF4-FFF2-40B4-BE49-F238E27FC236}">
                <a16:creationId xmlns:a16="http://schemas.microsoft.com/office/drawing/2014/main" id="{F07F62B9-B8C0-4339-96B6-B74245B111C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42962" y="3582988"/>
            <a:ext cx="408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Mean Relative Change FEV</a:t>
            </a:r>
            <a:r>
              <a:rPr lang="en-US" altLang="en-US" sz="1600" baseline="-25000"/>
              <a:t>1</a:t>
            </a:r>
            <a:r>
              <a:rPr lang="en-US" altLang="en-US" sz="1600"/>
              <a:t> % Predicted</a:t>
            </a:r>
          </a:p>
        </p:txBody>
      </p:sp>
      <p:sp>
        <p:nvSpPr>
          <p:cNvPr id="41992" name="Text Box 9">
            <a:extLst>
              <a:ext uri="{FF2B5EF4-FFF2-40B4-BE49-F238E27FC236}">
                <a16:creationId xmlns:a16="http://schemas.microsoft.com/office/drawing/2014/main" id="{9E67CB77-A704-4194-85D8-0F819FFAA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1454150"/>
            <a:ext cx="1390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CCFF"/>
                </a:solidFill>
              </a:rPr>
              <a:t>Adolescents</a:t>
            </a:r>
          </a:p>
        </p:txBody>
      </p:sp>
      <p:grpSp>
        <p:nvGrpSpPr>
          <p:cNvPr id="41993" name="Group 13">
            <a:extLst>
              <a:ext uri="{FF2B5EF4-FFF2-40B4-BE49-F238E27FC236}">
                <a16:creationId xmlns:a16="http://schemas.microsoft.com/office/drawing/2014/main" id="{0E9D3AEF-5F08-4485-BD10-9236C998E7FD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2012950"/>
            <a:ext cx="5035550" cy="757238"/>
            <a:chOff x="873" y="1277"/>
            <a:chExt cx="3172" cy="477"/>
          </a:xfrm>
        </p:grpSpPr>
        <p:sp>
          <p:nvSpPr>
            <p:cNvPr id="42147" name="Line 14">
              <a:extLst>
                <a:ext uri="{FF2B5EF4-FFF2-40B4-BE49-F238E27FC236}">
                  <a16:creationId xmlns:a16="http://schemas.microsoft.com/office/drawing/2014/main" id="{459962D4-25D3-48BF-B352-F360C0F3E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9" y="1359"/>
              <a:ext cx="67" cy="372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8" name="Line 15">
              <a:extLst>
                <a:ext uri="{FF2B5EF4-FFF2-40B4-BE49-F238E27FC236}">
                  <a16:creationId xmlns:a16="http://schemas.microsoft.com/office/drawing/2014/main" id="{9C5AC1A4-B189-472D-8424-C9F68739C9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" y="1320"/>
              <a:ext cx="52" cy="48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9" name="Line 16">
              <a:extLst>
                <a:ext uri="{FF2B5EF4-FFF2-40B4-BE49-F238E27FC236}">
                  <a16:creationId xmlns:a16="http://schemas.microsoft.com/office/drawing/2014/main" id="{A9820FBE-F1E7-4F60-A0BB-D89411C9F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1317"/>
              <a:ext cx="52" cy="63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0" name="Line 17">
              <a:extLst>
                <a:ext uri="{FF2B5EF4-FFF2-40B4-BE49-F238E27FC236}">
                  <a16:creationId xmlns:a16="http://schemas.microsoft.com/office/drawing/2014/main" id="{95FEE108-7E55-4801-B843-D0B01A2F6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3" y="1404"/>
              <a:ext cx="53" cy="35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1" name="Line 18">
              <a:extLst>
                <a:ext uri="{FF2B5EF4-FFF2-40B4-BE49-F238E27FC236}">
                  <a16:creationId xmlns:a16="http://schemas.microsoft.com/office/drawing/2014/main" id="{BB3ACE33-E577-45BA-A72D-262C0DE66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3" y="1383"/>
              <a:ext cx="88" cy="54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2" name="Line 19">
              <a:extLst>
                <a:ext uri="{FF2B5EF4-FFF2-40B4-BE49-F238E27FC236}">
                  <a16:creationId xmlns:a16="http://schemas.microsoft.com/office/drawing/2014/main" id="{0D9E2E1F-C65D-4779-87B7-AE9A888CAD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3" y="1356"/>
              <a:ext cx="78" cy="12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3" name="Line 20">
              <a:extLst>
                <a:ext uri="{FF2B5EF4-FFF2-40B4-BE49-F238E27FC236}">
                  <a16:creationId xmlns:a16="http://schemas.microsoft.com/office/drawing/2014/main" id="{36077946-7A34-4F29-9BEE-EF548210C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5" y="1368"/>
              <a:ext cx="78" cy="31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4" name="Line 21">
              <a:extLst>
                <a:ext uri="{FF2B5EF4-FFF2-40B4-BE49-F238E27FC236}">
                  <a16:creationId xmlns:a16="http://schemas.microsoft.com/office/drawing/2014/main" id="{C32F30EA-E5C1-4AA8-A8AF-BD2496570C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0" y="1374"/>
              <a:ext cx="74" cy="26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5" name="Line 22">
              <a:extLst>
                <a:ext uri="{FF2B5EF4-FFF2-40B4-BE49-F238E27FC236}">
                  <a16:creationId xmlns:a16="http://schemas.microsoft.com/office/drawing/2014/main" id="{459D69C8-9120-4D5A-9CC5-1FF5BF9F0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1" y="1343"/>
              <a:ext cx="74" cy="26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6" name="Line 23">
              <a:extLst>
                <a:ext uri="{FF2B5EF4-FFF2-40B4-BE49-F238E27FC236}">
                  <a16:creationId xmlns:a16="http://schemas.microsoft.com/office/drawing/2014/main" id="{5243A33D-56F8-413D-A01C-7EE8E0866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0" y="1344"/>
              <a:ext cx="96" cy="64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7" name="Line 24">
              <a:extLst>
                <a:ext uri="{FF2B5EF4-FFF2-40B4-BE49-F238E27FC236}">
                  <a16:creationId xmlns:a16="http://schemas.microsoft.com/office/drawing/2014/main" id="{B3F62AD8-6C52-4DA9-831B-FCA748EBD3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3" y="1341"/>
              <a:ext cx="96" cy="64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8" name="Line 25">
              <a:extLst>
                <a:ext uri="{FF2B5EF4-FFF2-40B4-BE49-F238E27FC236}">
                  <a16:creationId xmlns:a16="http://schemas.microsoft.com/office/drawing/2014/main" id="{BB0CDB1C-0384-44CD-A9F4-1BFADEE0A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1316"/>
              <a:ext cx="115" cy="92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9" name="Line 26">
              <a:extLst>
                <a:ext uri="{FF2B5EF4-FFF2-40B4-BE49-F238E27FC236}">
                  <a16:creationId xmlns:a16="http://schemas.microsoft.com/office/drawing/2014/main" id="{B24F3DFE-B22D-41D2-9E74-9E6B9712A9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9" y="1347"/>
              <a:ext cx="96" cy="64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0" name="Line 27">
              <a:extLst>
                <a:ext uri="{FF2B5EF4-FFF2-40B4-BE49-F238E27FC236}">
                  <a16:creationId xmlns:a16="http://schemas.microsoft.com/office/drawing/2014/main" id="{50ED3746-E398-4E94-9702-2854040CC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7" y="1359"/>
              <a:ext cx="96" cy="112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1" name="Line 28">
              <a:extLst>
                <a:ext uri="{FF2B5EF4-FFF2-40B4-BE49-F238E27FC236}">
                  <a16:creationId xmlns:a16="http://schemas.microsoft.com/office/drawing/2014/main" id="{60C2DEB1-C2AF-4102-AFA4-717C41DAB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49" y="1347"/>
              <a:ext cx="96" cy="122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2" name="Line 29">
              <a:extLst>
                <a:ext uri="{FF2B5EF4-FFF2-40B4-BE49-F238E27FC236}">
                  <a16:creationId xmlns:a16="http://schemas.microsoft.com/office/drawing/2014/main" id="{7AAFF0DB-1581-4A92-94D4-FE8BF7D28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5" y="1359"/>
              <a:ext cx="109" cy="9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3" name="Line 30">
              <a:extLst>
                <a:ext uri="{FF2B5EF4-FFF2-40B4-BE49-F238E27FC236}">
                  <a16:creationId xmlns:a16="http://schemas.microsoft.com/office/drawing/2014/main" id="{DCBE4876-C9DC-467E-BD5E-6753DE5F67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9" y="1444"/>
              <a:ext cx="93" cy="15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4" name="Line 31">
              <a:extLst>
                <a:ext uri="{FF2B5EF4-FFF2-40B4-BE49-F238E27FC236}">
                  <a16:creationId xmlns:a16="http://schemas.microsoft.com/office/drawing/2014/main" id="{753670D6-C666-4F12-A678-CB8D879A4F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74" y="1443"/>
              <a:ext cx="87" cy="33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5" name="Line 32">
              <a:extLst>
                <a:ext uri="{FF2B5EF4-FFF2-40B4-BE49-F238E27FC236}">
                  <a16:creationId xmlns:a16="http://schemas.microsoft.com/office/drawing/2014/main" id="{8E0C3821-E06E-40C5-B516-135DB5D7EC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02" y="1498"/>
              <a:ext cx="87" cy="49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6" name="Line 33">
              <a:extLst>
                <a:ext uri="{FF2B5EF4-FFF2-40B4-BE49-F238E27FC236}">
                  <a16:creationId xmlns:a16="http://schemas.microsoft.com/office/drawing/2014/main" id="{055BBA93-1A26-42F3-891F-16BBD9EE0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32" y="1568"/>
              <a:ext cx="90" cy="3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7" name="Line 34">
              <a:extLst>
                <a:ext uri="{FF2B5EF4-FFF2-40B4-BE49-F238E27FC236}">
                  <a16:creationId xmlns:a16="http://schemas.microsoft.com/office/drawing/2014/main" id="{4CAC8A9C-7C15-4F0A-931B-EFBC97A32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9" y="1473"/>
              <a:ext cx="219" cy="121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8" name="Line 35">
              <a:extLst>
                <a:ext uri="{FF2B5EF4-FFF2-40B4-BE49-F238E27FC236}">
                  <a16:creationId xmlns:a16="http://schemas.microsoft.com/office/drawing/2014/main" id="{879EC327-FF15-44EB-9DC8-E37F8D17C9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27" y="1469"/>
              <a:ext cx="208" cy="24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9" name="Line 36">
              <a:extLst>
                <a:ext uri="{FF2B5EF4-FFF2-40B4-BE49-F238E27FC236}">
                  <a16:creationId xmlns:a16="http://schemas.microsoft.com/office/drawing/2014/main" id="{177A4D0D-D5FE-4E97-9FFA-4D027509A4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0" y="1362"/>
              <a:ext cx="110" cy="12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0" name="Line 37">
              <a:extLst>
                <a:ext uri="{FF2B5EF4-FFF2-40B4-BE49-F238E27FC236}">
                  <a16:creationId xmlns:a16="http://schemas.microsoft.com/office/drawing/2014/main" id="{308D3E7D-59DB-4DEF-8927-66DA03373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3" y="1365"/>
              <a:ext cx="128" cy="181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1" name="Oval 38">
              <a:extLst>
                <a:ext uri="{FF2B5EF4-FFF2-40B4-BE49-F238E27FC236}">
                  <a16:creationId xmlns:a16="http://schemas.microsoft.com/office/drawing/2014/main" id="{CF3C2D47-9514-4FB2-A513-3D18AA3F0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" y="1344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72" name="Oval 39">
              <a:extLst>
                <a:ext uri="{FF2B5EF4-FFF2-40B4-BE49-F238E27FC236}">
                  <a16:creationId xmlns:a16="http://schemas.microsoft.com/office/drawing/2014/main" id="{CD52B852-6DC6-46F3-897F-7E3426B51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1277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73" name="Oval 40">
              <a:extLst>
                <a:ext uri="{FF2B5EF4-FFF2-40B4-BE49-F238E27FC236}">
                  <a16:creationId xmlns:a16="http://schemas.microsoft.com/office/drawing/2014/main" id="{EBC7F9E4-5F5F-44F3-B3F7-5718C29FB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1376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74" name="Oval 41">
              <a:extLst>
                <a:ext uri="{FF2B5EF4-FFF2-40B4-BE49-F238E27FC236}">
                  <a16:creationId xmlns:a16="http://schemas.microsoft.com/office/drawing/2014/main" id="{D54C78A2-8804-4B2F-AAC9-4CB7283FB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415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75" name="Oval 42">
              <a:extLst>
                <a:ext uri="{FF2B5EF4-FFF2-40B4-BE49-F238E27FC236}">
                  <a16:creationId xmlns:a16="http://schemas.microsoft.com/office/drawing/2014/main" id="{CEEDE0C9-DC1D-4078-BB94-9D3259A51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1340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76" name="Oval 43">
              <a:extLst>
                <a:ext uri="{FF2B5EF4-FFF2-40B4-BE49-F238E27FC236}">
                  <a16:creationId xmlns:a16="http://schemas.microsoft.com/office/drawing/2014/main" id="{55849019-3329-41A9-A049-57C0773EE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" y="1325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77" name="Oval 44">
              <a:extLst>
                <a:ext uri="{FF2B5EF4-FFF2-40B4-BE49-F238E27FC236}">
                  <a16:creationId xmlns:a16="http://schemas.microsoft.com/office/drawing/2014/main" id="{6DE21FBE-61AB-4CCB-A1A0-0351CB2D2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1371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78" name="Oval 45">
              <a:extLst>
                <a:ext uri="{FF2B5EF4-FFF2-40B4-BE49-F238E27FC236}">
                  <a16:creationId xmlns:a16="http://schemas.microsoft.com/office/drawing/2014/main" id="{6D74CAAD-5179-44AB-8A61-8169B790E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1347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79" name="Oval 46">
              <a:extLst>
                <a:ext uri="{FF2B5EF4-FFF2-40B4-BE49-F238E27FC236}">
                  <a16:creationId xmlns:a16="http://schemas.microsoft.com/office/drawing/2014/main" id="{D7A3C96E-F0A9-4DA7-B804-72D095CE4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98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80" name="Oval 47">
              <a:extLst>
                <a:ext uri="{FF2B5EF4-FFF2-40B4-BE49-F238E27FC236}">
                  <a16:creationId xmlns:a16="http://schemas.microsoft.com/office/drawing/2014/main" id="{19CDE836-B175-4712-A573-AB3CE18EC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" y="1388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81" name="Oval 48">
              <a:extLst>
                <a:ext uri="{FF2B5EF4-FFF2-40B4-BE49-F238E27FC236}">
                  <a16:creationId xmlns:a16="http://schemas.microsoft.com/office/drawing/2014/main" id="{5860F87D-7DD9-4F50-828F-5A911F1BD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1286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82" name="Oval 49">
              <a:extLst>
                <a:ext uri="{FF2B5EF4-FFF2-40B4-BE49-F238E27FC236}">
                  <a16:creationId xmlns:a16="http://schemas.microsoft.com/office/drawing/2014/main" id="{87C77142-B6FD-44C4-9603-79CF56493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1382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83" name="Oval 50">
              <a:extLst>
                <a:ext uri="{FF2B5EF4-FFF2-40B4-BE49-F238E27FC236}">
                  <a16:creationId xmlns:a16="http://schemas.microsoft.com/office/drawing/2014/main" id="{70DA0763-514C-49E8-97A3-BB80F816C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1295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84" name="Oval 51">
              <a:extLst>
                <a:ext uri="{FF2B5EF4-FFF2-40B4-BE49-F238E27FC236}">
                  <a16:creationId xmlns:a16="http://schemas.microsoft.com/office/drawing/2014/main" id="{80F7ADBF-0DE5-4BC4-AFE4-A7DB21216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1457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85" name="Oval 52">
              <a:extLst>
                <a:ext uri="{FF2B5EF4-FFF2-40B4-BE49-F238E27FC236}">
                  <a16:creationId xmlns:a16="http://schemas.microsoft.com/office/drawing/2014/main" id="{9EA64D4D-BAF2-4668-BDC3-AED87B1B7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" y="1319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86" name="Oval 53">
              <a:extLst>
                <a:ext uri="{FF2B5EF4-FFF2-40B4-BE49-F238E27FC236}">
                  <a16:creationId xmlns:a16="http://schemas.microsoft.com/office/drawing/2014/main" id="{54763D99-F202-4648-8331-497A041DF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" y="1424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87" name="Oval 54">
              <a:extLst>
                <a:ext uri="{FF2B5EF4-FFF2-40B4-BE49-F238E27FC236}">
                  <a16:creationId xmlns:a16="http://schemas.microsoft.com/office/drawing/2014/main" id="{D4494149-3846-4CC1-A63E-8D1B80BF8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1406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88" name="Oval 55">
              <a:extLst>
                <a:ext uri="{FF2B5EF4-FFF2-40B4-BE49-F238E27FC236}">
                  <a16:creationId xmlns:a16="http://schemas.microsoft.com/office/drawing/2014/main" id="{41780458-2B00-48AA-AF4E-CA8DFB268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1451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89" name="Oval 56">
              <a:extLst>
                <a:ext uri="{FF2B5EF4-FFF2-40B4-BE49-F238E27FC236}">
                  <a16:creationId xmlns:a16="http://schemas.microsoft.com/office/drawing/2014/main" id="{1653A22C-8A96-4730-A507-4F537E9DA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1529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90" name="Oval 57">
              <a:extLst>
                <a:ext uri="{FF2B5EF4-FFF2-40B4-BE49-F238E27FC236}">
                  <a16:creationId xmlns:a16="http://schemas.microsoft.com/office/drawing/2014/main" id="{08ECEB13-E25F-43F7-A6AA-285D52590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1570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91" name="Oval 58">
              <a:extLst>
                <a:ext uri="{FF2B5EF4-FFF2-40B4-BE49-F238E27FC236}">
                  <a16:creationId xmlns:a16="http://schemas.microsoft.com/office/drawing/2014/main" id="{849ACBD8-5596-430E-9A78-CFA1A5E8C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1433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92" name="Oval 59">
              <a:extLst>
                <a:ext uri="{FF2B5EF4-FFF2-40B4-BE49-F238E27FC236}">
                  <a16:creationId xmlns:a16="http://schemas.microsoft.com/office/drawing/2014/main" id="{19963F91-C467-4162-8367-458061DA9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457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93" name="Oval 60">
              <a:extLst>
                <a:ext uri="{FF2B5EF4-FFF2-40B4-BE49-F238E27FC236}">
                  <a16:creationId xmlns:a16="http://schemas.microsoft.com/office/drawing/2014/main" id="{E0BB1C9C-B1B5-480E-B5C8-25232D610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1328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94" name="Oval 61">
              <a:extLst>
                <a:ext uri="{FF2B5EF4-FFF2-40B4-BE49-F238E27FC236}">
                  <a16:creationId xmlns:a16="http://schemas.microsoft.com/office/drawing/2014/main" id="{ADB44996-A1E2-4CF3-ABEC-4B9D8BF74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513"/>
              <a:ext cx="61" cy="61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42195" name="Line 62">
              <a:extLst>
                <a:ext uri="{FF2B5EF4-FFF2-40B4-BE49-F238E27FC236}">
                  <a16:creationId xmlns:a16="http://schemas.microsoft.com/office/drawing/2014/main" id="{E6961BBF-7F39-4323-B2B9-69866DF5B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" y="1754"/>
              <a:ext cx="3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4" name="Group 63">
            <a:extLst>
              <a:ext uri="{FF2B5EF4-FFF2-40B4-BE49-F238E27FC236}">
                <a16:creationId xmlns:a16="http://schemas.microsoft.com/office/drawing/2014/main" id="{D4A6F899-D1C1-4A98-912C-DC914C569F9B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1604963"/>
            <a:ext cx="5657850" cy="2070100"/>
            <a:chOff x="636" y="1020"/>
            <a:chExt cx="3564" cy="1304"/>
          </a:xfrm>
        </p:grpSpPr>
        <p:sp>
          <p:nvSpPr>
            <p:cNvPr id="42128" name="Text Box 64">
              <a:extLst>
                <a:ext uri="{FF2B5EF4-FFF2-40B4-BE49-F238E27FC236}">
                  <a16:creationId xmlns:a16="http://schemas.microsoft.com/office/drawing/2014/main" id="{297FDE86-3FAC-4C3E-9D6A-66947AE5C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" y="2170"/>
              <a:ext cx="339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0          8        16         24        32        40        48        56       64         72        80        88       96</a:t>
              </a:r>
            </a:p>
          </p:txBody>
        </p:sp>
        <p:grpSp>
          <p:nvGrpSpPr>
            <p:cNvPr id="42129" name="Group 65">
              <a:extLst>
                <a:ext uri="{FF2B5EF4-FFF2-40B4-BE49-F238E27FC236}">
                  <a16:creationId xmlns:a16="http://schemas.microsoft.com/office/drawing/2014/main" id="{C2438607-256C-4DE0-9D96-5D72726021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" y="1125"/>
              <a:ext cx="3161" cy="1048"/>
              <a:chOff x="881" y="1125"/>
              <a:chExt cx="3161" cy="1048"/>
            </a:xfrm>
          </p:grpSpPr>
          <p:sp>
            <p:nvSpPr>
              <p:cNvPr id="42131" name="Line 66">
                <a:extLst>
                  <a:ext uri="{FF2B5EF4-FFF2-40B4-BE49-F238E27FC236}">
                    <a16:creationId xmlns:a16="http://schemas.microsoft.com/office/drawing/2014/main" id="{D85F168A-9419-44C4-8705-FBEE77FA3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" y="1125"/>
                <a:ext cx="0" cy="10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2132" name="Group 67">
                <a:extLst>
                  <a:ext uri="{FF2B5EF4-FFF2-40B4-BE49-F238E27FC236}">
                    <a16:creationId xmlns:a16="http://schemas.microsoft.com/office/drawing/2014/main" id="{D4DCECC6-EE13-4232-AE3C-9A4DA374DB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1" y="2139"/>
                <a:ext cx="3161" cy="34"/>
                <a:chOff x="881" y="2139"/>
                <a:chExt cx="3161" cy="34"/>
              </a:xfrm>
            </p:grpSpPr>
            <p:sp>
              <p:nvSpPr>
                <p:cNvPr id="42133" name="Line 68">
                  <a:extLst>
                    <a:ext uri="{FF2B5EF4-FFF2-40B4-BE49-F238E27FC236}">
                      <a16:creationId xmlns:a16="http://schemas.microsoft.com/office/drawing/2014/main" id="{7751D366-05DB-407A-9542-8A9CEFDFF4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1" y="2139"/>
                  <a:ext cx="316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34" name="Line 69">
                  <a:extLst>
                    <a:ext uri="{FF2B5EF4-FFF2-40B4-BE49-F238E27FC236}">
                      <a16:creationId xmlns:a16="http://schemas.microsoft.com/office/drawing/2014/main" id="{FA0E0A6E-7980-4D06-BDC0-1097BDDD9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3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35" name="Line 70">
                  <a:extLst>
                    <a:ext uri="{FF2B5EF4-FFF2-40B4-BE49-F238E27FC236}">
                      <a16:creationId xmlns:a16="http://schemas.microsoft.com/office/drawing/2014/main" id="{AEBEA159-8A13-40C8-A729-13DAB4171C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6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36" name="Line 71">
                  <a:extLst>
                    <a:ext uri="{FF2B5EF4-FFF2-40B4-BE49-F238E27FC236}">
                      <a16:creationId xmlns:a16="http://schemas.microsoft.com/office/drawing/2014/main" id="{F8F97055-A382-4C53-945C-FEB418B5E8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0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37" name="Line 72">
                  <a:extLst>
                    <a:ext uri="{FF2B5EF4-FFF2-40B4-BE49-F238E27FC236}">
                      <a16:creationId xmlns:a16="http://schemas.microsoft.com/office/drawing/2014/main" id="{C2CC09A1-CB20-456C-931C-754C121BB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75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38" name="Line 73">
                  <a:extLst>
                    <a:ext uri="{FF2B5EF4-FFF2-40B4-BE49-F238E27FC236}">
                      <a16:creationId xmlns:a16="http://schemas.microsoft.com/office/drawing/2014/main" id="{D403EE07-E96F-44A2-93F3-3035F07FE7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7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39" name="Line 74">
                  <a:extLst>
                    <a:ext uri="{FF2B5EF4-FFF2-40B4-BE49-F238E27FC236}">
                      <a16:creationId xmlns:a16="http://schemas.microsoft.com/office/drawing/2014/main" id="{B60E4003-755E-4E4F-BBB5-5448B70FF2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1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40" name="Line 75">
                  <a:extLst>
                    <a:ext uri="{FF2B5EF4-FFF2-40B4-BE49-F238E27FC236}">
                      <a16:creationId xmlns:a16="http://schemas.microsoft.com/office/drawing/2014/main" id="{40630372-027D-4425-A484-ED9A4ED3A8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7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41" name="Line 76">
                  <a:extLst>
                    <a:ext uri="{FF2B5EF4-FFF2-40B4-BE49-F238E27FC236}">
                      <a16:creationId xmlns:a16="http://schemas.microsoft.com/office/drawing/2014/main" id="{84FF7252-1C43-4CA5-B024-C5BC275FBE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0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42" name="Line 77">
                  <a:extLst>
                    <a:ext uri="{FF2B5EF4-FFF2-40B4-BE49-F238E27FC236}">
                      <a16:creationId xmlns:a16="http://schemas.microsoft.com/office/drawing/2014/main" id="{0B638D7D-930A-4F10-9732-D869097BC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2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43" name="Line 78">
                  <a:extLst>
                    <a:ext uri="{FF2B5EF4-FFF2-40B4-BE49-F238E27FC236}">
                      <a16:creationId xmlns:a16="http://schemas.microsoft.com/office/drawing/2014/main" id="{E32F9C9F-4180-432C-8B51-9A1319D3A1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57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44" name="Line 79">
                  <a:extLst>
                    <a:ext uri="{FF2B5EF4-FFF2-40B4-BE49-F238E27FC236}">
                      <a16:creationId xmlns:a16="http://schemas.microsoft.com/office/drawing/2014/main" id="{511A259A-C523-4681-8313-3CE0F7F202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0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45" name="Line 80">
                  <a:extLst>
                    <a:ext uri="{FF2B5EF4-FFF2-40B4-BE49-F238E27FC236}">
                      <a16:creationId xmlns:a16="http://schemas.microsoft.com/office/drawing/2014/main" id="{9B92221D-1863-437E-81BD-6517564FFE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6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46" name="Line 81">
                  <a:extLst>
                    <a:ext uri="{FF2B5EF4-FFF2-40B4-BE49-F238E27FC236}">
                      <a16:creationId xmlns:a16="http://schemas.microsoft.com/office/drawing/2014/main" id="{2BF4F5DC-287A-4517-8154-8B07892182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6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2130" name="Text Box 82">
              <a:extLst>
                <a:ext uri="{FF2B5EF4-FFF2-40B4-BE49-F238E27FC236}">
                  <a16:creationId xmlns:a16="http://schemas.microsoft.com/office/drawing/2014/main" id="{FD965AB2-47A4-4314-835F-04EC81EC2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" y="1020"/>
              <a:ext cx="302" cy="1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25  -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20  -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15  -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10  -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5  -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0  -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-5  -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-10  -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-15  -</a:t>
              </a:r>
            </a:p>
          </p:txBody>
        </p:sp>
      </p:grpSp>
      <p:sp>
        <p:nvSpPr>
          <p:cNvPr id="41995" name="Oval 83">
            <a:extLst>
              <a:ext uri="{FF2B5EF4-FFF2-40B4-BE49-F238E27FC236}">
                <a16:creationId xmlns:a16="http://schemas.microsoft.com/office/drawing/2014/main" id="{11D35493-9E19-4C29-A4BD-147FA1B0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3" y="2717800"/>
            <a:ext cx="96837" cy="96838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41996" name="Rectangle 87">
            <a:extLst>
              <a:ext uri="{FF2B5EF4-FFF2-40B4-BE49-F238E27FC236}">
                <a16:creationId xmlns:a16="http://schemas.microsoft.com/office/drawing/2014/main" id="{3D5E2AE4-AF33-4098-9D46-DC4EE493C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1784350"/>
            <a:ext cx="182563" cy="1604963"/>
          </a:xfrm>
          <a:prstGeom prst="rect">
            <a:avLst/>
          </a:prstGeom>
          <a:solidFill>
            <a:srgbClr val="FEFCB2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41997" name="Text Box 88">
            <a:extLst>
              <a:ext uri="{FF2B5EF4-FFF2-40B4-BE49-F238E27FC236}">
                <a16:creationId xmlns:a16="http://schemas.microsoft.com/office/drawing/2014/main" id="{6525123E-C434-47B9-AED7-DEA7062B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159125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294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/>
              <a:t>on</a:t>
            </a:r>
          </a:p>
        </p:txBody>
      </p:sp>
      <p:sp>
        <p:nvSpPr>
          <p:cNvPr id="41998" name="Rectangle 90">
            <a:extLst>
              <a:ext uri="{FF2B5EF4-FFF2-40B4-BE49-F238E27FC236}">
                <a16:creationId xmlns:a16="http://schemas.microsoft.com/office/drawing/2014/main" id="{CDC061E6-5A2B-4FED-A28F-31621FD47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1784350"/>
            <a:ext cx="182562" cy="1604963"/>
          </a:xfrm>
          <a:prstGeom prst="rect">
            <a:avLst/>
          </a:prstGeom>
          <a:solidFill>
            <a:srgbClr val="FEFCB2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500" b="0"/>
          </a:p>
        </p:txBody>
      </p:sp>
      <p:sp>
        <p:nvSpPr>
          <p:cNvPr id="41999" name="Text Box 91">
            <a:extLst>
              <a:ext uri="{FF2B5EF4-FFF2-40B4-BE49-F238E27FC236}">
                <a16:creationId xmlns:a16="http://schemas.microsoft.com/office/drawing/2014/main" id="{72213C95-C1C4-4353-9072-EB535EEBD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3159125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294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/>
              <a:t>on</a:t>
            </a:r>
          </a:p>
        </p:txBody>
      </p:sp>
      <p:sp>
        <p:nvSpPr>
          <p:cNvPr id="42000" name="Rectangle 93">
            <a:extLst>
              <a:ext uri="{FF2B5EF4-FFF2-40B4-BE49-F238E27FC236}">
                <a16:creationId xmlns:a16="http://schemas.microsoft.com/office/drawing/2014/main" id="{1C11180C-4C18-434F-B3D7-08F3F1450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1784350"/>
            <a:ext cx="182562" cy="1604963"/>
          </a:xfrm>
          <a:prstGeom prst="rect">
            <a:avLst/>
          </a:prstGeom>
          <a:solidFill>
            <a:srgbClr val="FEFCB2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500" b="0"/>
          </a:p>
        </p:txBody>
      </p:sp>
      <p:sp>
        <p:nvSpPr>
          <p:cNvPr id="42001" name="Text Box 94">
            <a:extLst>
              <a:ext uri="{FF2B5EF4-FFF2-40B4-BE49-F238E27FC236}">
                <a16:creationId xmlns:a16="http://schemas.microsoft.com/office/drawing/2014/main" id="{15C33E19-13BD-41D8-9C0D-DA4C6EE08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3159125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294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/>
              <a:t>on</a:t>
            </a:r>
          </a:p>
        </p:txBody>
      </p:sp>
      <p:sp>
        <p:nvSpPr>
          <p:cNvPr id="42002" name="Rectangle 96">
            <a:extLst>
              <a:ext uri="{FF2B5EF4-FFF2-40B4-BE49-F238E27FC236}">
                <a16:creationId xmlns:a16="http://schemas.microsoft.com/office/drawing/2014/main" id="{990117EF-3945-497E-BAD3-22EBDF486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1784350"/>
            <a:ext cx="182563" cy="1604963"/>
          </a:xfrm>
          <a:prstGeom prst="rect">
            <a:avLst/>
          </a:prstGeom>
          <a:solidFill>
            <a:srgbClr val="FEFCB2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500" b="0"/>
          </a:p>
        </p:txBody>
      </p:sp>
      <p:sp>
        <p:nvSpPr>
          <p:cNvPr id="42003" name="Text Box 97">
            <a:extLst>
              <a:ext uri="{FF2B5EF4-FFF2-40B4-BE49-F238E27FC236}">
                <a16:creationId xmlns:a16="http://schemas.microsoft.com/office/drawing/2014/main" id="{932FFF5D-DA8C-4956-879C-C987300F2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3159125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294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/>
              <a:t>on</a:t>
            </a:r>
          </a:p>
        </p:txBody>
      </p:sp>
      <p:sp>
        <p:nvSpPr>
          <p:cNvPr id="42004" name="Rectangle 99">
            <a:extLst>
              <a:ext uri="{FF2B5EF4-FFF2-40B4-BE49-F238E27FC236}">
                <a16:creationId xmlns:a16="http://schemas.microsoft.com/office/drawing/2014/main" id="{0CFB1B1B-DE4C-4D1D-A528-AD6EA8430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1784350"/>
            <a:ext cx="182563" cy="1604963"/>
          </a:xfrm>
          <a:prstGeom prst="rect">
            <a:avLst/>
          </a:prstGeom>
          <a:solidFill>
            <a:srgbClr val="FEFCB2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500" b="0"/>
          </a:p>
        </p:txBody>
      </p:sp>
      <p:sp>
        <p:nvSpPr>
          <p:cNvPr id="42005" name="Text Box 100">
            <a:extLst>
              <a:ext uri="{FF2B5EF4-FFF2-40B4-BE49-F238E27FC236}">
                <a16:creationId xmlns:a16="http://schemas.microsoft.com/office/drawing/2014/main" id="{22F9D0D5-52A4-439F-BBC7-EA88489E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3159125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294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/>
              <a:t>on</a:t>
            </a:r>
          </a:p>
        </p:txBody>
      </p:sp>
      <p:sp>
        <p:nvSpPr>
          <p:cNvPr id="42006" name="Rectangle 102">
            <a:extLst>
              <a:ext uri="{FF2B5EF4-FFF2-40B4-BE49-F238E27FC236}">
                <a16:creationId xmlns:a16="http://schemas.microsoft.com/office/drawing/2014/main" id="{A9411500-257F-4128-8A8F-6BF0B057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200" y="1784350"/>
            <a:ext cx="182563" cy="1604963"/>
          </a:xfrm>
          <a:prstGeom prst="rect">
            <a:avLst/>
          </a:prstGeom>
          <a:solidFill>
            <a:srgbClr val="FEFCB2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500" b="0"/>
          </a:p>
        </p:txBody>
      </p:sp>
      <p:sp>
        <p:nvSpPr>
          <p:cNvPr id="42007" name="Text Box 103">
            <a:extLst>
              <a:ext uri="{FF2B5EF4-FFF2-40B4-BE49-F238E27FC236}">
                <a16:creationId xmlns:a16="http://schemas.microsoft.com/office/drawing/2014/main" id="{53EFD258-5817-49AD-BAB1-8FD41EC6D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75" y="3159125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294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/>
              <a:t>on</a:t>
            </a:r>
          </a:p>
        </p:txBody>
      </p:sp>
      <p:sp>
        <p:nvSpPr>
          <p:cNvPr id="42008" name="Rectangle 105">
            <a:extLst>
              <a:ext uri="{FF2B5EF4-FFF2-40B4-BE49-F238E27FC236}">
                <a16:creationId xmlns:a16="http://schemas.microsoft.com/office/drawing/2014/main" id="{C6CC4CA7-AC9E-407E-8E47-E157219CD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1784350"/>
            <a:ext cx="182562" cy="1604963"/>
          </a:xfrm>
          <a:prstGeom prst="rect">
            <a:avLst/>
          </a:prstGeom>
          <a:solidFill>
            <a:srgbClr val="FEFCB2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500" b="0"/>
          </a:p>
        </p:txBody>
      </p:sp>
      <p:sp>
        <p:nvSpPr>
          <p:cNvPr id="42009" name="Text Box 106">
            <a:extLst>
              <a:ext uri="{FF2B5EF4-FFF2-40B4-BE49-F238E27FC236}">
                <a16:creationId xmlns:a16="http://schemas.microsoft.com/office/drawing/2014/main" id="{FF485111-2AE2-458D-A796-7F5BF306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163" y="3159125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294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/>
              <a:t>on</a:t>
            </a:r>
          </a:p>
        </p:txBody>
      </p:sp>
      <p:sp>
        <p:nvSpPr>
          <p:cNvPr id="42010" name="Rectangle 108">
            <a:extLst>
              <a:ext uri="{FF2B5EF4-FFF2-40B4-BE49-F238E27FC236}">
                <a16:creationId xmlns:a16="http://schemas.microsoft.com/office/drawing/2014/main" id="{7452E739-0B6D-4366-BB28-064AC3B37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050" y="1784350"/>
            <a:ext cx="182563" cy="1604963"/>
          </a:xfrm>
          <a:prstGeom prst="rect">
            <a:avLst/>
          </a:prstGeom>
          <a:solidFill>
            <a:srgbClr val="FEFCB2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500" b="0"/>
          </a:p>
        </p:txBody>
      </p:sp>
      <p:sp>
        <p:nvSpPr>
          <p:cNvPr id="42011" name="Text Box 109">
            <a:extLst>
              <a:ext uri="{FF2B5EF4-FFF2-40B4-BE49-F238E27FC236}">
                <a16:creationId xmlns:a16="http://schemas.microsoft.com/office/drawing/2014/main" id="{798D2327-2763-4E5D-BDE1-30538C95F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3159125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294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/>
              <a:t>on</a:t>
            </a:r>
          </a:p>
        </p:txBody>
      </p:sp>
      <p:sp>
        <p:nvSpPr>
          <p:cNvPr id="42012" name="Rectangle 111">
            <a:extLst>
              <a:ext uri="{FF2B5EF4-FFF2-40B4-BE49-F238E27FC236}">
                <a16:creationId xmlns:a16="http://schemas.microsoft.com/office/drawing/2014/main" id="{5588C5DB-7BB7-4B49-99DE-17707162E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1784350"/>
            <a:ext cx="182562" cy="1604963"/>
          </a:xfrm>
          <a:prstGeom prst="rect">
            <a:avLst/>
          </a:prstGeom>
          <a:solidFill>
            <a:srgbClr val="FEFCB2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500" b="0"/>
          </a:p>
        </p:txBody>
      </p:sp>
      <p:sp>
        <p:nvSpPr>
          <p:cNvPr id="42013" name="Text Box 112">
            <a:extLst>
              <a:ext uri="{FF2B5EF4-FFF2-40B4-BE49-F238E27FC236}">
                <a16:creationId xmlns:a16="http://schemas.microsoft.com/office/drawing/2014/main" id="{237DD27C-D4C1-44E5-AB36-75A7E069E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3" y="3159125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294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/>
              <a:t>on</a:t>
            </a:r>
          </a:p>
        </p:txBody>
      </p:sp>
      <p:sp>
        <p:nvSpPr>
          <p:cNvPr id="42014" name="Rectangle 114">
            <a:extLst>
              <a:ext uri="{FF2B5EF4-FFF2-40B4-BE49-F238E27FC236}">
                <a16:creationId xmlns:a16="http://schemas.microsoft.com/office/drawing/2014/main" id="{C75DAB51-12F7-45BE-BC5E-DA492E069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488" y="1784350"/>
            <a:ext cx="182562" cy="1604963"/>
          </a:xfrm>
          <a:prstGeom prst="rect">
            <a:avLst/>
          </a:prstGeom>
          <a:solidFill>
            <a:srgbClr val="FEFCB2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500" b="0"/>
          </a:p>
        </p:txBody>
      </p:sp>
      <p:sp>
        <p:nvSpPr>
          <p:cNvPr id="42015" name="Text Box 115">
            <a:extLst>
              <a:ext uri="{FF2B5EF4-FFF2-40B4-BE49-F238E27FC236}">
                <a16:creationId xmlns:a16="http://schemas.microsoft.com/office/drawing/2014/main" id="{824FF368-F0A2-4707-A327-82AC10ADA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63" y="3159125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294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/>
              <a:t>on</a:t>
            </a:r>
          </a:p>
        </p:txBody>
      </p:sp>
      <p:sp>
        <p:nvSpPr>
          <p:cNvPr id="42016" name="Rectangle 117">
            <a:extLst>
              <a:ext uri="{FF2B5EF4-FFF2-40B4-BE49-F238E27FC236}">
                <a16:creationId xmlns:a16="http://schemas.microsoft.com/office/drawing/2014/main" id="{65CE73EA-D0A8-436C-BC11-63091F083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588" y="1784350"/>
            <a:ext cx="182562" cy="1604963"/>
          </a:xfrm>
          <a:prstGeom prst="rect">
            <a:avLst/>
          </a:prstGeom>
          <a:solidFill>
            <a:srgbClr val="FEFCB2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500" b="0"/>
          </a:p>
        </p:txBody>
      </p:sp>
      <p:sp>
        <p:nvSpPr>
          <p:cNvPr id="42017" name="Text Box 118">
            <a:extLst>
              <a:ext uri="{FF2B5EF4-FFF2-40B4-BE49-F238E27FC236}">
                <a16:creationId xmlns:a16="http://schemas.microsoft.com/office/drawing/2014/main" id="{C1342F0B-810E-467A-9ED6-4FBA6D29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159125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294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/>
              <a:t>on</a:t>
            </a:r>
          </a:p>
        </p:txBody>
      </p:sp>
      <p:sp>
        <p:nvSpPr>
          <p:cNvPr id="42018" name="Text Box 121">
            <a:extLst>
              <a:ext uri="{FF2B5EF4-FFF2-40B4-BE49-F238E27FC236}">
                <a16:creationId xmlns:a16="http://schemas.microsoft.com/office/drawing/2014/main" id="{103B50BD-ABDA-4A3E-AF9E-DFF603721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3159125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294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/>
              <a:t>on</a:t>
            </a:r>
          </a:p>
        </p:txBody>
      </p:sp>
      <p:sp>
        <p:nvSpPr>
          <p:cNvPr id="42019" name="Text Box 238">
            <a:extLst>
              <a:ext uri="{FF2B5EF4-FFF2-40B4-BE49-F238E27FC236}">
                <a16:creationId xmlns:a16="http://schemas.microsoft.com/office/drawing/2014/main" id="{C1901939-583D-4FCE-B732-46BF55467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6143625"/>
            <a:ext cx="827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Weeks</a:t>
            </a:r>
          </a:p>
        </p:txBody>
      </p:sp>
      <p:grpSp>
        <p:nvGrpSpPr>
          <p:cNvPr id="42020" name="Group 239">
            <a:extLst>
              <a:ext uri="{FF2B5EF4-FFF2-40B4-BE49-F238E27FC236}">
                <a16:creationId xmlns:a16="http://schemas.microsoft.com/office/drawing/2014/main" id="{812650FE-110E-40C9-96D4-D95FF8FE89E9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4025900"/>
            <a:ext cx="5657850" cy="2070100"/>
            <a:chOff x="636" y="1020"/>
            <a:chExt cx="3564" cy="1304"/>
          </a:xfrm>
        </p:grpSpPr>
        <p:grpSp>
          <p:nvGrpSpPr>
            <p:cNvPr id="42022" name="Group 240">
              <a:extLst>
                <a:ext uri="{FF2B5EF4-FFF2-40B4-BE49-F238E27FC236}">
                  <a16:creationId xmlns:a16="http://schemas.microsoft.com/office/drawing/2014/main" id="{53CFC237-6074-44F6-9700-C598D5961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" y="1126"/>
              <a:ext cx="3081" cy="1018"/>
              <a:chOff x="840" y="1126"/>
              <a:chExt cx="3081" cy="1018"/>
            </a:xfrm>
          </p:grpSpPr>
          <p:sp>
            <p:nvSpPr>
              <p:cNvPr id="42093" name="Text Box 241">
                <a:extLst>
                  <a:ext uri="{FF2B5EF4-FFF2-40B4-BE49-F238E27FC236}">
                    <a16:creationId xmlns:a16="http://schemas.microsoft.com/office/drawing/2014/main" id="{14BB978A-DB89-416C-B7A7-986AAE3810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1" y="1999"/>
                <a:ext cx="20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2941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900"/>
                  <a:t>on</a:t>
                </a:r>
              </a:p>
            </p:txBody>
          </p:sp>
          <p:grpSp>
            <p:nvGrpSpPr>
              <p:cNvPr id="42094" name="Group 242">
                <a:extLst>
                  <a:ext uri="{FF2B5EF4-FFF2-40B4-BE49-F238E27FC236}">
                    <a16:creationId xmlns:a16="http://schemas.microsoft.com/office/drawing/2014/main" id="{81E186CE-54B3-473B-9934-A8BB1C3DA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0" y="1126"/>
                <a:ext cx="3081" cy="1018"/>
                <a:chOff x="840" y="1126"/>
                <a:chExt cx="3081" cy="1018"/>
              </a:xfrm>
            </p:grpSpPr>
            <p:grpSp>
              <p:nvGrpSpPr>
                <p:cNvPr id="42095" name="Group 243">
                  <a:extLst>
                    <a:ext uri="{FF2B5EF4-FFF2-40B4-BE49-F238E27FC236}">
                      <a16:creationId xmlns:a16="http://schemas.microsoft.com/office/drawing/2014/main" id="{40327CFF-B94D-40B9-9E03-F16FBF8A5A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5" y="1133"/>
                  <a:ext cx="204" cy="1011"/>
                  <a:chOff x="840" y="1133"/>
                  <a:chExt cx="204" cy="1011"/>
                </a:xfrm>
              </p:grpSpPr>
              <p:sp>
                <p:nvSpPr>
                  <p:cNvPr id="42126" name="Rectangle 244">
                    <a:extLst>
                      <a:ext uri="{FF2B5EF4-FFF2-40B4-BE49-F238E27FC236}">
                        <a16:creationId xmlns:a16="http://schemas.microsoft.com/office/drawing/2014/main" id="{B43C5BAB-FC93-4BBA-A134-A32E52F27F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4" y="1133"/>
                    <a:ext cx="115" cy="1011"/>
                  </a:xfrm>
                  <a:prstGeom prst="rect">
                    <a:avLst/>
                  </a:prstGeom>
                  <a:solidFill>
                    <a:srgbClr val="FEFCB2">
                      <a:alpha val="12941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500" b="0"/>
                  </a:p>
                </p:txBody>
              </p:sp>
              <p:sp>
                <p:nvSpPr>
                  <p:cNvPr id="42127" name="Text Box 245">
                    <a:extLst>
                      <a:ext uri="{FF2B5EF4-FFF2-40B4-BE49-F238E27FC236}">
                        <a16:creationId xmlns:a16="http://schemas.microsoft.com/office/drawing/2014/main" id="{F006AA59-5492-4616-AE85-5779200AEE4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0" y="1999"/>
                    <a:ext cx="20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12941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900"/>
                      <a:t>on</a:t>
                    </a:r>
                  </a:p>
                </p:txBody>
              </p:sp>
            </p:grpSp>
            <p:sp>
              <p:nvSpPr>
                <p:cNvPr id="42096" name="Rectangle 246">
                  <a:extLst>
                    <a:ext uri="{FF2B5EF4-FFF2-40B4-BE49-F238E27FC236}">
                      <a16:creationId xmlns:a16="http://schemas.microsoft.com/office/drawing/2014/main" id="{7987C499-2F3D-4BC8-8D22-E3A5EDF31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8" y="1126"/>
                  <a:ext cx="115" cy="1011"/>
                </a:xfrm>
                <a:prstGeom prst="rect">
                  <a:avLst/>
                </a:prstGeom>
                <a:solidFill>
                  <a:srgbClr val="FEFCB2">
                    <a:alpha val="1294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–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•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/>
                </a:p>
              </p:txBody>
            </p:sp>
            <p:sp>
              <p:nvSpPr>
                <p:cNvPr id="42097" name="Text Box 247">
                  <a:extLst>
                    <a:ext uri="{FF2B5EF4-FFF2-40B4-BE49-F238E27FC236}">
                      <a16:creationId xmlns:a16="http://schemas.microsoft.com/office/drawing/2014/main" id="{0F500430-6A4A-47E9-9253-F3837CDC56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0" y="1992"/>
                  <a:ext cx="204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12941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5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–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•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900"/>
                    <a:t>on</a:t>
                  </a:r>
                </a:p>
              </p:txBody>
            </p:sp>
            <p:sp>
              <p:nvSpPr>
                <p:cNvPr id="42098" name="Rectangle 248">
                  <a:extLst>
                    <a:ext uri="{FF2B5EF4-FFF2-40B4-BE49-F238E27FC236}">
                      <a16:creationId xmlns:a16="http://schemas.microsoft.com/office/drawing/2014/main" id="{B1D86C95-E498-4A44-BDC0-F7BC4BCEA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5" y="1126"/>
                  <a:ext cx="115" cy="1011"/>
                </a:xfrm>
                <a:prstGeom prst="rect">
                  <a:avLst/>
                </a:prstGeom>
                <a:solidFill>
                  <a:srgbClr val="FEFCB2">
                    <a:alpha val="1294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–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•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500" b="0"/>
                </a:p>
              </p:txBody>
            </p:sp>
            <p:grpSp>
              <p:nvGrpSpPr>
                <p:cNvPr id="42099" name="Group 249">
                  <a:extLst>
                    <a:ext uri="{FF2B5EF4-FFF2-40B4-BE49-F238E27FC236}">
                      <a16:creationId xmlns:a16="http://schemas.microsoft.com/office/drawing/2014/main" id="{EEA2841E-06F4-4526-A3D8-6BD29A32A9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16" y="1126"/>
                  <a:ext cx="204" cy="1011"/>
                  <a:chOff x="840" y="1133"/>
                  <a:chExt cx="204" cy="1011"/>
                </a:xfrm>
              </p:grpSpPr>
              <p:sp>
                <p:nvSpPr>
                  <p:cNvPr id="42124" name="Rectangle 250">
                    <a:extLst>
                      <a:ext uri="{FF2B5EF4-FFF2-40B4-BE49-F238E27FC236}">
                        <a16:creationId xmlns:a16="http://schemas.microsoft.com/office/drawing/2014/main" id="{A400A38F-D556-490A-B85C-D464F04BF0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4" y="1133"/>
                    <a:ext cx="115" cy="1011"/>
                  </a:xfrm>
                  <a:prstGeom prst="rect">
                    <a:avLst/>
                  </a:prstGeom>
                  <a:solidFill>
                    <a:srgbClr val="FEFCB2">
                      <a:alpha val="12941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500" b="0"/>
                  </a:p>
                </p:txBody>
              </p:sp>
              <p:sp>
                <p:nvSpPr>
                  <p:cNvPr id="42125" name="Text Box 251">
                    <a:extLst>
                      <a:ext uri="{FF2B5EF4-FFF2-40B4-BE49-F238E27FC236}">
                        <a16:creationId xmlns:a16="http://schemas.microsoft.com/office/drawing/2014/main" id="{E38D595E-6E19-41A8-859D-ED368F9A03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0" y="1999"/>
                    <a:ext cx="20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12941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900"/>
                      <a:t>on</a:t>
                    </a:r>
                  </a:p>
                </p:txBody>
              </p:sp>
            </p:grpSp>
            <p:grpSp>
              <p:nvGrpSpPr>
                <p:cNvPr id="42100" name="Group 252">
                  <a:extLst>
                    <a:ext uri="{FF2B5EF4-FFF2-40B4-BE49-F238E27FC236}">
                      <a16:creationId xmlns:a16="http://schemas.microsoft.com/office/drawing/2014/main" id="{C35E0B66-8489-4338-A673-F741A50185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82" y="1133"/>
                  <a:ext cx="204" cy="1011"/>
                  <a:chOff x="840" y="1133"/>
                  <a:chExt cx="204" cy="1011"/>
                </a:xfrm>
              </p:grpSpPr>
              <p:sp>
                <p:nvSpPr>
                  <p:cNvPr id="42122" name="Rectangle 253">
                    <a:extLst>
                      <a:ext uri="{FF2B5EF4-FFF2-40B4-BE49-F238E27FC236}">
                        <a16:creationId xmlns:a16="http://schemas.microsoft.com/office/drawing/2014/main" id="{07813922-4921-47B1-B000-BC584A0FAC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4" y="1133"/>
                    <a:ext cx="115" cy="1011"/>
                  </a:xfrm>
                  <a:prstGeom prst="rect">
                    <a:avLst/>
                  </a:prstGeom>
                  <a:solidFill>
                    <a:srgbClr val="FEFCB2">
                      <a:alpha val="12941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500" b="0"/>
                  </a:p>
                </p:txBody>
              </p:sp>
              <p:sp>
                <p:nvSpPr>
                  <p:cNvPr id="42123" name="Text Box 254">
                    <a:extLst>
                      <a:ext uri="{FF2B5EF4-FFF2-40B4-BE49-F238E27FC236}">
                        <a16:creationId xmlns:a16="http://schemas.microsoft.com/office/drawing/2014/main" id="{FC5DBF2D-6DC1-44D0-AD1C-03C5305F08C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0" y="1999"/>
                    <a:ext cx="20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12941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900"/>
                      <a:t>on</a:t>
                    </a:r>
                  </a:p>
                </p:txBody>
              </p:sp>
            </p:grpSp>
            <p:grpSp>
              <p:nvGrpSpPr>
                <p:cNvPr id="42101" name="Group 255">
                  <a:extLst>
                    <a:ext uri="{FF2B5EF4-FFF2-40B4-BE49-F238E27FC236}">
                      <a16:creationId xmlns:a16="http://schemas.microsoft.com/office/drawing/2014/main" id="{2E4FD8B8-FE13-4574-A50F-8E3E36D8F9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44" y="1133"/>
                  <a:ext cx="204" cy="1011"/>
                  <a:chOff x="840" y="1133"/>
                  <a:chExt cx="204" cy="1011"/>
                </a:xfrm>
              </p:grpSpPr>
              <p:sp>
                <p:nvSpPr>
                  <p:cNvPr id="42120" name="Rectangle 256">
                    <a:extLst>
                      <a:ext uri="{FF2B5EF4-FFF2-40B4-BE49-F238E27FC236}">
                        <a16:creationId xmlns:a16="http://schemas.microsoft.com/office/drawing/2014/main" id="{6287C8CE-D568-47D4-BCE5-A046596235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4" y="1133"/>
                    <a:ext cx="115" cy="1011"/>
                  </a:xfrm>
                  <a:prstGeom prst="rect">
                    <a:avLst/>
                  </a:prstGeom>
                  <a:solidFill>
                    <a:srgbClr val="FEFCB2">
                      <a:alpha val="12941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500" b="0"/>
                  </a:p>
                </p:txBody>
              </p:sp>
              <p:sp>
                <p:nvSpPr>
                  <p:cNvPr id="42121" name="Text Box 257">
                    <a:extLst>
                      <a:ext uri="{FF2B5EF4-FFF2-40B4-BE49-F238E27FC236}">
                        <a16:creationId xmlns:a16="http://schemas.microsoft.com/office/drawing/2014/main" id="{EEE35F93-266C-4979-B45A-06E7210F1F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0" y="1999"/>
                    <a:ext cx="20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12941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900"/>
                      <a:t>on</a:t>
                    </a:r>
                  </a:p>
                </p:txBody>
              </p:sp>
            </p:grpSp>
            <p:grpSp>
              <p:nvGrpSpPr>
                <p:cNvPr id="42102" name="Group 258">
                  <a:extLst>
                    <a:ext uri="{FF2B5EF4-FFF2-40B4-BE49-F238E27FC236}">
                      <a16:creationId xmlns:a16="http://schemas.microsoft.com/office/drawing/2014/main" id="{10243DD4-81A3-45F0-B330-7DD421E489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9" y="1133"/>
                  <a:ext cx="204" cy="1011"/>
                  <a:chOff x="840" y="1133"/>
                  <a:chExt cx="204" cy="1011"/>
                </a:xfrm>
              </p:grpSpPr>
              <p:sp>
                <p:nvSpPr>
                  <p:cNvPr id="42118" name="Rectangle 259">
                    <a:extLst>
                      <a:ext uri="{FF2B5EF4-FFF2-40B4-BE49-F238E27FC236}">
                        <a16:creationId xmlns:a16="http://schemas.microsoft.com/office/drawing/2014/main" id="{3C57E0AD-A891-48D1-A29A-FFED80D9B1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4" y="1133"/>
                    <a:ext cx="115" cy="1011"/>
                  </a:xfrm>
                  <a:prstGeom prst="rect">
                    <a:avLst/>
                  </a:prstGeom>
                  <a:solidFill>
                    <a:srgbClr val="FEFCB2">
                      <a:alpha val="12941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500" b="0"/>
                  </a:p>
                </p:txBody>
              </p:sp>
              <p:sp>
                <p:nvSpPr>
                  <p:cNvPr id="42119" name="Text Box 260">
                    <a:extLst>
                      <a:ext uri="{FF2B5EF4-FFF2-40B4-BE49-F238E27FC236}">
                        <a16:creationId xmlns:a16="http://schemas.microsoft.com/office/drawing/2014/main" id="{3C1A60E8-551F-4EC6-9F54-8D74043006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0" y="1999"/>
                    <a:ext cx="20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12941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900"/>
                      <a:t>on</a:t>
                    </a:r>
                  </a:p>
                </p:txBody>
              </p:sp>
            </p:grpSp>
            <p:grpSp>
              <p:nvGrpSpPr>
                <p:cNvPr id="42103" name="Group 261">
                  <a:extLst>
                    <a:ext uri="{FF2B5EF4-FFF2-40B4-BE49-F238E27FC236}">
                      <a16:creationId xmlns:a16="http://schemas.microsoft.com/office/drawing/2014/main" id="{6F58D9C1-5073-45E6-9C87-92E8A7DAED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68" y="1126"/>
                  <a:ext cx="204" cy="1011"/>
                  <a:chOff x="840" y="1133"/>
                  <a:chExt cx="204" cy="1011"/>
                </a:xfrm>
              </p:grpSpPr>
              <p:sp>
                <p:nvSpPr>
                  <p:cNvPr id="42116" name="Rectangle 262">
                    <a:extLst>
                      <a:ext uri="{FF2B5EF4-FFF2-40B4-BE49-F238E27FC236}">
                        <a16:creationId xmlns:a16="http://schemas.microsoft.com/office/drawing/2014/main" id="{118D6751-11CF-41CC-AC8A-5D79814940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4" y="1133"/>
                    <a:ext cx="115" cy="1011"/>
                  </a:xfrm>
                  <a:prstGeom prst="rect">
                    <a:avLst/>
                  </a:prstGeom>
                  <a:solidFill>
                    <a:srgbClr val="FEFCB2">
                      <a:alpha val="12941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500" b="0"/>
                  </a:p>
                </p:txBody>
              </p:sp>
              <p:sp>
                <p:nvSpPr>
                  <p:cNvPr id="42117" name="Text Box 263">
                    <a:extLst>
                      <a:ext uri="{FF2B5EF4-FFF2-40B4-BE49-F238E27FC236}">
                        <a16:creationId xmlns:a16="http://schemas.microsoft.com/office/drawing/2014/main" id="{7BFFB5F6-A69B-4A90-ABC1-AFE1CFD3DB3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0" y="1999"/>
                    <a:ext cx="20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12941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900"/>
                      <a:t>on</a:t>
                    </a:r>
                  </a:p>
                </p:txBody>
              </p:sp>
            </p:grpSp>
            <p:grpSp>
              <p:nvGrpSpPr>
                <p:cNvPr id="42104" name="Group 264">
                  <a:extLst>
                    <a:ext uri="{FF2B5EF4-FFF2-40B4-BE49-F238E27FC236}">
                      <a16:creationId xmlns:a16="http://schemas.microsoft.com/office/drawing/2014/main" id="{8FAA79B7-ACD2-440C-ADAE-1B5795DC7B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28" y="1126"/>
                  <a:ext cx="204" cy="1011"/>
                  <a:chOff x="840" y="1133"/>
                  <a:chExt cx="204" cy="1011"/>
                </a:xfrm>
              </p:grpSpPr>
              <p:sp>
                <p:nvSpPr>
                  <p:cNvPr id="42114" name="Rectangle 265">
                    <a:extLst>
                      <a:ext uri="{FF2B5EF4-FFF2-40B4-BE49-F238E27FC236}">
                        <a16:creationId xmlns:a16="http://schemas.microsoft.com/office/drawing/2014/main" id="{A640E208-15E1-4996-9B1B-468CC6B06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4" y="1133"/>
                    <a:ext cx="115" cy="1011"/>
                  </a:xfrm>
                  <a:prstGeom prst="rect">
                    <a:avLst/>
                  </a:prstGeom>
                  <a:solidFill>
                    <a:srgbClr val="FEFCB2">
                      <a:alpha val="12941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500" b="0"/>
                  </a:p>
                </p:txBody>
              </p:sp>
              <p:sp>
                <p:nvSpPr>
                  <p:cNvPr id="42115" name="Text Box 266">
                    <a:extLst>
                      <a:ext uri="{FF2B5EF4-FFF2-40B4-BE49-F238E27FC236}">
                        <a16:creationId xmlns:a16="http://schemas.microsoft.com/office/drawing/2014/main" id="{9179C477-00DB-447F-9D4A-F77E0831139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0" y="1999"/>
                    <a:ext cx="20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12941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900"/>
                      <a:t>on</a:t>
                    </a:r>
                  </a:p>
                </p:txBody>
              </p:sp>
            </p:grpSp>
            <p:grpSp>
              <p:nvGrpSpPr>
                <p:cNvPr id="42105" name="Group 267">
                  <a:extLst>
                    <a:ext uri="{FF2B5EF4-FFF2-40B4-BE49-F238E27FC236}">
                      <a16:creationId xmlns:a16="http://schemas.microsoft.com/office/drawing/2014/main" id="{34627395-D067-4E8C-8F7E-D0D97FCE54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93" y="1133"/>
                  <a:ext cx="204" cy="1011"/>
                  <a:chOff x="840" y="1133"/>
                  <a:chExt cx="204" cy="1011"/>
                </a:xfrm>
              </p:grpSpPr>
              <p:sp>
                <p:nvSpPr>
                  <p:cNvPr id="42112" name="Rectangle 268">
                    <a:extLst>
                      <a:ext uri="{FF2B5EF4-FFF2-40B4-BE49-F238E27FC236}">
                        <a16:creationId xmlns:a16="http://schemas.microsoft.com/office/drawing/2014/main" id="{D616DEF6-2CB0-4B17-A0C2-BBFB9596BE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4" y="1133"/>
                    <a:ext cx="115" cy="1011"/>
                  </a:xfrm>
                  <a:prstGeom prst="rect">
                    <a:avLst/>
                  </a:prstGeom>
                  <a:solidFill>
                    <a:srgbClr val="FEFCB2">
                      <a:alpha val="12941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500" b="0"/>
                  </a:p>
                </p:txBody>
              </p:sp>
              <p:sp>
                <p:nvSpPr>
                  <p:cNvPr id="42113" name="Text Box 269">
                    <a:extLst>
                      <a:ext uri="{FF2B5EF4-FFF2-40B4-BE49-F238E27FC236}">
                        <a16:creationId xmlns:a16="http://schemas.microsoft.com/office/drawing/2014/main" id="{16106405-C072-4205-8B87-8F8A1AA913F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0" y="1999"/>
                    <a:ext cx="20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12941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900"/>
                      <a:t>on</a:t>
                    </a:r>
                  </a:p>
                </p:txBody>
              </p:sp>
            </p:grpSp>
            <p:grpSp>
              <p:nvGrpSpPr>
                <p:cNvPr id="42106" name="Group 270">
                  <a:extLst>
                    <a:ext uri="{FF2B5EF4-FFF2-40B4-BE49-F238E27FC236}">
                      <a16:creationId xmlns:a16="http://schemas.microsoft.com/office/drawing/2014/main" id="{F9EB5274-6934-4A19-A654-AE4D55DA66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7" y="1133"/>
                  <a:ext cx="204" cy="1011"/>
                  <a:chOff x="840" y="1133"/>
                  <a:chExt cx="204" cy="1011"/>
                </a:xfrm>
              </p:grpSpPr>
              <p:sp>
                <p:nvSpPr>
                  <p:cNvPr id="42110" name="Rectangle 271">
                    <a:extLst>
                      <a:ext uri="{FF2B5EF4-FFF2-40B4-BE49-F238E27FC236}">
                        <a16:creationId xmlns:a16="http://schemas.microsoft.com/office/drawing/2014/main" id="{F2B51392-4A8F-483D-84F0-AC8C731CEE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4" y="1133"/>
                    <a:ext cx="115" cy="1011"/>
                  </a:xfrm>
                  <a:prstGeom prst="rect">
                    <a:avLst/>
                  </a:prstGeom>
                  <a:solidFill>
                    <a:srgbClr val="FEFCB2">
                      <a:alpha val="12941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500" b="0"/>
                  </a:p>
                </p:txBody>
              </p:sp>
              <p:sp>
                <p:nvSpPr>
                  <p:cNvPr id="42111" name="Text Box 272">
                    <a:extLst>
                      <a:ext uri="{FF2B5EF4-FFF2-40B4-BE49-F238E27FC236}">
                        <a16:creationId xmlns:a16="http://schemas.microsoft.com/office/drawing/2014/main" id="{E877B6B6-F656-4931-B13C-48BA34FD4B4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0" y="1999"/>
                    <a:ext cx="20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12941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900"/>
                      <a:t>on</a:t>
                    </a:r>
                  </a:p>
                </p:txBody>
              </p:sp>
            </p:grpSp>
            <p:grpSp>
              <p:nvGrpSpPr>
                <p:cNvPr id="42107" name="Group 273">
                  <a:extLst>
                    <a:ext uri="{FF2B5EF4-FFF2-40B4-BE49-F238E27FC236}">
                      <a16:creationId xmlns:a16="http://schemas.microsoft.com/office/drawing/2014/main" id="{31D9039A-17FE-4711-949F-E91D5FD124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7" y="1126"/>
                  <a:ext cx="204" cy="1011"/>
                  <a:chOff x="840" y="1133"/>
                  <a:chExt cx="204" cy="1011"/>
                </a:xfrm>
              </p:grpSpPr>
              <p:sp>
                <p:nvSpPr>
                  <p:cNvPr id="42108" name="Rectangle 274">
                    <a:extLst>
                      <a:ext uri="{FF2B5EF4-FFF2-40B4-BE49-F238E27FC236}">
                        <a16:creationId xmlns:a16="http://schemas.microsoft.com/office/drawing/2014/main" id="{A34B5A23-16C9-4711-81B1-4FE8971BC2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4" y="1133"/>
                    <a:ext cx="115" cy="1011"/>
                  </a:xfrm>
                  <a:prstGeom prst="rect">
                    <a:avLst/>
                  </a:prstGeom>
                  <a:solidFill>
                    <a:srgbClr val="FEFCB2">
                      <a:alpha val="12941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500" b="0"/>
                  </a:p>
                </p:txBody>
              </p:sp>
              <p:sp>
                <p:nvSpPr>
                  <p:cNvPr id="42109" name="Text Box 275">
                    <a:extLst>
                      <a:ext uri="{FF2B5EF4-FFF2-40B4-BE49-F238E27FC236}">
                        <a16:creationId xmlns:a16="http://schemas.microsoft.com/office/drawing/2014/main" id="{BD5BEB7B-8568-4621-B72B-CFEBCF350D7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0" y="1999"/>
                    <a:ext cx="20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12941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5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–"/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Arial" panose="020B0604020202020204" pitchFamily="34" charset="0"/>
                      <a:buChar char="•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FFF66"/>
                      </a:buClr>
                      <a:buFont typeface="Wingdings" panose="05000000000000000000" pitchFamily="2" charset="2"/>
                      <a:buChar char="§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66"/>
                      </a:buClr>
                      <a:buChar char="»"/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900"/>
                      <a:t>on</a:t>
                    </a:r>
                  </a:p>
                </p:txBody>
              </p:sp>
            </p:grpSp>
          </p:grpSp>
        </p:grpSp>
        <p:sp>
          <p:nvSpPr>
            <p:cNvPr id="42023" name="Text Box 276">
              <a:extLst>
                <a:ext uri="{FF2B5EF4-FFF2-40B4-BE49-F238E27FC236}">
                  <a16:creationId xmlns:a16="http://schemas.microsoft.com/office/drawing/2014/main" id="{6A36EC66-5832-454C-8603-AA0585B60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" y="2170"/>
              <a:ext cx="339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0          8        16         24        32        40        48        56       64         72        80        88       96</a:t>
              </a:r>
            </a:p>
          </p:txBody>
        </p:sp>
        <p:grpSp>
          <p:nvGrpSpPr>
            <p:cNvPr id="42024" name="Group 277">
              <a:extLst>
                <a:ext uri="{FF2B5EF4-FFF2-40B4-BE49-F238E27FC236}">
                  <a16:creationId xmlns:a16="http://schemas.microsoft.com/office/drawing/2014/main" id="{2BD052BA-B092-402D-B60E-D0D39BE2A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" y="1125"/>
              <a:ext cx="3161" cy="1048"/>
              <a:chOff x="881" y="1125"/>
              <a:chExt cx="3161" cy="1048"/>
            </a:xfrm>
          </p:grpSpPr>
          <p:sp>
            <p:nvSpPr>
              <p:cNvPr id="42077" name="Line 278">
                <a:extLst>
                  <a:ext uri="{FF2B5EF4-FFF2-40B4-BE49-F238E27FC236}">
                    <a16:creationId xmlns:a16="http://schemas.microsoft.com/office/drawing/2014/main" id="{B3305D0E-E3C8-4ED5-A7C8-FEF11C6C6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" y="1125"/>
                <a:ext cx="0" cy="10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2078" name="Group 279">
                <a:extLst>
                  <a:ext uri="{FF2B5EF4-FFF2-40B4-BE49-F238E27FC236}">
                    <a16:creationId xmlns:a16="http://schemas.microsoft.com/office/drawing/2014/main" id="{9906E6A2-946B-4EDF-A3EE-C5A38E6D0F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1" y="2139"/>
                <a:ext cx="3161" cy="34"/>
                <a:chOff x="881" y="2139"/>
                <a:chExt cx="3161" cy="34"/>
              </a:xfrm>
            </p:grpSpPr>
            <p:sp>
              <p:nvSpPr>
                <p:cNvPr id="42079" name="Line 280">
                  <a:extLst>
                    <a:ext uri="{FF2B5EF4-FFF2-40B4-BE49-F238E27FC236}">
                      <a16:creationId xmlns:a16="http://schemas.microsoft.com/office/drawing/2014/main" id="{5855FEF0-1A14-435F-92C8-642A978047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1" y="2139"/>
                  <a:ext cx="316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0" name="Line 281">
                  <a:extLst>
                    <a:ext uri="{FF2B5EF4-FFF2-40B4-BE49-F238E27FC236}">
                      <a16:creationId xmlns:a16="http://schemas.microsoft.com/office/drawing/2014/main" id="{268C318A-2201-4794-9DCA-B696D2B37C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3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1" name="Line 282">
                  <a:extLst>
                    <a:ext uri="{FF2B5EF4-FFF2-40B4-BE49-F238E27FC236}">
                      <a16:creationId xmlns:a16="http://schemas.microsoft.com/office/drawing/2014/main" id="{CE51C8C3-567E-4B91-A6DA-CC0720373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6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2" name="Line 283">
                  <a:extLst>
                    <a:ext uri="{FF2B5EF4-FFF2-40B4-BE49-F238E27FC236}">
                      <a16:creationId xmlns:a16="http://schemas.microsoft.com/office/drawing/2014/main" id="{2169D1BE-7FDA-4FF9-94A9-FD31AC5B83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0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3" name="Line 284">
                  <a:extLst>
                    <a:ext uri="{FF2B5EF4-FFF2-40B4-BE49-F238E27FC236}">
                      <a16:creationId xmlns:a16="http://schemas.microsoft.com/office/drawing/2014/main" id="{813C54F7-B9EA-44AA-9714-17795A8B8C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75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4" name="Line 285">
                  <a:extLst>
                    <a:ext uri="{FF2B5EF4-FFF2-40B4-BE49-F238E27FC236}">
                      <a16:creationId xmlns:a16="http://schemas.microsoft.com/office/drawing/2014/main" id="{3AE3E180-C7B7-476D-8703-C60564281D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7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5" name="Line 286">
                  <a:extLst>
                    <a:ext uri="{FF2B5EF4-FFF2-40B4-BE49-F238E27FC236}">
                      <a16:creationId xmlns:a16="http://schemas.microsoft.com/office/drawing/2014/main" id="{FB12504B-74DA-4AD9-92B9-A8C65F4A75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1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6" name="Line 287">
                  <a:extLst>
                    <a:ext uri="{FF2B5EF4-FFF2-40B4-BE49-F238E27FC236}">
                      <a16:creationId xmlns:a16="http://schemas.microsoft.com/office/drawing/2014/main" id="{B1935950-9F15-41F8-8991-7BDB520E2D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7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7" name="Line 288">
                  <a:extLst>
                    <a:ext uri="{FF2B5EF4-FFF2-40B4-BE49-F238E27FC236}">
                      <a16:creationId xmlns:a16="http://schemas.microsoft.com/office/drawing/2014/main" id="{2FFC4E99-F866-4FFC-8414-7ADC58F337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0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8" name="Line 289">
                  <a:extLst>
                    <a:ext uri="{FF2B5EF4-FFF2-40B4-BE49-F238E27FC236}">
                      <a16:creationId xmlns:a16="http://schemas.microsoft.com/office/drawing/2014/main" id="{441052CB-8684-4708-9E0B-49385EAEEF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2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9" name="Line 290">
                  <a:extLst>
                    <a:ext uri="{FF2B5EF4-FFF2-40B4-BE49-F238E27FC236}">
                      <a16:creationId xmlns:a16="http://schemas.microsoft.com/office/drawing/2014/main" id="{8D117E43-3E3F-4FB2-A9BC-251EAC63F0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57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0" name="Line 291">
                  <a:extLst>
                    <a:ext uri="{FF2B5EF4-FFF2-40B4-BE49-F238E27FC236}">
                      <a16:creationId xmlns:a16="http://schemas.microsoft.com/office/drawing/2014/main" id="{9378B22F-AEA9-43BC-8D33-DB3F30AB89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0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1" name="Line 292">
                  <a:extLst>
                    <a:ext uri="{FF2B5EF4-FFF2-40B4-BE49-F238E27FC236}">
                      <a16:creationId xmlns:a16="http://schemas.microsoft.com/office/drawing/2014/main" id="{9AEF0AB6-FEA9-4355-9EC6-A5BB2CC603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6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2" name="Line 293">
                  <a:extLst>
                    <a:ext uri="{FF2B5EF4-FFF2-40B4-BE49-F238E27FC236}">
                      <a16:creationId xmlns:a16="http://schemas.microsoft.com/office/drawing/2014/main" id="{1A2E0941-6CB9-435C-A2FF-50A8DBEA38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6" y="2139"/>
                  <a:ext cx="0" cy="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2025" name="Text Box 294">
              <a:extLst>
                <a:ext uri="{FF2B5EF4-FFF2-40B4-BE49-F238E27FC236}">
                  <a16:creationId xmlns:a16="http://schemas.microsoft.com/office/drawing/2014/main" id="{2C16A32C-37E2-4224-9A8C-42A83618F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" y="1020"/>
              <a:ext cx="302" cy="1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25  -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20  -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15  -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10  -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5  -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0  -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-5  -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-10  -</a:t>
              </a:r>
            </a:p>
            <a:p>
              <a:pPr algn="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/>
                <a:t>-15  -</a:t>
              </a:r>
            </a:p>
          </p:txBody>
        </p:sp>
        <p:grpSp>
          <p:nvGrpSpPr>
            <p:cNvPr id="42026" name="Group 295">
              <a:extLst>
                <a:ext uri="{FF2B5EF4-FFF2-40B4-BE49-F238E27FC236}">
                  <a16:creationId xmlns:a16="http://schemas.microsoft.com/office/drawing/2014/main" id="{C2B1EE31-84D4-4B90-9E9F-E489C7B10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" y="1521"/>
              <a:ext cx="3199" cy="378"/>
              <a:chOff x="873" y="1521"/>
              <a:chExt cx="3199" cy="378"/>
            </a:xfrm>
          </p:grpSpPr>
          <p:sp>
            <p:nvSpPr>
              <p:cNvPr id="42027" name="Line 296">
                <a:extLst>
                  <a:ext uri="{FF2B5EF4-FFF2-40B4-BE49-F238E27FC236}">
                    <a16:creationId xmlns:a16="http://schemas.microsoft.com/office/drawing/2014/main" id="{AEB65BA0-ECE7-4498-B94D-010135E6E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9" y="1577"/>
                <a:ext cx="48" cy="154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8" name="Line 297">
                <a:extLst>
                  <a:ext uri="{FF2B5EF4-FFF2-40B4-BE49-F238E27FC236}">
                    <a16:creationId xmlns:a16="http://schemas.microsoft.com/office/drawing/2014/main" id="{4FB6092B-A2F8-4478-9DE2-C48DCD2D0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4" y="1553"/>
                <a:ext cx="48" cy="37"/>
              </a:xfrm>
              <a:prstGeom prst="line">
                <a:avLst/>
              </a:prstGeom>
              <a:noFill/>
              <a:ln w="2857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9" name="Line 298">
                <a:extLst>
                  <a:ext uri="{FF2B5EF4-FFF2-40B4-BE49-F238E27FC236}">
                    <a16:creationId xmlns:a16="http://schemas.microsoft.com/office/drawing/2014/main" id="{0425A4A5-1A0D-49C4-9717-91E3E5E3B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1" y="1593"/>
                <a:ext cx="52" cy="63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0" name="Line 299">
                <a:extLst>
                  <a:ext uri="{FF2B5EF4-FFF2-40B4-BE49-F238E27FC236}">
                    <a16:creationId xmlns:a16="http://schemas.microsoft.com/office/drawing/2014/main" id="{75663003-DEB6-4D69-B17A-E0573AEC3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" y="1664"/>
                <a:ext cx="62" cy="25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1" name="Line 300">
                <a:extLst>
                  <a:ext uri="{FF2B5EF4-FFF2-40B4-BE49-F238E27FC236}">
                    <a16:creationId xmlns:a16="http://schemas.microsoft.com/office/drawing/2014/main" id="{DFA9AC19-A9A8-4611-9097-6B9CE4EFF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3" y="1621"/>
                <a:ext cx="88" cy="54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2" name="Line 301">
                <a:extLst>
                  <a:ext uri="{FF2B5EF4-FFF2-40B4-BE49-F238E27FC236}">
                    <a16:creationId xmlns:a16="http://schemas.microsoft.com/office/drawing/2014/main" id="{84089E4A-F959-43DD-BCC5-603D53FB7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5" y="1619"/>
                <a:ext cx="128" cy="67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3" name="Line 302">
                <a:extLst>
                  <a:ext uri="{FF2B5EF4-FFF2-40B4-BE49-F238E27FC236}">
                    <a16:creationId xmlns:a16="http://schemas.microsoft.com/office/drawing/2014/main" id="{1D6BCB85-ABF2-4421-8C40-BFCCB3763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3" y="1627"/>
                <a:ext cx="99" cy="53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4" name="Line 303">
                <a:extLst>
                  <a:ext uri="{FF2B5EF4-FFF2-40B4-BE49-F238E27FC236}">
                    <a16:creationId xmlns:a16="http://schemas.microsoft.com/office/drawing/2014/main" id="{2054C621-EE72-4D5C-9A4F-319690D9F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8" y="1624"/>
                <a:ext cx="98" cy="70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5" name="Line 304">
                <a:extLst>
                  <a:ext uri="{FF2B5EF4-FFF2-40B4-BE49-F238E27FC236}">
                    <a16:creationId xmlns:a16="http://schemas.microsoft.com/office/drawing/2014/main" id="{7F6470FE-A473-47F2-91D7-59B16A990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3" y="1678"/>
                <a:ext cx="93" cy="19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6" name="Line 305">
                <a:extLst>
                  <a:ext uri="{FF2B5EF4-FFF2-40B4-BE49-F238E27FC236}">
                    <a16:creationId xmlns:a16="http://schemas.microsoft.com/office/drawing/2014/main" id="{038CB6DD-BCBB-4065-8CDD-40D8D9000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0" y="1693"/>
                <a:ext cx="96" cy="83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7" name="Line 306">
                <a:extLst>
                  <a:ext uri="{FF2B5EF4-FFF2-40B4-BE49-F238E27FC236}">
                    <a16:creationId xmlns:a16="http://schemas.microsoft.com/office/drawing/2014/main" id="{0CE54D72-F5ED-44EB-B8DB-D85771CDA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3" y="1748"/>
                <a:ext cx="108" cy="47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8" name="Line 307">
                <a:extLst>
                  <a:ext uri="{FF2B5EF4-FFF2-40B4-BE49-F238E27FC236}">
                    <a16:creationId xmlns:a16="http://schemas.microsoft.com/office/drawing/2014/main" id="{FF56DD68-2946-44D5-B894-7F37D950A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7" y="1738"/>
                <a:ext cx="101" cy="7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9" name="Line 308">
                <a:extLst>
                  <a:ext uri="{FF2B5EF4-FFF2-40B4-BE49-F238E27FC236}">
                    <a16:creationId xmlns:a16="http://schemas.microsoft.com/office/drawing/2014/main" id="{E680A9AC-57CE-48D2-8AC0-1AAF191A7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19" y="1713"/>
                <a:ext cx="96" cy="28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0" name="Line 309">
                <a:extLst>
                  <a:ext uri="{FF2B5EF4-FFF2-40B4-BE49-F238E27FC236}">
                    <a16:creationId xmlns:a16="http://schemas.microsoft.com/office/drawing/2014/main" id="{2284287D-240D-4018-AFC0-D3CBE9A64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44" y="1707"/>
                <a:ext cx="130" cy="62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1" name="Line 310">
                <a:extLst>
                  <a:ext uri="{FF2B5EF4-FFF2-40B4-BE49-F238E27FC236}">
                    <a16:creationId xmlns:a16="http://schemas.microsoft.com/office/drawing/2014/main" id="{AD1B12B9-6410-4B56-8452-479D7D40F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19" y="1719"/>
                <a:ext cx="109" cy="90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2" name="Line 311">
                <a:extLst>
                  <a:ext uri="{FF2B5EF4-FFF2-40B4-BE49-F238E27FC236}">
                    <a16:creationId xmlns:a16="http://schemas.microsoft.com/office/drawing/2014/main" id="{1D8DB8CA-B724-400D-8ACF-5D21BCB45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42" y="1637"/>
                <a:ext cx="120" cy="147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3" name="Line 312">
                <a:extLst>
                  <a:ext uri="{FF2B5EF4-FFF2-40B4-BE49-F238E27FC236}">
                    <a16:creationId xmlns:a16="http://schemas.microsoft.com/office/drawing/2014/main" id="{0D1EDEEC-0860-4195-AACB-FC0B1DB10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61" y="1635"/>
                <a:ext cx="125" cy="151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4" name="Line 313">
                <a:extLst>
                  <a:ext uri="{FF2B5EF4-FFF2-40B4-BE49-F238E27FC236}">
                    <a16:creationId xmlns:a16="http://schemas.microsoft.com/office/drawing/2014/main" id="{A3FF71FC-D879-4F29-8F6D-6420BD503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96" y="1716"/>
                <a:ext cx="142" cy="88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5" name="Line 314">
                <a:extLst>
                  <a:ext uri="{FF2B5EF4-FFF2-40B4-BE49-F238E27FC236}">
                    <a16:creationId xmlns:a16="http://schemas.microsoft.com/office/drawing/2014/main" id="{FA5D6111-4D90-4AE4-AC18-80D4A1F7E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36" y="1726"/>
                <a:ext cx="106" cy="97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6" name="Line 315">
                <a:extLst>
                  <a:ext uri="{FF2B5EF4-FFF2-40B4-BE49-F238E27FC236}">
                    <a16:creationId xmlns:a16="http://schemas.microsoft.com/office/drawing/2014/main" id="{1B87F585-0EBF-48E7-9650-FD1431E8A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60" y="1825"/>
                <a:ext cx="253" cy="23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7" name="Line 316">
                <a:extLst>
                  <a:ext uri="{FF2B5EF4-FFF2-40B4-BE49-F238E27FC236}">
                    <a16:creationId xmlns:a16="http://schemas.microsoft.com/office/drawing/2014/main" id="{FA309907-8990-4706-B4EB-B37D1A088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33" y="1851"/>
                <a:ext cx="220" cy="0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8" name="Line 317">
                <a:extLst>
                  <a:ext uri="{FF2B5EF4-FFF2-40B4-BE49-F238E27FC236}">
                    <a16:creationId xmlns:a16="http://schemas.microsoft.com/office/drawing/2014/main" id="{8545D981-A034-4DA4-B6E9-1D8DFDFBE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82" y="1854"/>
                <a:ext cx="112" cy="17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9" name="Line 318">
                <a:extLst>
                  <a:ext uri="{FF2B5EF4-FFF2-40B4-BE49-F238E27FC236}">
                    <a16:creationId xmlns:a16="http://schemas.microsoft.com/office/drawing/2014/main" id="{F683EBE2-9DDA-4045-860F-E225F7BC1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09" y="1869"/>
                <a:ext cx="128" cy="1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0" name="Oval 319">
                <a:extLst>
                  <a:ext uri="{FF2B5EF4-FFF2-40B4-BE49-F238E27FC236}">
                    <a16:creationId xmlns:a16="http://schemas.microsoft.com/office/drawing/2014/main" id="{89064BBF-759B-4786-9E07-4D70AC45D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" y="1521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51" name="Oval 320">
                <a:extLst>
                  <a:ext uri="{FF2B5EF4-FFF2-40B4-BE49-F238E27FC236}">
                    <a16:creationId xmlns:a16="http://schemas.microsoft.com/office/drawing/2014/main" id="{33388D28-54DB-4700-B4CB-6DC4B1D63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" y="1551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52" name="Oval 321">
                <a:extLst>
                  <a:ext uri="{FF2B5EF4-FFF2-40B4-BE49-F238E27FC236}">
                    <a16:creationId xmlns:a16="http://schemas.microsoft.com/office/drawing/2014/main" id="{0CAAF715-0CB0-452F-9E41-45B2389D0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" y="1647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53" name="Oval 322">
                <a:extLst>
                  <a:ext uri="{FF2B5EF4-FFF2-40B4-BE49-F238E27FC236}">
                    <a16:creationId xmlns:a16="http://schemas.microsoft.com/office/drawing/2014/main" id="{C721065F-A658-4DAF-9BDC-8C563D007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" y="1649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54" name="Oval 323">
                <a:extLst>
                  <a:ext uri="{FF2B5EF4-FFF2-40B4-BE49-F238E27FC236}">
                    <a16:creationId xmlns:a16="http://schemas.microsoft.com/office/drawing/2014/main" id="{7D22007A-37F1-457C-80E4-0131E5322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7" y="1578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55" name="Oval 324">
                <a:extLst>
                  <a:ext uri="{FF2B5EF4-FFF2-40B4-BE49-F238E27FC236}">
                    <a16:creationId xmlns:a16="http://schemas.microsoft.com/office/drawing/2014/main" id="{35069E97-D87F-42DF-926C-9F4A4EA3A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9" y="1653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56" name="Oval 325">
                <a:extLst>
                  <a:ext uri="{FF2B5EF4-FFF2-40B4-BE49-F238E27FC236}">
                    <a16:creationId xmlns:a16="http://schemas.microsoft.com/office/drawing/2014/main" id="{94CD7FE1-4D17-4AD2-8568-A810A6ECC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1588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57" name="Oval 326">
                <a:extLst>
                  <a:ext uri="{FF2B5EF4-FFF2-40B4-BE49-F238E27FC236}">
                    <a16:creationId xmlns:a16="http://schemas.microsoft.com/office/drawing/2014/main" id="{3ED73038-F2EF-4713-96B4-0CE4ADA77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" y="1663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58" name="Oval 327">
                <a:extLst>
                  <a:ext uri="{FF2B5EF4-FFF2-40B4-BE49-F238E27FC236}">
                    <a16:creationId xmlns:a16="http://schemas.microsoft.com/office/drawing/2014/main" id="{41073E79-950E-4263-82E3-9119A0797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0" y="1648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59" name="Oval 328">
                <a:extLst>
                  <a:ext uri="{FF2B5EF4-FFF2-40B4-BE49-F238E27FC236}">
                    <a16:creationId xmlns:a16="http://schemas.microsoft.com/office/drawing/2014/main" id="{12F31C64-5C3F-43BE-8705-D9F08F306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2" y="1762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60" name="Oval 329">
                <a:extLst>
                  <a:ext uri="{FF2B5EF4-FFF2-40B4-BE49-F238E27FC236}">
                    <a16:creationId xmlns:a16="http://schemas.microsoft.com/office/drawing/2014/main" id="{BB9B817A-CA02-467D-AF3D-162AEBD2A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1712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61" name="Oval 330">
                <a:extLst>
                  <a:ext uri="{FF2B5EF4-FFF2-40B4-BE49-F238E27FC236}">
                    <a16:creationId xmlns:a16="http://schemas.microsoft.com/office/drawing/2014/main" id="{3CAFBF81-5C38-4215-9C3D-8167E476F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" y="1706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62" name="Oval 331">
                <a:extLst>
                  <a:ext uri="{FF2B5EF4-FFF2-40B4-BE49-F238E27FC236}">
                    <a16:creationId xmlns:a16="http://schemas.microsoft.com/office/drawing/2014/main" id="{94C42CDD-2CDD-49A4-9DE9-F83EC341E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1673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63" name="Oval 332">
                <a:extLst>
                  <a:ext uri="{FF2B5EF4-FFF2-40B4-BE49-F238E27FC236}">
                    <a16:creationId xmlns:a16="http://schemas.microsoft.com/office/drawing/2014/main" id="{745F0DCE-4401-4706-9A05-AF7DB7B02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1731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64" name="Oval 333">
                <a:extLst>
                  <a:ext uri="{FF2B5EF4-FFF2-40B4-BE49-F238E27FC236}">
                    <a16:creationId xmlns:a16="http://schemas.microsoft.com/office/drawing/2014/main" id="{C412B18A-4252-4244-86EC-88BCEC660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5" y="1678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65" name="Oval 334">
                <a:extLst>
                  <a:ext uri="{FF2B5EF4-FFF2-40B4-BE49-F238E27FC236}">
                    <a16:creationId xmlns:a16="http://schemas.microsoft.com/office/drawing/2014/main" id="{B92E21CD-6FC8-4C79-94F1-E08105EE6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6" y="1770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66" name="Oval 335">
                <a:extLst>
                  <a:ext uri="{FF2B5EF4-FFF2-40B4-BE49-F238E27FC236}">
                    <a16:creationId xmlns:a16="http://schemas.microsoft.com/office/drawing/2014/main" id="{E8592396-714C-4E3D-A27F-CE849DCB8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0" y="1595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67" name="Oval 336">
                <a:extLst>
                  <a:ext uri="{FF2B5EF4-FFF2-40B4-BE49-F238E27FC236}">
                    <a16:creationId xmlns:a16="http://schemas.microsoft.com/office/drawing/2014/main" id="{1F775B87-EB6A-48C9-A8A2-3C7187136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769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68" name="Oval 337">
                <a:extLst>
                  <a:ext uri="{FF2B5EF4-FFF2-40B4-BE49-F238E27FC236}">
                    <a16:creationId xmlns:a16="http://schemas.microsoft.com/office/drawing/2014/main" id="{6011C07A-D9C1-4626-9004-EF92CB983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" y="1697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69" name="Oval 338">
                <a:extLst>
                  <a:ext uri="{FF2B5EF4-FFF2-40B4-BE49-F238E27FC236}">
                    <a16:creationId xmlns:a16="http://schemas.microsoft.com/office/drawing/2014/main" id="{1B6CE394-721A-4856-876E-65CBABA4B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1" y="1794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70" name="Oval 339">
                <a:extLst>
                  <a:ext uri="{FF2B5EF4-FFF2-40B4-BE49-F238E27FC236}">
                    <a16:creationId xmlns:a16="http://schemas.microsoft.com/office/drawing/2014/main" id="{A6DFD53D-0845-4650-9E6D-3C8FEE0D1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" y="1817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71" name="Oval 340">
                <a:extLst>
                  <a:ext uri="{FF2B5EF4-FFF2-40B4-BE49-F238E27FC236}">
                    <a16:creationId xmlns:a16="http://schemas.microsoft.com/office/drawing/2014/main" id="{DAFE7E45-59A3-4337-A77F-6AAC75666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72" name="Oval 341">
                <a:extLst>
                  <a:ext uri="{FF2B5EF4-FFF2-40B4-BE49-F238E27FC236}">
                    <a16:creationId xmlns:a16="http://schemas.microsoft.com/office/drawing/2014/main" id="{8A007F95-36D5-4264-8FFB-21E36685F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5" y="1838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73" name="Oval 342">
                <a:extLst>
                  <a:ext uri="{FF2B5EF4-FFF2-40B4-BE49-F238E27FC236}">
                    <a16:creationId xmlns:a16="http://schemas.microsoft.com/office/drawing/2014/main" id="{43206B88-E5BD-4A21-8A9C-30FCB9A80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1" y="1837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74" name="Line 343">
                <a:extLst>
                  <a:ext uri="{FF2B5EF4-FFF2-40B4-BE49-F238E27FC236}">
                    <a16:creationId xmlns:a16="http://schemas.microsoft.com/office/drawing/2014/main" id="{F2E526BD-7BA0-4296-B04D-BB77B8004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3" y="1754"/>
                <a:ext cx="3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5" name="Oval 344">
                <a:extLst>
                  <a:ext uri="{FF2B5EF4-FFF2-40B4-BE49-F238E27FC236}">
                    <a16:creationId xmlns:a16="http://schemas.microsoft.com/office/drawing/2014/main" id="{2304D368-E747-4BD8-89E9-1AD2B77ED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" y="1721"/>
                <a:ext cx="61" cy="6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/>
              </a:p>
            </p:txBody>
          </p:sp>
          <p:sp>
            <p:nvSpPr>
              <p:cNvPr id="42076" name="Line 345">
                <a:extLst>
                  <a:ext uri="{FF2B5EF4-FFF2-40B4-BE49-F238E27FC236}">
                    <a16:creationId xmlns:a16="http://schemas.microsoft.com/office/drawing/2014/main" id="{347C0303-6F16-4022-B1A5-EB53DCB08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9" y="1716"/>
                <a:ext cx="103" cy="50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021" name="Text Box 346">
            <a:extLst>
              <a:ext uri="{FF2B5EF4-FFF2-40B4-BE49-F238E27FC236}">
                <a16:creationId xmlns:a16="http://schemas.microsoft.com/office/drawing/2014/main" id="{8FA023B6-2686-44E8-8801-F9D921198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3865563"/>
            <a:ext cx="815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CCFF"/>
                </a:solidFill>
              </a:rPr>
              <a:t>Adults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2695ED-D960-4163-A129-EF5FE908E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72ACD-693D-4349-87CE-F425DDD0B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4521CAE-CE40-4BD9-BA75-F4A8E9A3E43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558925"/>
            <a:ext cx="7924800" cy="47529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5987" name="Rectangle 3">
            <a:extLst>
              <a:ext uri="{FF2B5EF4-FFF2-40B4-BE49-F238E27FC236}">
                <a16:creationId xmlns:a16="http://schemas.microsoft.com/office/drawing/2014/main" id="{2973CBA8-44DC-476D-9937-1CF21F50B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813" y="352425"/>
            <a:ext cx="8850312" cy="709613"/>
          </a:xfrm>
        </p:spPr>
        <p:txBody>
          <a:bodyPr/>
          <a:lstStyle/>
          <a:p>
            <a:pPr>
              <a:defRPr/>
            </a:pPr>
            <a:r>
              <a:rPr lang="en-US" altLang="en-US"/>
              <a:t>The Lung in Cystic Fibrosis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635074-88D8-4F2B-A907-E4821FA93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ED04F-10D7-4881-B796-5CAB80939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1F5B2A7B-A8F4-4BB0-873D-ED8AB933B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Barriers to Use of Maintenance Therapies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543F36F-BEB1-4819-B1A9-0F3AC4768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Only 67% of CF patients with </a:t>
            </a:r>
            <a:r>
              <a:rPr lang="en-US" altLang="en-US" i="1"/>
              <a:t>PA</a:t>
            </a:r>
            <a:r>
              <a:rPr lang="en-US" altLang="en-US"/>
              <a:t> receive TOBI one or more times over a year in spite of no other FDA-approved maintenance options</a:t>
            </a:r>
            <a:r>
              <a:rPr lang="en-US" altLang="en-US" sz="2400" baseline="30000"/>
              <a:t>†</a:t>
            </a:r>
          </a:p>
          <a:p>
            <a:r>
              <a:rPr lang="en-US" altLang="en-US"/>
              <a:t>Barriers to use</a:t>
            </a:r>
          </a:p>
          <a:p>
            <a:pPr lvl="1"/>
            <a:r>
              <a:rPr lang="en-US" altLang="en-US"/>
              <a:t>Intolerance (bronchospasm/taste)</a:t>
            </a:r>
          </a:p>
          <a:p>
            <a:pPr lvl="1"/>
            <a:r>
              <a:rPr lang="en-US" altLang="en-US"/>
              <a:t>Adverse events</a:t>
            </a:r>
          </a:p>
          <a:p>
            <a:pPr lvl="1"/>
            <a:r>
              <a:rPr lang="en-US" altLang="en-US"/>
              <a:t>Lack of effect</a:t>
            </a:r>
          </a:p>
          <a:p>
            <a:pPr lvl="1"/>
            <a:r>
              <a:rPr lang="en-US" altLang="en-US"/>
              <a:t>Burden of treatment</a:t>
            </a:r>
          </a:p>
          <a:p>
            <a:pPr lvl="1"/>
            <a:r>
              <a:rPr lang="en-US" altLang="en-US"/>
              <a:t>Antimicrobial resistance</a:t>
            </a: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B0A58ED9-6A21-474D-ADE9-C0A802C0B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6188075"/>
            <a:ext cx="634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1400" baseline="30000"/>
              <a:t>†</a:t>
            </a:r>
            <a:r>
              <a:rPr lang="en-US" altLang="en-US" sz="1800"/>
              <a:t> </a:t>
            </a:r>
            <a:r>
              <a:rPr lang="en-US" altLang="en-US" sz="1200"/>
              <a:t>CF Foundation, Patient Registry, Annual Data Report to the Center Directors, 2008.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A83510-27B9-4280-862A-104675ACC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188173-027C-438C-BF70-11F1D020B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9ED36C2-F3C9-42A5-9910-86C420B54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>
              <a:tabLst>
                <a:tab pos="3886200" algn="l"/>
              </a:tabLst>
            </a:pPr>
            <a:r>
              <a:rPr lang="en-US" altLang="en-US"/>
              <a:t>Increased Prevalence of Resistant </a:t>
            </a:r>
            <a:r>
              <a:rPr lang="en-US" altLang="en-US" i="1"/>
              <a:t>PA</a:t>
            </a:r>
            <a:endParaRPr lang="en-US" altLang="en-US" sz="4000"/>
          </a:p>
        </p:txBody>
      </p:sp>
      <p:graphicFrame>
        <p:nvGraphicFramePr>
          <p:cNvPr id="45059" name="Object 2">
            <a:extLst>
              <a:ext uri="{FF2B5EF4-FFF2-40B4-BE49-F238E27FC236}">
                <a16:creationId xmlns:a16="http://schemas.microsoft.com/office/drawing/2014/main" id="{14143C44-C796-47A1-A991-CB8CF1343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888" y="1219200"/>
          <a:ext cx="9358312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00825" imgH="3810112" progId="MSGraph.Chart.8">
                  <p:embed followColorScheme="full"/>
                </p:oleObj>
              </mc:Choice>
              <mc:Fallback>
                <p:oleObj name="Chart" r:id="rId2" imgW="5800825" imgH="3810112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1219200"/>
                        <a:ext cx="9358312" cy="492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Text Box 3">
            <a:extLst>
              <a:ext uri="{FF2B5EF4-FFF2-40B4-BE49-F238E27FC236}">
                <a16:creationId xmlns:a16="http://schemas.microsoft.com/office/drawing/2014/main" id="{445D066D-334B-4A3B-9D39-CC470C51539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79450" y="3205163"/>
            <a:ext cx="286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% of resistant Isolates</a:t>
            </a:r>
          </a:p>
        </p:txBody>
      </p:sp>
      <p:sp>
        <p:nvSpPr>
          <p:cNvPr id="45061" name="Text Box 41">
            <a:extLst>
              <a:ext uri="{FF2B5EF4-FFF2-40B4-BE49-F238E27FC236}">
                <a16:creationId xmlns:a16="http://schemas.microsoft.com/office/drawing/2014/main" id="{14CD92AD-4FDB-4E9B-988F-DC5FAB5E6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1088"/>
            <a:ext cx="3810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endParaRPr lang="en-US" altLang="en-US" sz="1200">
              <a:latin typeface="Arial Narrow" panose="020B0606020202030204" pitchFamily="34" charset="0"/>
            </a:endParaRPr>
          </a:p>
        </p:txBody>
      </p:sp>
      <p:sp>
        <p:nvSpPr>
          <p:cNvPr id="45062" name="Rectangle 7">
            <a:extLst>
              <a:ext uri="{FF2B5EF4-FFF2-40B4-BE49-F238E27FC236}">
                <a16:creationId xmlns:a16="http://schemas.microsoft.com/office/drawing/2014/main" id="{A2322F88-8232-4931-ABB3-8B28AF4F54E6}"/>
              </a:ext>
            </a:extLst>
          </p:cNvPr>
          <p:cNvSpPr>
            <a:spLocks noChangeArrowheads="1"/>
          </p:cNvSpPr>
          <p:nvPr/>
        </p:nvSpPr>
        <p:spPr bwMode="auto">
          <a:xfrm rot="-2782469">
            <a:off x="4082257" y="5037931"/>
            <a:ext cx="170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Clavulanate</a:t>
            </a:r>
          </a:p>
        </p:txBody>
      </p:sp>
      <p:sp>
        <p:nvSpPr>
          <p:cNvPr id="45063" name="Text Box 9">
            <a:extLst>
              <a:ext uri="{FF2B5EF4-FFF2-40B4-BE49-F238E27FC236}">
                <a16:creationId xmlns:a16="http://schemas.microsoft.com/office/drawing/2014/main" id="{5F7EF86C-A087-449B-B71D-499E9E8AB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6165850"/>
            <a:ext cx="420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Adapted from Burns, JL et al. NACFC 2008. Poster 373</a:t>
            </a:r>
            <a:br>
              <a:rPr lang="en-US" altLang="en-US" sz="1200"/>
            </a:br>
            <a:r>
              <a:rPr lang="en-US" altLang="en-US" sz="1200"/>
              <a:t>MDR-</a:t>
            </a:r>
            <a:r>
              <a:rPr lang="en-US" altLang="en-US" sz="1200" i="1"/>
              <a:t>PA</a:t>
            </a:r>
            <a:r>
              <a:rPr lang="en-US" altLang="en-US" sz="1200"/>
              <a:t>: resistance to all drugs in 2 of 3 classes tested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514A81-F7B8-4951-A42D-C7357BDEB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6B1903-5211-438C-A352-416D75098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id="{B9FE934A-DDA3-4B70-B413-C068AB682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425" y="623888"/>
            <a:ext cx="8693150" cy="538162"/>
          </a:xfrm>
        </p:spPr>
        <p:txBody>
          <a:bodyPr/>
          <a:lstStyle/>
          <a:p>
            <a:r>
              <a:rPr lang="en-US" altLang="en-US"/>
              <a:t>Need for Cayston in 2001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5226A92F-CE1E-41A7-8304-BB15C9569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Significant morbidity and mortality with </a:t>
            </a:r>
            <a:r>
              <a:rPr lang="en-US" altLang="en-US" i="1"/>
              <a:t>PA</a:t>
            </a:r>
            <a:r>
              <a:rPr lang="en-US" altLang="en-US"/>
              <a:t> infection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&gt; 70% of adult CF patients have chronic </a:t>
            </a:r>
            <a:r>
              <a:rPr lang="en-US" altLang="en-US" i="1"/>
              <a:t>PA</a:t>
            </a:r>
            <a:r>
              <a:rPr lang="en-US" altLang="en-US"/>
              <a:t> infection  </a:t>
            </a:r>
          </a:p>
          <a:p>
            <a:pPr>
              <a:lnSpc>
                <a:spcPct val="90000"/>
              </a:lnSpc>
            </a:pPr>
            <a:r>
              <a:rPr lang="en-US" altLang="en-US"/>
              <a:t>Chronic suppressive therapy is current standard-of-care </a:t>
            </a:r>
          </a:p>
          <a:p>
            <a:pPr>
              <a:lnSpc>
                <a:spcPct val="90000"/>
              </a:lnSpc>
            </a:pPr>
            <a:r>
              <a:rPr lang="en-US" altLang="en-US"/>
              <a:t>Less than 2/3 of eligible patients can use TOBI </a:t>
            </a:r>
          </a:p>
          <a:p>
            <a:pPr>
              <a:lnSpc>
                <a:spcPct val="90000"/>
              </a:lnSpc>
            </a:pPr>
            <a:r>
              <a:rPr lang="en-US" altLang="en-US"/>
              <a:t>An alternative therapy is urgently needed to treat chronic </a:t>
            </a:r>
            <a:r>
              <a:rPr lang="en-US" altLang="en-US" i="1"/>
              <a:t>PA</a:t>
            </a:r>
            <a:r>
              <a:rPr lang="en-US" altLang="en-US"/>
              <a:t> infection in CF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8A0B03-B307-4C2B-A76B-D73402DCE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1242F5-305C-4430-B70D-CD6DD2628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>
            <a:extLst>
              <a:ext uri="{FF2B5EF4-FFF2-40B4-BE49-F238E27FC236}">
                <a16:creationId xmlns:a16="http://schemas.microsoft.com/office/drawing/2014/main" id="{47737BDC-CAA4-419D-B234-229B2C8CD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Aztreonam</a:t>
            </a:r>
          </a:p>
        </p:txBody>
      </p:sp>
      <p:sp>
        <p:nvSpPr>
          <p:cNvPr id="47107" name="Rectangle 11">
            <a:extLst>
              <a:ext uri="{FF2B5EF4-FFF2-40B4-BE49-F238E27FC236}">
                <a16:creationId xmlns:a16="http://schemas.microsoft.com/office/drawing/2014/main" id="{E10FC4DA-1768-4BF1-9558-EF0BACA34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81125"/>
            <a:ext cx="8540750" cy="4468813"/>
          </a:xfrm>
        </p:spPr>
        <p:txBody>
          <a:bodyPr/>
          <a:lstStyle/>
          <a:p>
            <a:pPr eaLnBrk="1" hangingPunct="1"/>
            <a:r>
              <a:rPr lang="en-US" altLang="en-US" sz="2400"/>
              <a:t>Monobactam active against </a:t>
            </a:r>
            <a:r>
              <a:rPr lang="en-US" altLang="en-US" sz="2400" i="1"/>
              <a:t>PA</a:t>
            </a:r>
          </a:p>
          <a:p>
            <a:pPr eaLnBrk="1" hangingPunct="1"/>
            <a:r>
              <a:rPr lang="en-US" altLang="en-US" sz="2400"/>
              <a:t>Bactericidal activity</a:t>
            </a:r>
          </a:p>
          <a:p>
            <a:pPr lvl="1" eaLnBrk="1" hangingPunct="1"/>
            <a:r>
              <a:rPr lang="en-US" altLang="en-US" sz="2000"/>
              <a:t>Time-dependent killing</a:t>
            </a:r>
          </a:p>
          <a:p>
            <a:pPr eaLnBrk="1" hangingPunct="1"/>
            <a:r>
              <a:rPr lang="en-US" altLang="en-US" sz="2400"/>
              <a:t>Low cross-resistance to </a:t>
            </a:r>
            <a:r>
              <a:rPr lang="el-GR" altLang="en-US" sz="2400"/>
              <a:t>β</a:t>
            </a:r>
            <a:r>
              <a:rPr lang="en-US" altLang="en-US" sz="2400"/>
              <a:t>-lactams</a:t>
            </a:r>
          </a:p>
          <a:p>
            <a:pPr eaLnBrk="1" hangingPunct="1"/>
            <a:r>
              <a:rPr lang="en-US" altLang="en-US" sz="2400"/>
              <a:t>Azactam</a:t>
            </a:r>
            <a:r>
              <a:rPr lang="en-US" altLang="en-US" sz="2400" baseline="30000"/>
              <a:t>®</a:t>
            </a:r>
            <a:r>
              <a:rPr lang="en-US" altLang="en-US" sz="2400"/>
              <a:t> is a parenteral formulation (IV/IM) with arginine and was approved in 1986</a:t>
            </a:r>
          </a:p>
          <a:p>
            <a:pPr eaLnBrk="1" hangingPunct="1"/>
            <a:r>
              <a:rPr lang="en-US" altLang="en-US" sz="2400"/>
              <a:t>AZLI is specifically formulated for</a:t>
            </a:r>
          </a:p>
          <a:p>
            <a:pPr lvl="1" eaLnBrk="1" hangingPunct="1"/>
            <a:r>
              <a:rPr lang="en-US" altLang="en-US" sz="2000"/>
              <a:t>High lung concentrations with low systemic exposure</a:t>
            </a:r>
          </a:p>
          <a:p>
            <a:pPr lvl="1" eaLnBrk="1" hangingPunct="1"/>
            <a:r>
              <a:rPr lang="en-US" altLang="en-US" sz="2000"/>
              <a:t>Airway tolerability by use of lysine</a:t>
            </a:r>
          </a:p>
        </p:txBody>
      </p:sp>
      <p:pic>
        <p:nvPicPr>
          <p:cNvPr id="47108" name="Picture 4" descr="image001">
            <a:extLst>
              <a:ext uri="{FF2B5EF4-FFF2-40B4-BE49-F238E27FC236}">
                <a16:creationId xmlns:a16="http://schemas.microsoft.com/office/drawing/2014/main" id="{54B82A6F-D729-4861-95B8-0F92DED3B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295400"/>
            <a:ext cx="3314700" cy="179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7">
            <a:extLst>
              <a:ext uri="{FF2B5EF4-FFF2-40B4-BE49-F238E27FC236}">
                <a16:creationId xmlns:a16="http://schemas.microsoft.com/office/drawing/2014/main" id="{640D017F-CD28-4BEC-A274-73757363E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6205538"/>
            <a:ext cx="5005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200"/>
              <a:t>Azactam</a:t>
            </a:r>
            <a:r>
              <a:rPr lang="en-US" altLang="en-US" sz="1200" baseline="30000"/>
              <a:t>®</a:t>
            </a:r>
            <a:r>
              <a:rPr lang="en-US" altLang="en-US" sz="1200"/>
              <a:t> is a registered trademark of Elan Pharmaceuticals, Inc.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ED2C9F-51D1-486E-8918-B972B6341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C031D-A01A-4CAE-AE04-5A9760005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293F67B-452A-4F3E-96B3-E2F1096CE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AZLI is Delivered with the PARI Altera</a:t>
            </a:r>
            <a:r>
              <a:rPr lang="en-US" altLang="en-US" sz="2800" baseline="30000"/>
              <a:t>®</a:t>
            </a:r>
            <a:r>
              <a:rPr lang="en-US" altLang="en-US" sz="2800"/>
              <a:t> Nebulizer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EB8D241-C08F-476B-854B-C310A39E3F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Small, portable, battery operated </a:t>
            </a:r>
          </a:p>
          <a:p>
            <a:pPr eaLnBrk="1" hangingPunct="1"/>
            <a:r>
              <a:rPr lang="en-US" altLang="en-US" sz="2400"/>
              <a:t>Perforated stainless steel membrane aerosol generator </a:t>
            </a:r>
            <a:br>
              <a:rPr lang="en-US" altLang="en-US" sz="2400"/>
            </a:br>
            <a:r>
              <a:rPr lang="en-US" altLang="en-US" sz="2400"/>
              <a:t>(eFlow</a:t>
            </a:r>
            <a:r>
              <a:rPr lang="en-US" altLang="en-US" sz="2400" baseline="30000"/>
              <a:t>®</a:t>
            </a:r>
            <a:r>
              <a:rPr lang="en-US" altLang="en-US" sz="2400"/>
              <a:t> technology) </a:t>
            </a:r>
          </a:p>
          <a:p>
            <a:pPr eaLnBrk="1" hangingPunct="1"/>
            <a:r>
              <a:rPr lang="en-US" altLang="en-US" sz="2400"/>
              <a:t>1 mL (75 mg) dose delivered in 2-3 minutes</a:t>
            </a:r>
          </a:p>
          <a:p>
            <a:pPr eaLnBrk="1" hangingPunct="1"/>
            <a:r>
              <a:rPr lang="en-US" altLang="en-US" sz="2400"/>
              <a:t>Delivers AZLI to the central and peripheral airways</a:t>
            </a:r>
          </a:p>
        </p:txBody>
      </p:sp>
      <p:pic>
        <p:nvPicPr>
          <p:cNvPr id="49156" name="Picture 5" descr="Altera with hand">
            <a:extLst>
              <a:ext uri="{FF2B5EF4-FFF2-40B4-BE49-F238E27FC236}">
                <a16:creationId xmlns:a16="http://schemas.microsoft.com/office/drawing/2014/main" id="{DF956269-EDAC-45B6-B600-7DC6E730F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582738"/>
            <a:ext cx="42830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6">
            <a:extLst>
              <a:ext uri="{FF2B5EF4-FFF2-40B4-BE49-F238E27FC236}">
                <a16:creationId xmlns:a16="http://schemas.microsoft.com/office/drawing/2014/main" id="{46C71920-C3AC-400D-B639-EC1665258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6278563"/>
            <a:ext cx="6688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Altera</a:t>
            </a:r>
            <a:r>
              <a:rPr lang="en-US" altLang="en-US" sz="1400" baseline="30000"/>
              <a:t>®</a:t>
            </a:r>
            <a:r>
              <a:rPr lang="en-US" altLang="en-US" sz="1400"/>
              <a:t> and eFlow</a:t>
            </a:r>
            <a:r>
              <a:rPr lang="en-US" altLang="en-US" sz="1400" baseline="30000"/>
              <a:t>®</a:t>
            </a:r>
            <a:r>
              <a:rPr lang="en-US" altLang="en-US" sz="1400"/>
              <a:t> is a registered trademark of PARI Pharma GmbH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87C08A-6F80-4EA9-AFDE-42C27DD66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D814F5-FD84-4DB4-ABFD-8430770F3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4">
            <a:extLst>
              <a:ext uri="{FF2B5EF4-FFF2-40B4-BE49-F238E27FC236}">
                <a16:creationId xmlns:a16="http://schemas.microsoft.com/office/drawing/2014/main" id="{08EA82A2-CD84-45F3-A1EC-000DDC218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Double-blind Superiority Studies with Long-term Open-label Extension</a:t>
            </a:r>
          </a:p>
        </p:txBody>
      </p:sp>
      <p:sp>
        <p:nvSpPr>
          <p:cNvPr id="51203" name="Rectangle 7">
            <a:extLst>
              <a:ext uri="{FF2B5EF4-FFF2-40B4-BE49-F238E27FC236}">
                <a16:creationId xmlns:a16="http://schemas.microsoft.com/office/drawing/2014/main" id="{917479C5-E071-4880-A86F-26DDB960F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" y="1673225"/>
            <a:ext cx="1365250" cy="630238"/>
          </a:xfrm>
          <a:prstGeom prst="rect">
            <a:avLst/>
          </a:prstGeom>
          <a:solidFill>
            <a:srgbClr val="FF993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TOBI</a:t>
            </a:r>
          </a:p>
        </p:txBody>
      </p:sp>
      <p:sp>
        <p:nvSpPr>
          <p:cNvPr id="51204" name="Text Box 10">
            <a:extLst>
              <a:ext uri="{FF2B5EF4-FFF2-40B4-BE49-F238E27FC236}">
                <a16:creationId xmlns:a16="http://schemas.microsoft.com/office/drawing/2014/main" id="{A9437ED2-C8EB-4AE8-BF9A-B55C51B1F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1284288"/>
            <a:ext cx="224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2000"/>
              <a:t>Study 005</a:t>
            </a:r>
          </a:p>
        </p:txBody>
      </p:sp>
      <p:sp>
        <p:nvSpPr>
          <p:cNvPr id="51205" name="Text Box 11">
            <a:extLst>
              <a:ext uri="{FF2B5EF4-FFF2-40B4-BE49-F238E27FC236}">
                <a16:creationId xmlns:a16="http://schemas.microsoft.com/office/drawing/2014/main" id="{5C6EB9D9-2670-4B88-901E-24727690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2312988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51206" name="Text Box 12">
            <a:extLst>
              <a:ext uri="{FF2B5EF4-FFF2-40B4-BE49-F238E27FC236}">
                <a16:creationId xmlns:a16="http://schemas.microsoft.com/office/drawing/2014/main" id="{B69C01FB-4763-47AF-9A71-79C750968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2312988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51207" name="Text Box 13">
            <a:extLst>
              <a:ext uri="{FF2B5EF4-FFF2-40B4-BE49-F238E27FC236}">
                <a16:creationId xmlns:a16="http://schemas.microsoft.com/office/drawing/2014/main" id="{2820D456-8000-4DCB-8A16-C703B8BC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227965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600"/>
              <a:t>56 Days</a:t>
            </a:r>
          </a:p>
        </p:txBody>
      </p:sp>
      <p:sp>
        <p:nvSpPr>
          <p:cNvPr id="51208" name="Rectangle 3">
            <a:extLst>
              <a:ext uri="{FF2B5EF4-FFF2-40B4-BE49-F238E27FC236}">
                <a16:creationId xmlns:a16="http://schemas.microsoft.com/office/drawing/2014/main" id="{830B8FDF-F020-4632-9546-3E0C7A5F9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4621213"/>
            <a:ext cx="1617663" cy="623887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AZLI/Placebo (TID)</a:t>
            </a:r>
          </a:p>
        </p:txBody>
      </p:sp>
      <p:sp>
        <p:nvSpPr>
          <p:cNvPr id="51209" name="Rectangle 4">
            <a:extLst>
              <a:ext uri="{FF2B5EF4-FFF2-40B4-BE49-F238E27FC236}">
                <a16:creationId xmlns:a16="http://schemas.microsoft.com/office/drawing/2014/main" id="{0360E7DF-966E-4ED9-8184-B877AE527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621213"/>
            <a:ext cx="952500" cy="623887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Follow</a:t>
            </a:r>
            <a:br>
              <a:rPr lang="en-US" altLang="en-US" sz="1600">
                <a:solidFill>
                  <a:schemeClr val="bg2"/>
                </a:solidFill>
              </a:rPr>
            </a:br>
            <a:r>
              <a:rPr lang="en-US" altLang="en-US" sz="1600">
                <a:solidFill>
                  <a:schemeClr val="bg2"/>
                </a:solidFill>
              </a:rPr>
              <a:t>-up</a:t>
            </a:r>
          </a:p>
        </p:txBody>
      </p:sp>
      <p:sp>
        <p:nvSpPr>
          <p:cNvPr id="51210" name="Text Box 5">
            <a:extLst>
              <a:ext uri="{FF2B5EF4-FFF2-40B4-BE49-F238E27FC236}">
                <a16:creationId xmlns:a16="http://schemas.microsoft.com/office/drawing/2014/main" id="{377E6D9B-B118-4214-A483-3BB540624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4727575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2000"/>
              <a:t>Study 007</a:t>
            </a:r>
          </a:p>
        </p:txBody>
      </p:sp>
      <p:sp>
        <p:nvSpPr>
          <p:cNvPr id="51211" name="Text Box 14">
            <a:extLst>
              <a:ext uri="{FF2B5EF4-FFF2-40B4-BE49-F238E27FC236}">
                <a16:creationId xmlns:a16="http://schemas.microsoft.com/office/drawing/2014/main" id="{188BB519-09A4-4AF1-AFCA-22FE03C8B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5311775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51212" name="Text Box 15">
            <a:extLst>
              <a:ext uri="{FF2B5EF4-FFF2-40B4-BE49-F238E27FC236}">
                <a16:creationId xmlns:a16="http://schemas.microsoft.com/office/drawing/2014/main" id="{33F6913E-CE7C-497B-A488-0AD8E7F10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530225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600"/>
              <a:t>14 Days</a:t>
            </a:r>
          </a:p>
        </p:txBody>
      </p:sp>
      <p:sp>
        <p:nvSpPr>
          <p:cNvPr id="51213" name="Text Box 17">
            <a:extLst>
              <a:ext uri="{FF2B5EF4-FFF2-40B4-BE49-F238E27FC236}">
                <a16:creationId xmlns:a16="http://schemas.microsoft.com/office/drawing/2014/main" id="{4D8469AA-017C-4993-85C0-3FFEA65D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3540125"/>
            <a:ext cx="150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2000"/>
              <a:t>Study 006 </a:t>
            </a:r>
          </a:p>
        </p:txBody>
      </p:sp>
      <p:sp>
        <p:nvSpPr>
          <p:cNvPr id="51214" name="Rectangle 18">
            <a:extLst>
              <a:ext uri="{FF2B5EF4-FFF2-40B4-BE49-F238E27FC236}">
                <a16:creationId xmlns:a16="http://schemas.microsoft.com/office/drawing/2014/main" id="{CA27ACCC-2E97-49F5-ACA9-DCB580676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3467100"/>
            <a:ext cx="1335088" cy="6191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off</a:t>
            </a:r>
          </a:p>
        </p:txBody>
      </p:sp>
      <p:sp>
        <p:nvSpPr>
          <p:cNvPr id="51215" name="Text Box 25">
            <a:extLst>
              <a:ext uri="{FF2B5EF4-FFF2-40B4-BE49-F238E27FC236}">
                <a16:creationId xmlns:a16="http://schemas.microsoft.com/office/drawing/2014/main" id="{8F0D3E38-CA7D-4572-8EDF-BAF24EF52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8" y="1627188"/>
            <a:ext cx="322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tx2"/>
                </a:solidFill>
              </a:rPr>
              <a:t>1</a:t>
            </a:r>
            <a:r>
              <a:rPr lang="en-US" altLang="en-US" sz="1800" baseline="30000">
                <a:solidFill>
                  <a:schemeClr val="tx2"/>
                </a:solidFill>
              </a:rPr>
              <a:t>o </a:t>
            </a:r>
            <a:r>
              <a:rPr lang="en-US" altLang="en-US" sz="1800">
                <a:solidFill>
                  <a:schemeClr val="tx2"/>
                </a:solidFill>
              </a:rPr>
              <a:t>Endpoint: Time to need for inhaled or IV antibiotics</a:t>
            </a:r>
          </a:p>
        </p:txBody>
      </p:sp>
      <p:sp>
        <p:nvSpPr>
          <p:cNvPr id="51216" name="Text Box 26">
            <a:extLst>
              <a:ext uri="{FF2B5EF4-FFF2-40B4-BE49-F238E27FC236}">
                <a16:creationId xmlns:a16="http://schemas.microsoft.com/office/drawing/2014/main" id="{5FF4F148-D9B6-49AB-9E88-53D0E2931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4745038"/>
            <a:ext cx="3046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tx2"/>
                </a:solidFill>
              </a:rPr>
              <a:t>1</a:t>
            </a:r>
            <a:r>
              <a:rPr lang="en-US" altLang="en-US" sz="1800" baseline="30000">
                <a:solidFill>
                  <a:schemeClr val="tx2"/>
                </a:solidFill>
              </a:rPr>
              <a:t>o</a:t>
            </a:r>
            <a:r>
              <a:rPr lang="en-US" altLang="en-US" sz="1800">
                <a:solidFill>
                  <a:schemeClr val="tx2"/>
                </a:solidFill>
              </a:rPr>
              <a:t> Endpoint: CFQ-R RSS</a:t>
            </a:r>
          </a:p>
        </p:txBody>
      </p:sp>
      <p:sp>
        <p:nvSpPr>
          <p:cNvPr id="51217" name="Rectangle 28">
            <a:extLst>
              <a:ext uri="{FF2B5EF4-FFF2-40B4-BE49-F238E27FC236}">
                <a16:creationId xmlns:a16="http://schemas.microsoft.com/office/drawing/2014/main" id="{76DC94EA-C22E-4FA5-B18E-64B5FF255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188" y="3122613"/>
            <a:ext cx="1233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51218" name="Rectangle 31">
            <a:extLst>
              <a:ext uri="{FF2B5EF4-FFF2-40B4-BE49-F238E27FC236}">
                <a16:creationId xmlns:a16="http://schemas.microsoft.com/office/drawing/2014/main" id="{7A7D920D-1821-4984-816E-E873886C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488" y="4176713"/>
            <a:ext cx="1184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51219" name="Rectangle 32">
            <a:extLst>
              <a:ext uri="{FF2B5EF4-FFF2-40B4-BE49-F238E27FC236}">
                <a16:creationId xmlns:a16="http://schemas.microsoft.com/office/drawing/2014/main" id="{A6B7FFDA-D9D5-4681-8ADB-0E487DF29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100" y="3122613"/>
            <a:ext cx="122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51220" name="Rectangle 3">
            <a:extLst>
              <a:ext uri="{FF2B5EF4-FFF2-40B4-BE49-F238E27FC236}">
                <a16:creationId xmlns:a16="http://schemas.microsoft.com/office/drawing/2014/main" id="{39CD88E0-3BA6-426A-8D52-80CE92B05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3465513"/>
            <a:ext cx="1617663" cy="623887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AZLI </a:t>
            </a:r>
            <a:br>
              <a:rPr lang="en-US" altLang="en-US" sz="1600">
                <a:solidFill>
                  <a:schemeClr val="bg2"/>
                </a:solidFill>
              </a:rPr>
            </a:br>
            <a:r>
              <a:rPr lang="en-US" altLang="en-US" sz="1600">
                <a:solidFill>
                  <a:schemeClr val="bg2"/>
                </a:solidFill>
              </a:rPr>
              <a:t>(TID or BID)</a:t>
            </a:r>
          </a:p>
        </p:txBody>
      </p:sp>
      <p:sp>
        <p:nvSpPr>
          <p:cNvPr id="51221" name="Rectangle 3">
            <a:extLst>
              <a:ext uri="{FF2B5EF4-FFF2-40B4-BE49-F238E27FC236}">
                <a16:creationId xmlns:a16="http://schemas.microsoft.com/office/drawing/2014/main" id="{9C46A2FC-9967-4223-AFBA-29141E10E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3467100"/>
            <a:ext cx="1617663" cy="61912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AZLI </a:t>
            </a:r>
            <a:br>
              <a:rPr lang="en-US" altLang="en-US" sz="1600">
                <a:solidFill>
                  <a:schemeClr val="bg2"/>
                </a:solidFill>
              </a:rPr>
            </a:br>
            <a:r>
              <a:rPr lang="en-US" altLang="en-US" sz="1600">
                <a:solidFill>
                  <a:schemeClr val="bg2"/>
                </a:solidFill>
              </a:rPr>
              <a:t>(TID or BID)</a:t>
            </a:r>
          </a:p>
        </p:txBody>
      </p:sp>
      <p:sp>
        <p:nvSpPr>
          <p:cNvPr id="51222" name="Rectangle 31">
            <a:extLst>
              <a:ext uri="{FF2B5EF4-FFF2-40B4-BE49-F238E27FC236}">
                <a16:creationId xmlns:a16="http://schemas.microsoft.com/office/drawing/2014/main" id="{3CA93EA7-B7DC-4D21-B6D8-1B49BCE29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663" y="4179888"/>
            <a:ext cx="11842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Up to 9 cycles of therapy</a:t>
            </a:r>
          </a:p>
        </p:txBody>
      </p:sp>
      <p:sp>
        <p:nvSpPr>
          <p:cNvPr id="51223" name="Rectangle 3">
            <a:extLst>
              <a:ext uri="{FF2B5EF4-FFF2-40B4-BE49-F238E27FC236}">
                <a16:creationId xmlns:a16="http://schemas.microsoft.com/office/drawing/2014/main" id="{05487B4D-4C45-4C7E-9196-19D135E25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679575"/>
            <a:ext cx="1617662" cy="630238"/>
          </a:xfrm>
          <a:prstGeom prst="rect">
            <a:avLst/>
          </a:prstGeom>
          <a:solidFill>
            <a:srgbClr val="99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AZLI/Placebo (BID or TID)</a:t>
            </a:r>
          </a:p>
        </p:txBody>
      </p:sp>
      <p:sp>
        <p:nvSpPr>
          <p:cNvPr id="51224" name="Rectangle 9">
            <a:extLst>
              <a:ext uri="{FF2B5EF4-FFF2-40B4-BE49-F238E27FC236}">
                <a16:creationId xmlns:a16="http://schemas.microsoft.com/office/drawing/2014/main" id="{33340387-8F3D-4C16-A498-7DF6F53F9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1679575"/>
            <a:ext cx="2630487" cy="6286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Follow-up</a:t>
            </a:r>
          </a:p>
        </p:txBody>
      </p:sp>
      <p:sp>
        <p:nvSpPr>
          <p:cNvPr id="51225" name="Line 23">
            <a:extLst>
              <a:ext uri="{FF2B5EF4-FFF2-40B4-BE49-F238E27FC236}">
                <a16:creationId xmlns:a16="http://schemas.microsoft.com/office/drawing/2014/main" id="{0AF1B0C7-B017-4921-8CB5-5CEEF81EFA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8888" y="2327275"/>
            <a:ext cx="417512" cy="803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Line 24">
            <a:extLst>
              <a:ext uri="{FF2B5EF4-FFF2-40B4-BE49-F238E27FC236}">
                <a16:creationId xmlns:a16="http://schemas.microsoft.com/office/drawing/2014/main" id="{5BF4763A-9798-486F-ACAD-CA39B13196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4738" y="3943350"/>
            <a:ext cx="592137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B656A8-8306-46A5-823A-88F687864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AFEE5-9C32-4149-87D6-C9A7C9A97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0822C7C-4535-4B5A-B931-10684035A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Study 007: Design and 1° Endpoint (CFQ-R RSS)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7A39A62-25C3-4BAD-AA8D-FEECABEDF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Treatment design following 28-day off-drug period</a:t>
            </a:r>
          </a:p>
          <a:p>
            <a:pPr eaLnBrk="1" hangingPunct="1"/>
            <a:r>
              <a:rPr lang="en-US" altLang="en-US" sz="2400"/>
              <a:t>CFQ-R encompasses 12 domains </a:t>
            </a:r>
          </a:p>
          <a:p>
            <a:pPr lvl="1" eaLnBrk="1" hangingPunct="1"/>
            <a:r>
              <a:rPr lang="en-US" altLang="en-US" sz="2000"/>
              <a:t>Each scored 0 to 100 with 100 being the best</a:t>
            </a:r>
          </a:p>
          <a:p>
            <a:pPr eaLnBrk="1" hangingPunct="1"/>
            <a:r>
              <a:rPr lang="en-US" altLang="en-US" sz="2400"/>
              <a:t>Respiratory Symptoms Scale (RSS) is one of the 12 domains and includes </a:t>
            </a:r>
          </a:p>
          <a:p>
            <a:pPr lvl="1" eaLnBrk="1" hangingPunct="1"/>
            <a:r>
              <a:rPr lang="en-US" altLang="en-US" sz="2000"/>
              <a:t>Congestion, cough during the day, mucus production, wheezing, trouble breathing, nocturnal wakening from cough</a:t>
            </a:r>
          </a:p>
          <a:p>
            <a:pPr eaLnBrk="1" hangingPunct="1"/>
            <a:r>
              <a:rPr lang="en-US" altLang="en-US" sz="2400"/>
              <a:t>Validation studies in adult and pediatric patients</a:t>
            </a:r>
          </a:p>
          <a:p>
            <a:pPr lvl="1" eaLnBrk="1" hangingPunct="1"/>
            <a:r>
              <a:rPr lang="en-US" altLang="en-US" sz="2000"/>
              <a:t>National Validation Study</a:t>
            </a:r>
            <a:r>
              <a:rPr lang="en-US" altLang="en-US" sz="2000" baseline="30000"/>
              <a:t>†</a:t>
            </a:r>
            <a:r>
              <a:rPr lang="en-US" altLang="en-US" sz="2000"/>
              <a:t> </a:t>
            </a:r>
          </a:p>
          <a:p>
            <a:pPr lvl="1" eaLnBrk="1" hangingPunct="1"/>
            <a:r>
              <a:rPr lang="en-US" altLang="en-US" sz="2000"/>
              <a:t>National Airway Clearance Study</a:t>
            </a:r>
            <a:r>
              <a:rPr lang="en-US" altLang="en-US" sz="2000" baseline="30000"/>
              <a:t>‡</a:t>
            </a:r>
          </a:p>
        </p:txBody>
      </p:sp>
      <p:sp>
        <p:nvSpPr>
          <p:cNvPr id="53252" name="Text Box 6">
            <a:extLst>
              <a:ext uri="{FF2B5EF4-FFF2-40B4-BE49-F238E27FC236}">
                <a16:creationId xmlns:a16="http://schemas.microsoft.com/office/drawing/2014/main" id="{0F36D6CA-A30B-4499-A40D-5D43F445E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6005513"/>
            <a:ext cx="887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aseline="30000"/>
              <a:t>† </a:t>
            </a:r>
            <a:r>
              <a:rPr lang="en-US" altLang="en-US" sz="1200"/>
              <a:t>Modi and Quittner, J Pediatr Psychol. 28(8): 535-45, 2003.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aseline="30000"/>
              <a:t>‡ </a:t>
            </a:r>
            <a:r>
              <a:rPr lang="en-US" altLang="en-US" sz="1200"/>
              <a:t>Quittner et al. [abstract 364]. Pediatr Pulmonol. 38(S27): 314-5, 2004.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4F83CB-A972-447D-A5B9-C811F827F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E859F3-C944-4560-A5ED-BE524E276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8">
            <a:extLst>
              <a:ext uri="{FF2B5EF4-FFF2-40B4-BE49-F238E27FC236}">
                <a16:creationId xmlns:a16="http://schemas.microsoft.com/office/drawing/2014/main" id="{958D9145-1DE3-4A72-B9B7-9077DC893C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/>
              <a:t>Study 005: Patient Population and Endpoints</a:t>
            </a:r>
          </a:p>
        </p:txBody>
      </p:sp>
      <p:sp>
        <p:nvSpPr>
          <p:cNvPr id="55299" name="Rectangle 27">
            <a:extLst>
              <a:ext uri="{FF2B5EF4-FFF2-40B4-BE49-F238E27FC236}">
                <a16:creationId xmlns:a16="http://schemas.microsoft.com/office/drawing/2014/main" id="{D9D48BE5-41B2-4E10-A751-65D06C857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425" y="1381125"/>
            <a:ext cx="9045575" cy="4446588"/>
          </a:xfrm>
        </p:spPr>
        <p:txBody>
          <a:bodyPr/>
          <a:lstStyle/>
          <a:p>
            <a:pPr eaLnBrk="1" hangingPunct="1"/>
            <a:r>
              <a:rPr lang="en-US" altLang="en-US" sz="1900"/>
              <a:t>Patient Population </a:t>
            </a:r>
          </a:p>
          <a:p>
            <a:pPr lvl="1" eaLnBrk="1" hangingPunct="1"/>
            <a:r>
              <a:rPr lang="en-US" altLang="en-US" sz="1900"/>
              <a:t>CF and pulmonary </a:t>
            </a:r>
            <a:r>
              <a:rPr lang="en-US" altLang="en-US" sz="1900" i="1"/>
              <a:t>PA</a:t>
            </a:r>
            <a:r>
              <a:rPr lang="en-US" altLang="en-US" sz="1900"/>
              <a:t> </a:t>
            </a:r>
          </a:p>
          <a:p>
            <a:pPr lvl="1" eaLnBrk="1" hangingPunct="1"/>
            <a:r>
              <a:rPr lang="en-US" altLang="en-US" sz="1900"/>
              <a:t>Age ≥ 6 years</a:t>
            </a:r>
          </a:p>
          <a:p>
            <a:pPr lvl="1" eaLnBrk="1" hangingPunct="1"/>
            <a:r>
              <a:rPr lang="en-US" altLang="en-US" sz="1900"/>
              <a:t>FEV</a:t>
            </a:r>
            <a:r>
              <a:rPr lang="en-US" altLang="en-US" sz="1900" baseline="-25000"/>
              <a:t>1</a:t>
            </a:r>
            <a:r>
              <a:rPr lang="en-US" altLang="en-US" sz="1900"/>
              <a:t> 25 – 75% predicted</a:t>
            </a:r>
          </a:p>
          <a:p>
            <a:pPr lvl="1" eaLnBrk="1" hangingPunct="1"/>
            <a:r>
              <a:rPr lang="en-US" altLang="en-US" sz="1900"/>
              <a:t>≥ 3 courses of TOBI in prior 12 months</a:t>
            </a:r>
          </a:p>
          <a:p>
            <a:pPr eaLnBrk="1" hangingPunct="1"/>
            <a:r>
              <a:rPr lang="en-US" altLang="en-US" sz="2100"/>
              <a:t>Patients randomized to 75 mg AZLI or placebo, BID or TID </a:t>
            </a:r>
          </a:p>
          <a:p>
            <a:pPr eaLnBrk="1" hangingPunct="1"/>
            <a:r>
              <a:rPr lang="en-US" altLang="en-US" sz="1900"/>
              <a:t>Primary Endpoint (pooled AZLI versus pooled placebo)</a:t>
            </a:r>
          </a:p>
          <a:p>
            <a:pPr lvl="1" eaLnBrk="1" hangingPunct="1"/>
            <a:r>
              <a:rPr lang="en-US" altLang="en-US" sz="1900"/>
              <a:t>Time to need for inhaled or IV antipseudomonal antibiotics</a:t>
            </a:r>
          </a:p>
          <a:p>
            <a:pPr eaLnBrk="1" hangingPunct="1"/>
            <a:r>
              <a:rPr lang="en-US" altLang="en-US" sz="1900"/>
              <a:t>Key Secondary Endpoints</a:t>
            </a:r>
          </a:p>
          <a:p>
            <a:pPr lvl="1" eaLnBrk="1" hangingPunct="1"/>
            <a:r>
              <a:rPr lang="en-US" altLang="en-US" sz="1900"/>
              <a:t>Change in FEV</a:t>
            </a:r>
            <a:r>
              <a:rPr lang="en-US" altLang="en-US" sz="1900" baseline="-25000">
                <a:ea typeface="Arial Unicode MS" pitchFamily="34" charset="-128"/>
              </a:rPr>
              <a:t>1</a:t>
            </a:r>
            <a:endParaRPr lang="en-US" altLang="en-US" sz="1900"/>
          </a:p>
          <a:p>
            <a:pPr lvl="1" eaLnBrk="1" hangingPunct="1"/>
            <a:r>
              <a:rPr lang="en-US" altLang="en-US" sz="1900"/>
              <a:t>Change in CFQ-R RSS </a:t>
            </a:r>
          </a:p>
          <a:p>
            <a:pPr lvl="1" eaLnBrk="1" hangingPunct="1"/>
            <a:r>
              <a:rPr lang="en-US" altLang="en-US" sz="1900"/>
              <a:t>Change in CFUs in sputum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D59948-F45C-4F33-803E-90FB56888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BAC47-9D2E-4EB7-97FD-814367606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44">
            <a:extLst>
              <a:ext uri="{FF2B5EF4-FFF2-40B4-BE49-F238E27FC236}">
                <a16:creationId xmlns:a16="http://schemas.microsoft.com/office/drawing/2014/main" id="{9AA2F2B3-7F6F-4952-8F0E-D33B51FEB9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Study 005: Baseline Characteristics </a:t>
            </a:r>
            <a:br>
              <a:rPr lang="en-US" altLang="en-US"/>
            </a:br>
            <a:r>
              <a:rPr lang="en-US" altLang="en-US"/>
              <a:t>(Day -28)</a:t>
            </a:r>
          </a:p>
        </p:txBody>
      </p:sp>
      <p:graphicFrame>
        <p:nvGraphicFramePr>
          <p:cNvPr id="47247" name="Group 143">
            <a:extLst>
              <a:ext uri="{FF2B5EF4-FFF2-40B4-BE49-F238E27FC236}">
                <a16:creationId xmlns:a16="http://schemas.microsoft.com/office/drawing/2014/main" id="{8FBC28DF-86AF-4D38-A2D9-9CC2C7BBA72B}"/>
              </a:ext>
            </a:extLst>
          </p:cNvPr>
          <p:cNvGraphicFramePr>
            <a:graphicFrameLocks noGrp="1"/>
          </p:cNvGraphicFramePr>
          <p:nvPr/>
        </p:nvGraphicFramePr>
        <p:xfrm>
          <a:off x="261938" y="933450"/>
          <a:ext cx="8275637" cy="5429249"/>
        </p:xfrm>
        <a:graphic>
          <a:graphicData uri="http://schemas.openxmlformats.org/drawingml/2006/table">
            <a:tbl>
              <a:tblPr/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Pooled Placebo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(N = 76)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Pooled AZLI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(N = 135)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Age, yrs, Mean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27.9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25.3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Age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 (15.8%)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 (25.2%)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FEV</a:t>
                      </a:r>
                      <a:r>
                        <a:rPr kumimoji="0" lang="en-US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% Pred., Mean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53.9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55.8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CFQ-R RSS, Mean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62.5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65.8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TOBI courses, past 12 months, Mean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5.26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5.36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Log</a:t>
                      </a:r>
                      <a:r>
                        <a:rPr kumimoji="0" lang="en-US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CFU, Sputum, Mean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6.33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5.99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DNase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89.5%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83.0%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Azithromycin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65.8%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71.9%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Aztreonam MIC</a:t>
                      </a:r>
                      <a:r>
                        <a:rPr kumimoji="0" lang="en-US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for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9787FD-EFDB-4BE8-89E4-15A920DE1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819BF-F5A7-4E69-BEC1-DD6CF8734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>
            <a:extLst>
              <a:ext uri="{FF2B5EF4-FFF2-40B4-BE49-F238E27FC236}">
                <a16:creationId xmlns:a16="http://schemas.microsoft.com/office/drawing/2014/main" id="{6BDD17F0-7477-4A0D-B099-7A98205CB9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438" y="633413"/>
            <a:ext cx="8945562" cy="538162"/>
          </a:xfrm>
        </p:spPr>
        <p:txBody>
          <a:bodyPr/>
          <a:lstStyle/>
          <a:p>
            <a:pPr eaLnBrk="1" hangingPunct="1"/>
            <a:r>
              <a:rPr lang="en-US" altLang="en-US" sz="3200"/>
              <a:t>Study 005 Primary Endpoint: Time to Need Pooled AZLI vs. Pooled Placebo</a:t>
            </a:r>
          </a:p>
        </p:txBody>
      </p:sp>
      <p:sp>
        <p:nvSpPr>
          <p:cNvPr id="59395" name="Text Box 9">
            <a:extLst>
              <a:ext uri="{FF2B5EF4-FFF2-40B4-BE49-F238E27FC236}">
                <a16:creationId xmlns:a16="http://schemas.microsoft.com/office/drawing/2014/main" id="{D70C0619-56CA-421C-AF41-7B6664407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2589213"/>
            <a:ext cx="1944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600" u="sng"/>
              <a:t>Day 84 KM </a:t>
            </a:r>
            <a:endParaRPr lang="en-US" altLang="en-US" sz="1600"/>
          </a:p>
        </p:txBody>
      </p:sp>
      <p:graphicFrame>
        <p:nvGraphicFramePr>
          <p:cNvPr id="59396" name="Object 5">
            <a:extLst>
              <a:ext uri="{FF2B5EF4-FFF2-40B4-BE49-F238E27FC236}">
                <a16:creationId xmlns:a16="http://schemas.microsoft.com/office/drawing/2014/main" id="{B9750736-8957-48DC-BCDA-FEF4113CA9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238" y="1155700"/>
          <a:ext cx="7261225" cy="472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5" r:id="rId2" imgW="5907024" imgH="3840480" progId="Prism5.Document">
                  <p:embed/>
                </p:oleObj>
              </mc:Choice>
              <mc:Fallback>
                <p:oleObj name="Prism 5" r:id="rId2" imgW="5907024" imgH="3840480" progId="Prism5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22238" y="1155700"/>
                        <a:ext cx="7261225" cy="472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7" name="Group 16">
            <a:extLst>
              <a:ext uri="{FF2B5EF4-FFF2-40B4-BE49-F238E27FC236}">
                <a16:creationId xmlns:a16="http://schemas.microsoft.com/office/drawing/2014/main" id="{DF1BC268-3DDF-43B7-B393-D639B218AF40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1874838"/>
            <a:ext cx="7475538" cy="4411662"/>
            <a:chOff x="790" y="1181"/>
            <a:chExt cx="4709" cy="2779"/>
          </a:xfrm>
        </p:grpSpPr>
        <p:sp>
          <p:nvSpPr>
            <p:cNvPr id="59398" name="Text Box 5">
              <a:extLst>
                <a:ext uri="{FF2B5EF4-FFF2-40B4-BE49-F238E27FC236}">
                  <a16:creationId xmlns:a16="http://schemas.microsoft.com/office/drawing/2014/main" id="{C7DCC7A5-EB02-4C2C-BB6E-AC603A512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0" y="2097"/>
              <a:ext cx="772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ClrTx/>
                <a:buFontTx/>
                <a:buNone/>
              </a:pPr>
              <a:br>
                <a:rPr lang="en-US" altLang="en-US" sz="1400"/>
              </a:br>
              <a:r>
                <a:rPr lang="en-US" altLang="en-US" sz="1800"/>
                <a:t>Placebo:</a:t>
              </a:r>
              <a:br>
                <a:rPr lang="en-US" altLang="en-US" sz="1800"/>
              </a:br>
              <a:r>
                <a:rPr lang="en-US" altLang="en-US" sz="1800"/>
                <a:t>71 days (median)</a:t>
              </a:r>
            </a:p>
          </p:txBody>
        </p:sp>
        <p:sp>
          <p:nvSpPr>
            <p:cNvPr id="59399" name="Rectangle 11">
              <a:extLst>
                <a:ext uri="{FF2B5EF4-FFF2-40B4-BE49-F238E27FC236}">
                  <a16:creationId xmlns:a16="http://schemas.microsoft.com/office/drawing/2014/main" id="{7F0F44A5-AD3A-4EE6-87CE-FCEC27FCF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2231"/>
              <a:ext cx="789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AZLI:</a:t>
              </a:r>
              <a:br>
                <a:rPr lang="en-US" altLang="en-US" sz="1800"/>
              </a:br>
              <a:r>
                <a:rPr lang="en-US" altLang="en-US" sz="1800"/>
                <a:t>92 days (median)</a:t>
              </a:r>
            </a:p>
          </p:txBody>
        </p:sp>
        <p:sp>
          <p:nvSpPr>
            <p:cNvPr id="59400" name="Text Box 9">
              <a:extLst>
                <a:ext uri="{FF2B5EF4-FFF2-40B4-BE49-F238E27FC236}">
                  <a16:creationId xmlns:a16="http://schemas.microsoft.com/office/drawing/2014/main" id="{B687F1FC-2843-49FC-A5C1-D27729D2C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5" y="1181"/>
              <a:ext cx="8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800">
                  <a:ea typeface="ＭＳ Ｐゴシック" panose="020B0600070205080204" pitchFamily="34" charset="-128"/>
                </a:rPr>
                <a:t>p = 0.007</a:t>
              </a:r>
            </a:p>
          </p:txBody>
        </p:sp>
        <p:sp>
          <p:nvSpPr>
            <p:cNvPr id="59401" name="Text Box 8">
              <a:extLst>
                <a:ext uri="{FF2B5EF4-FFF2-40B4-BE49-F238E27FC236}">
                  <a16:creationId xmlns:a16="http://schemas.microsoft.com/office/drawing/2014/main" id="{382E0847-9480-4B2D-A1F3-13A337FBF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7" y="2093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chemeClr val="accent2"/>
                  </a:solidFill>
                </a:rPr>
                <a:t>(</a:t>
              </a:r>
              <a:r>
                <a:rPr lang="en-US" altLang="en-US" sz="1800">
                  <a:solidFill>
                    <a:schemeClr val="accent2"/>
                  </a:solidFill>
                </a:rPr>
                <a:t>0.56</a:t>
              </a:r>
              <a:r>
                <a:rPr lang="en-US" altLang="en-US" sz="1800" b="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59402" name="Text Box 9">
              <a:extLst>
                <a:ext uri="{FF2B5EF4-FFF2-40B4-BE49-F238E27FC236}">
                  <a16:creationId xmlns:a16="http://schemas.microsoft.com/office/drawing/2014/main" id="{D1278349-AAE9-4D75-A195-96709FDCA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7" y="1837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rgbClr val="FFFF00"/>
                  </a:solidFill>
                </a:rPr>
                <a:t>(</a:t>
              </a:r>
              <a:r>
                <a:rPr lang="en-US" altLang="en-US" sz="1800">
                  <a:solidFill>
                    <a:srgbClr val="FFFF00"/>
                  </a:solidFill>
                </a:rPr>
                <a:t>0.33</a:t>
              </a:r>
              <a:r>
                <a:rPr lang="en-US" altLang="en-US" sz="1800" b="0">
                  <a:solidFill>
                    <a:srgbClr val="FFFF00"/>
                  </a:solidFill>
                </a:rPr>
                <a:t>)</a:t>
              </a:r>
            </a:p>
          </p:txBody>
        </p:sp>
        <p:sp>
          <p:nvSpPr>
            <p:cNvPr id="59403" name="Rectangle 4">
              <a:extLst>
                <a:ext uri="{FF2B5EF4-FFF2-40B4-BE49-F238E27FC236}">
                  <a16:creationId xmlns:a16="http://schemas.microsoft.com/office/drawing/2014/main" id="{46E0FBF5-805C-4820-BCF1-067B88820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" y="3632"/>
              <a:ext cx="975" cy="32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1960" tIns="30980" rIns="61960" bIns="30980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2"/>
                  </a:solidFill>
                  <a:ea typeface="Arial Unicode MS" pitchFamily="34" charset="-128"/>
                </a:rPr>
                <a:t>AZLI /Placebo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2"/>
                  </a:solidFill>
                  <a:ea typeface="Arial Unicode MS" pitchFamily="34" charset="-128"/>
                </a:rPr>
                <a:t>28 Days</a:t>
              </a:r>
            </a:p>
          </p:txBody>
        </p:sp>
        <p:sp>
          <p:nvSpPr>
            <p:cNvPr id="59404" name="Rectangle 5">
              <a:extLst>
                <a:ext uri="{FF2B5EF4-FFF2-40B4-BE49-F238E27FC236}">
                  <a16:creationId xmlns:a16="http://schemas.microsoft.com/office/drawing/2014/main" id="{DF6F1462-59AA-451E-9306-6D25F8DAD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" y="3632"/>
              <a:ext cx="1924" cy="32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1960" tIns="30980" rIns="61960" bIns="30980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2"/>
                  </a:solidFill>
                  <a:ea typeface="Arial Unicode MS" pitchFamily="34" charset="-128"/>
                </a:rPr>
                <a:t>Follow-Up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2"/>
                  </a:solidFill>
                  <a:ea typeface="Arial Unicode MS" pitchFamily="34" charset="-128"/>
                </a:rPr>
                <a:t>56 Days</a:t>
              </a:r>
            </a:p>
          </p:txBody>
        </p:sp>
        <p:sp>
          <p:nvSpPr>
            <p:cNvPr id="59405" name="Text Box 13">
              <a:extLst>
                <a:ext uri="{FF2B5EF4-FFF2-40B4-BE49-F238E27FC236}">
                  <a16:creationId xmlns:a16="http://schemas.microsoft.com/office/drawing/2014/main" id="{8AD5BD32-5746-445F-BB25-012366192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1827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</a:rPr>
                <a:t>AZLI</a:t>
              </a:r>
            </a:p>
          </p:txBody>
        </p:sp>
        <p:sp>
          <p:nvSpPr>
            <p:cNvPr id="59406" name="Text Box 14">
              <a:extLst>
                <a:ext uri="{FF2B5EF4-FFF2-40B4-BE49-F238E27FC236}">
                  <a16:creationId xmlns:a16="http://schemas.microsoft.com/office/drawing/2014/main" id="{336AA728-381F-4DCC-884D-7E26686A2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098"/>
              <a:ext cx="7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solidFill>
                    <a:srgbClr val="00CCFF"/>
                  </a:solidFill>
                </a:rPr>
                <a:t>Placebo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FD0C25-F737-4471-AF38-EB31A6F85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39FF30-B6C6-4C64-8D91-BD9619B66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00D8EAA-BC1C-498E-A18A-B4F6D6B12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63" y="5067300"/>
            <a:ext cx="73025" cy="149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E89CB13-F43C-48D4-AD81-43DADEFF9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38" y="4430713"/>
            <a:ext cx="73025" cy="7858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C89B465-9DF9-4C85-A204-F82748647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4692650"/>
            <a:ext cx="73025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79CF748D-885E-4FE3-B082-5F9DF459F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297363"/>
            <a:ext cx="73025" cy="9191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F2D28053-C783-4199-A7DB-AF1CAC7DF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4832350"/>
            <a:ext cx="730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509C7F55-E225-43FA-B9A3-1C0280B43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95625"/>
            <a:ext cx="73025" cy="2120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FE5334D4-1526-4DA3-8C66-4E399BBBB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2147888"/>
            <a:ext cx="73025" cy="30686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3B3784F1-00F9-48D5-97A3-80D2CD066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54288"/>
            <a:ext cx="73025" cy="26622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26" name="Line 10">
            <a:extLst>
              <a:ext uri="{FF2B5EF4-FFF2-40B4-BE49-F238E27FC236}">
                <a16:creationId xmlns:a16="http://schemas.microsoft.com/office/drawing/2014/main" id="{C06A870E-C11B-44DF-BAAF-0D5CF4E97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663" y="5238750"/>
            <a:ext cx="673258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0358FA43-FAA5-4540-A785-483888D1B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5092700"/>
            <a:ext cx="73025" cy="123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BA8CFF37-D45C-4715-8B85-06E14CFF1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4957763"/>
            <a:ext cx="73025" cy="2587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42A35755-15A2-4349-BA65-5E841158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4964113"/>
            <a:ext cx="73025" cy="2524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30" name="Rectangle 14">
            <a:extLst>
              <a:ext uri="{FF2B5EF4-FFF2-40B4-BE49-F238E27FC236}">
                <a16:creationId xmlns:a16="http://schemas.microsoft.com/office/drawing/2014/main" id="{8330C10F-4543-418F-96A9-57A6B7B17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4824413"/>
            <a:ext cx="73025" cy="392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31" name="Rectangle 15">
            <a:extLst>
              <a:ext uri="{FF2B5EF4-FFF2-40B4-BE49-F238E27FC236}">
                <a16:creationId xmlns:a16="http://schemas.microsoft.com/office/drawing/2014/main" id="{56C6F258-A5A6-4659-A88E-1D5DC1CAD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824413"/>
            <a:ext cx="73025" cy="392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32" name="Rectangle 16">
            <a:extLst>
              <a:ext uri="{FF2B5EF4-FFF2-40B4-BE49-F238E27FC236}">
                <a16:creationId xmlns:a16="http://schemas.microsoft.com/office/drawing/2014/main" id="{0BF29A4C-3907-4FC4-AC58-ABEAC1B1B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5067300"/>
            <a:ext cx="73025" cy="149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33" name="Rectangle 17">
            <a:extLst>
              <a:ext uri="{FF2B5EF4-FFF2-40B4-BE49-F238E27FC236}">
                <a16:creationId xmlns:a16="http://schemas.microsoft.com/office/drawing/2014/main" id="{602A281C-15C8-4859-B2A8-F884D4506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4970463"/>
            <a:ext cx="73025" cy="2460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34" name="Rectangle 18">
            <a:extLst>
              <a:ext uri="{FF2B5EF4-FFF2-40B4-BE49-F238E27FC236}">
                <a16:creationId xmlns:a16="http://schemas.microsoft.com/office/drawing/2014/main" id="{FD62EBAB-A803-417D-BD89-D9643980C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150" y="4424363"/>
            <a:ext cx="7302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35" name="Rectangle 19">
            <a:extLst>
              <a:ext uri="{FF2B5EF4-FFF2-40B4-BE49-F238E27FC236}">
                <a16:creationId xmlns:a16="http://schemas.microsoft.com/office/drawing/2014/main" id="{EA1E8BE6-BB6F-4C9E-80C8-9D81E7891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213" y="4314825"/>
            <a:ext cx="73025" cy="9017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36" name="Rectangle 20">
            <a:extLst>
              <a:ext uri="{FF2B5EF4-FFF2-40B4-BE49-F238E27FC236}">
                <a16:creationId xmlns:a16="http://schemas.microsoft.com/office/drawing/2014/main" id="{5C951A82-25A4-4FFF-83A9-42EDB76D8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5" y="3640138"/>
            <a:ext cx="73025" cy="15763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37" name="Rectangle 21">
            <a:extLst>
              <a:ext uri="{FF2B5EF4-FFF2-40B4-BE49-F238E27FC236}">
                <a16:creationId xmlns:a16="http://schemas.microsoft.com/office/drawing/2014/main" id="{1F7DA6DD-B53F-4DDE-A21D-FCFCED227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25" y="4046538"/>
            <a:ext cx="73025" cy="11699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38" name="Rectangle 22">
            <a:extLst>
              <a:ext uri="{FF2B5EF4-FFF2-40B4-BE49-F238E27FC236}">
                <a16:creationId xmlns:a16="http://schemas.microsoft.com/office/drawing/2014/main" id="{A84C1311-298B-414A-BBFD-1C6F7B3DD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8" y="4297363"/>
            <a:ext cx="73025" cy="9191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39" name="Rectangle 23">
            <a:extLst>
              <a:ext uri="{FF2B5EF4-FFF2-40B4-BE49-F238E27FC236}">
                <a16:creationId xmlns:a16="http://schemas.microsoft.com/office/drawing/2014/main" id="{D7221670-F1D2-4EAB-8849-49517F42B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2824163"/>
            <a:ext cx="73025" cy="23923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40" name="Rectangle 24">
            <a:extLst>
              <a:ext uri="{FF2B5EF4-FFF2-40B4-BE49-F238E27FC236}">
                <a16:creationId xmlns:a16="http://schemas.microsoft.com/office/drawing/2014/main" id="{8C108657-08C5-457E-9C26-7F6555E2B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2717800"/>
            <a:ext cx="73025" cy="24987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41" name="Rectangle 25">
            <a:extLst>
              <a:ext uri="{FF2B5EF4-FFF2-40B4-BE49-F238E27FC236}">
                <a16:creationId xmlns:a16="http://schemas.microsoft.com/office/drawing/2014/main" id="{DF81FB11-9B5E-4373-A6BC-1FAA0CCEF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2432050"/>
            <a:ext cx="73025" cy="27844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42" name="Rectangle 26">
            <a:extLst>
              <a:ext uri="{FF2B5EF4-FFF2-40B4-BE49-F238E27FC236}">
                <a16:creationId xmlns:a16="http://schemas.microsoft.com/office/drawing/2014/main" id="{FCB282A6-14D0-40ED-A806-FF5AA4DEE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2181225"/>
            <a:ext cx="73025" cy="3035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43" name="Rectangle 27">
            <a:extLst>
              <a:ext uri="{FF2B5EF4-FFF2-40B4-BE49-F238E27FC236}">
                <a16:creationId xmlns:a16="http://schemas.microsoft.com/office/drawing/2014/main" id="{B2A27B32-0A6D-4ECF-8FEF-9590A0B59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50" y="2465388"/>
            <a:ext cx="73025" cy="27511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44" name="Rectangle 28">
            <a:extLst>
              <a:ext uri="{FF2B5EF4-FFF2-40B4-BE49-F238E27FC236}">
                <a16:creationId xmlns:a16="http://schemas.microsoft.com/office/drawing/2014/main" id="{E6CE9EE5-13DB-4B09-94DE-0FA829BF4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3492500"/>
            <a:ext cx="73025" cy="1724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45" name="Rectangle 29">
            <a:extLst>
              <a:ext uri="{FF2B5EF4-FFF2-40B4-BE49-F238E27FC236}">
                <a16:creationId xmlns:a16="http://schemas.microsoft.com/office/drawing/2014/main" id="{6BA5C0EE-3818-4C21-B010-CD2D75FD3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2963863"/>
            <a:ext cx="73025" cy="22526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46" name="Rectangle 30">
            <a:extLst>
              <a:ext uri="{FF2B5EF4-FFF2-40B4-BE49-F238E27FC236}">
                <a16:creationId xmlns:a16="http://schemas.microsoft.com/office/drawing/2014/main" id="{466BACED-AA13-4E30-8329-5DB218DA4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3778250"/>
            <a:ext cx="73025" cy="1438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47" name="Rectangle 31">
            <a:extLst>
              <a:ext uri="{FF2B5EF4-FFF2-40B4-BE49-F238E27FC236}">
                <a16:creationId xmlns:a16="http://schemas.microsoft.com/office/drawing/2014/main" id="{DE932F70-EE99-4E13-8EE7-C709674B7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3908425"/>
            <a:ext cx="73025" cy="13081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48" name="Rectangle 32">
            <a:extLst>
              <a:ext uri="{FF2B5EF4-FFF2-40B4-BE49-F238E27FC236}">
                <a16:creationId xmlns:a16="http://schemas.microsoft.com/office/drawing/2014/main" id="{DF667ECB-0D19-4754-908A-0DD08700F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8" y="3875088"/>
            <a:ext cx="73025" cy="13414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49" name="Rectangle 33">
            <a:extLst>
              <a:ext uri="{FF2B5EF4-FFF2-40B4-BE49-F238E27FC236}">
                <a16:creationId xmlns:a16="http://schemas.microsoft.com/office/drawing/2014/main" id="{F52A16F2-1BCF-4A3E-9555-D14C800DC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4168775"/>
            <a:ext cx="73025" cy="10477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50" name="Rectangle 34">
            <a:extLst>
              <a:ext uri="{FF2B5EF4-FFF2-40B4-BE49-F238E27FC236}">
                <a16:creationId xmlns:a16="http://schemas.microsoft.com/office/drawing/2014/main" id="{10FA1BD7-606D-4CE7-A38B-47CC4953E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8" y="4733925"/>
            <a:ext cx="73025" cy="482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51" name="Rectangle 35">
            <a:extLst>
              <a:ext uri="{FF2B5EF4-FFF2-40B4-BE49-F238E27FC236}">
                <a16:creationId xmlns:a16="http://schemas.microsoft.com/office/drawing/2014/main" id="{A5B6BFA4-6502-43D8-A6E8-B62A876EF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4733925"/>
            <a:ext cx="73025" cy="482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52" name="Rectangle 36">
            <a:extLst>
              <a:ext uri="{FF2B5EF4-FFF2-40B4-BE49-F238E27FC236}">
                <a16:creationId xmlns:a16="http://schemas.microsoft.com/office/drawing/2014/main" id="{605D5024-84A6-45F4-ACEF-FC359CB3D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4733925"/>
            <a:ext cx="73025" cy="482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53" name="Rectangle 37">
            <a:extLst>
              <a:ext uri="{FF2B5EF4-FFF2-40B4-BE49-F238E27FC236}">
                <a16:creationId xmlns:a16="http://schemas.microsoft.com/office/drawing/2014/main" id="{92800EA7-C2B7-4FE8-976F-D2A5369A3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4587875"/>
            <a:ext cx="73025" cy="6286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54" name="Rectangle 38">
            <a:extLst>
              <a:ext uri="{FF2B5EF4-FFF2-40B4-BE49-F238E27FC236}">
                <a16:creationId xmlns:a16="http://schemas.microsoft.com/office/drawing/2014/main" id="{B8410259-A65C-48F8-9874-B8AF5102F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4603750"/>
            <a:ext cx="73025" cy="6127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55" name="Rectangle 39">
            <a:extLst>
              <a:ext uri="{FF2B5EF4-FFF2-40B4-BE49-F238E27FC236}">
                <a16:creationId xmlns:a16="http://schemas.microsoft.com/office/drawing/2014/main" id="{97E44279-4EDF-492E-B9A1-D8ED8BD9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4457700"/>
            <a:ext cx="73025" cy="758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56" name="Rectangle 40">
            <a:extLst>
              <a:ext uri="{FF2B5EF4-FFF2-40B4-BE49-F238E27FC236}">
                <a16:creationId xmlns:a16="http://schemas.microsoft.com/office/drawing/2014/main" id="{831C24D3-E961-40AD-AD26-90E50693C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888" y="4343400"/>
            <a:ext cx="73025" cy="873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57" name="Rectangle 41">
            <a:extLst>
              <a:ext uri="{FF2B5EF4-FFF2-40B4-BE49-F238E27FC236}">
                <a16:creationId xmlns:a16="http://schemas.microsoft.com/office/drawing/2014/main" id="{7908F86B-F63B-4875-985E-3097FC7E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4327525"/>
            <a:ext cx="73025" cy="889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58" name="Rectangle 42">
            <a:extLst>
              <a:ext uri="{FF2B5EF4-FFF2-40B4-BE49-F238E27FC236}">
                <a16:creationId xmlns:a16="http://schemas.microsoft.com/office/drawing/2014/main" id="{BEA8124A-C416-4398-8320-5363815F9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197350"/>
            <a:ext cx="73025" cy="10191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59" name="Rectangle 43">
            <a:extLst>
              <a:ext uri="{FF2B5EF4-FFF2-40B4-BE49-F238E27FC236}">
                <a16:creationId xmlns:a16="http://schemas.microsoft.com/office/drawing/2014/main" id="{EDCD700B-4122-4D7C-B7E0-6AB1B5FA7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988" y="4595813"/>
            <a:ext cx="73025" cy="6207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60" name="Rectangle 44">
            <a:extLst>
              <a:ext uri="{FF2B5EF4-FFF2-40B4-BE49-F238E27FC236}">
                <a16:creationId xmlns:a16="http://schemas.microsoft.com/office/drawing/2014/main" id="{14F921A8-84B3-437F-8230-7ED87DE6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988" y="4197350"/>
            <a:ext cx="73025" cy="10191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61" name="Rectangle 45">
            <a:extLst>
              <a:ext uri="{FF2B5EF4-FFF2-40B4-BE49-F238E27FC236}">
                <a16:creationId xmlns:a16="http://schemas.microsoft.com/office/drawing/2014/main" id="{A7FD4140-4288-4BE2-A3CA-EDD5D10DD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4481513"/>
            <a:ext cx="73025" cy="7350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62" name="Rectangle 46">
            <a:extLst>
              <a:ext uri="{FF2B5EF4-FFF2-40B4-BE49-F238E27FC236}">
                <a16:creationId xmlns:a16="http://schemas.microsoft.com/office/drawing/2014/main" id="{81CBAFE7-63B3-49E1-8429-0E0B98234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75" y="4595813"/>
            <a:ext cx="73025" cy="6207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63" name="Rectangle 47">
            <a:extLst>
              <a:ext uri="{FF2B5EF4-FFF2-40B4-BE49-F238E27FC236}">
                <a16:creationId xmlns:a16="http://schemas.microsoft.com/office/drawing/2014/main" id="{72523DD2-39CA-40E4-AE32-9539CF732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4843463"/>
            <a:ext cx="73025" cy="3730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64" name="Rectangle 48">
            <a:extLst>
              <a:ext uri="{FF2B5EF4-FFF2-40B4-BE49-F238E27FC236}">
                <a16:creationId xmlns:a16="http://schemas.microsoft.com/office/drawing/2014/main" id="{1582D992-9587-4BA2-9997-8A05C2D66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088" y="4851400"/>
            <a:ext cx="73025" cy="365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65" name="Rectangle 49">
            <a:extLst>
              <a:ext uri="{FF2B5EF4-FFF2-40B4-BE49-F238E27FC236}">
                <a16:creationId xmlns:a16="http://schemas.microsoft.com/office/drawing/2014/main" id="{C74DEFA7-1CC6-4FF9-AF25-384845011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8" y="4730750"/>
            <a:ext cx="73025" cy="4857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66" name="Rectangle 50">
            <a:extLst>
              <a:ext uri="{FF2B5EF4-FFF2-40B4-BE49-F238E27FC236}">
                <a16:creationId xmlns:a16="http://schemas.microsoft.com/office/drawing/2014/main" id="{CD77D732-830D-4F62-BA6F-9FB779156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4860925"/>
            <a:ext cx="73025" cy="355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67" name="Rectangle 51">
            <a:extLst>
              <a:ext uri="{FF2B5EF4-FFF2-40B4-BE49-F238E27FC236}">
                <a16:creationId xmlns:a16="http://schemas.microsoft.com/office/drawing/2014/main" id="{B0B1FA09-8C68-4D46-AF63-70F9B8F2D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338" y="4868863"/>
            <a:ext cx="73025" cy="3476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68" name="Rectangle 52">
            <a:extLst>
              <a:ext uri="{FF2B5EF4-FFF2-40B4-BE49-F238E27FC236}">
                <a16:creationId xmlns:a16="http://schemas.microsoft.com/office/drawing/2014/main" id="{BCB71440-44E2-432C-89C7-A1D4835D3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8" y="4876800"/>
            <a:ext cx="73025" cy="3397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69" name="Rectangle 53">
            <a:extLst>
              <a:ext uri="{FF2B5EF4-FFF2-40B4-BE49-F238E27FC236}">
                <a16:creationId xmlns:a16="http://schemas.microsoft.com/office/drawing/2014/main" id="{BAB550F2-61A6-44A1-BA60-59BB51AEB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238" y="4991100"/>
            <a:ext cx="73025" cy="2254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70" name="Rectangle 54">
            <a:extLst>
              <a:ext uri="{FF2B5EF4-FFF2-40B4-BE49-F238E27FC236}">
                <a16:creationId xmlns:a16="http://schemas.microsoft.com/office/drawing/2014/main" id="{037C9D61-8EFD-4326-8AC1-BEAC1E956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338" y="3533775"/>
            <a:ext cx="73025" cy="16827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71" name="Rectangle 55">
            <a:extLst>
              <a:ext uri="{FF2B5EF4-FFF2-40B4-BE49-F238E27FC236}">
                <a16:creationId xmlns:a16="http://schemas.microsoft.com/office/drawing/2014/main" id="{97D10562-803D-4132-8895-741A1EE04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038" y="5006975"/>
            <a:ext cx="73025" cy="2095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72" name="Rectangle 56">
            <a:extLst>
              <a:ext uri="{FF2B5EF4-FFF2-40B4-BE49-F238E27FC236}">
                <a16:creationId xmlns:a16="http://schemas.microsoft.com/office/drawing/2014/main" id="{6992A804-24D6-4883-A684-D4218256F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5103813"/>
            <a:ext cx="73025" cy="1127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73" name="Rectangle 57">
            <a:extLst>
              <a:ext uri="{FF2B5EF4-FFF2-40B4-BE49-F238E27FC236}">
                <a16:creationId xmlns:a16="http://schemas.microsoft.com/office/drawing/2014/main" id="{D68D7425-3ED1-462C-BC23-C5BB7418F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88" y="5121275"/>
            <a:ext cx="73025" cy="95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9274" name="Rectangle 58">
            <a:extLst>
              <a:ext uri="{FF2B5EF4-FFF2-40B4-BE49-F238E27FC236}">
                <a16:creationId xmlns:a16="http://schemas.microsoft.com/office/drawing/2014/main" id="{BEA8CE6F-07B2-4790-BDB6-A9982A9D6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438" y="625475"/>
            <a:ext cx="8693150" cy="538163"/>
          </a:xfrm>
        </p:spPr>
        <p:txBody>
          <a:bodyPr/>
          <a:lstStyle/>
          <a:p>
            <a:r>
              <a:rPr lang="en-US" altLang="en-US" sz="3200"/>
              <a:t>Age at Death for CF Patients</a:t>
            </a:r>
          </a:p>
        </p:txBody>
      </p:sp>
      <p:sp>
        <p:nvSpPr>
          <p:cNvPr id="9275" name="Rectangle 59">
            <a:extLst>
              <a:ext uri="{FF2B5EF4-FFF2-40B4-BE49-F238E27FC236}">
                <a16:creationId xmlns:a16="http://schemas.microsoft.com/office/drawing/2014/main" id="{7429E46C-358B-40AD-9599-1B6D4C880A5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49288" y="3305176"/>
            <a:ext cx="2187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Number of Deaths</a:t>
            </a:r>
            <a:endParaRPr lang="en-US" altLang="en-US" sz="2000" b="0"/>
          </a:p>
        </p:txBody>
      </p:sp>
      <p:sp>
        <p:nvSpPr>
          <p:cNvPr id="9276" name="Rectangle 60">
            <a:extLst>
              <a:ext uri="{FF2B5EF4-FFF2-40B4-BE49-F238E27FC236}">
                <a16:creationId xmlns:a16="http://schemas.microsoft.com/office/drawing/2014/main" id="{FE3C174C-7738-4F86-91CD-CC07E8311FB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89031" y="3359944"/>
            <a:ext cx="2370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Cumulative Percent</a:t>
            </a:r>
            <a:endParaRPr lang="en-US" altLang="en-US" sz="2000" b="0"/>
          </a:p>
        </p:txBody>
      </p:sp>
      <p:sp>
        <p:nvSpPr>
          <p:cNvPr id="9277" name="Line 61">
            <a:extLst>
              <a:ext uri="{FF2B5EF4-FFF2-40B4-BE49-F238E27FC236}">
                <a16:creationId xmlns:a16="http://schemas.microsoft.com/office/drawing/2014/main" id="{29AD1B25-1309-49AA-9981-E2CF55CEC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0613" y="4575175"/>
            <a:ext cx="6835775" cy="1588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8" name="Line 62">
            <a:extLst>
              <a:ext uri="{FF2B5EF4-FFF2-40B4-BE49-F238E27FC236}">
                <a16:creationId xmlns:a16="http://schemas.microsoft.com/office/drawing/2014/main" id="{ED058B8B-C62B-4538-8889-CE418C4B1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0613" y="3894138"/>
            <a:ext cx="6835775" cy="158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9" name="Line 63">
            <a:extLst>
              <a:ext uri="{FF2B5EF4-FFF2-40B4-BE49-F238E27FC236}">
                <a16:creationId xmlns:a16="http://schemas.microsoft.com/office/drawing/2014/main" id="{C17C375B-8179-494F-842A-42F1CF3A3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0613" y="3213100"/>
            <a:ext cx="6835775" cy="1588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0" name="Line 64">
            <a:extLst>
              <a:ext uri="{FF2B5EF4-FFF2-40B4-BE49-F238E27FC236}">
                <a16:creationId xmlns:a16="http://schemas.microsoft.com/office/drawing/2014/main" id="{EBA44AAE-7C49-4534-A298-0E08D2BEC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0613" y="1928813"/>
            <a:ext cx="6835775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1" name="Rectangle 65">
            <a:extLst>
              <a:ext uri="{FF2B5EF4-FFF2-40B4-BE49-F238E27FC236}">
                <a16:creationId xmlns:a16="http://schemas.microsoft.com/office/drawing/2014/main" id="{A7D419D5-CC50-4205-9B10-87A8FC270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1928813"/>
            <a:ext cx="6835775" cy="3308350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grpSp>
        <p:nvGrpSpPr>
          <p:cNvPr id="9282" name="Group 66">
            <a:extLst>
              <a:ext uri="{FF2B5EF4-FFF2-40B4-BE49-F238E27FC236}">
                <a16:creationId xmlns:a16="http://schemas.microsoft.com/office/drawing/2014/main" id="{666B8D83-C997-4609-80B4-696EAB164D68}"/>
              </a:ext>
            </a:extLst>
          </p:cNvPr>
          <p:cNvGrpSpPr>
            <a:grpSpLocks/>
          </p:cNvGrpSpPr>
          <p:nvPr/>
        </p:nvGrpSpPr>
        <p:grpSpPr bwMode="auto">
          <a:xfrm>
            <a:off x="1100138" y="1979613"/>
            <a:ext cx="6777037" cy="3268662"/>
            <a:chOff x="693" y="1205"/>
            <a:chExt cx="4269" cy="2059"/>
          </a:xfrm>
        </p:grpSpPr>
        <p:sp>
          <p:nvSpPr>
            <p:cNvPr id="9326" name="Freeform 67">
              <a:extLst>
                <a:ext uri="{FF2B5EF4-FFF2-40B4-BE49-F238E27FC236}">
                  <a16:creationId xmlns:a16="http://schemas.microsoft.com/office/drawing/2014/main" id="{F36167D5-E59B-47CC-ADE3-B137AE381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3206"/>
              <a:ext cx="56" cy="58"/>
            </a:xfrm>
            <a:custGeom>
              <a:avLst/>
              <a:gdLst>
                <a:gd name="T0" fmla="*/ 28 w 56"/>
                <a:gd name="T1" fmla="*/ 0 h 58"/>
                <a:gd name="T2" fmla="*/ 56 w 56"/>
                <a:gd name="T3" fmla="*/ 29 h 58"/>
                <a:gd name="T4" fmla="*/ 28 w 56"/>
                <a:gd name="T5" fmla="*/ 58 h 58"/>
                <a:gd name="T6" fmla="*/ 0 w 56"/>
                <a:gd name="T7" fmla="*/ 29 h 58"/>
                <a:gd name="T8" fmla="*/ 28 w 56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8">
                  <a:moveTo>
                    <a:pt x="28" y="0"/>
                  </a:moveTo>
                  <a:lnTo>
                    <a:pt x="56" y="29"/>
                  </a:lnTo>
                  <a:lnTo>
                    <a:pt x="28" y="58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Freeform 68">
              <a:extLst>
                <a:ext uri="{FF2B5EF4-FFF2-40B4-BE49-F238E27FC236}">
                  <a16:creationId xmlns:a16="http://schemas.microsoft.com/office/drawing/2014/main" id="{2409868B-F599-4824-9DAC-B9620CDF4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3197"/>
              <a:ext cx="56" cy="57"/>
            </a:xfrm>
            <a:custGeom>
              <a:avLst/>
              <a:gdLst>
                <a:gd name="T0" fmla="*/ 28 w 56"/>
                <a:gd name="T1" fmla="*/ 0 h 57"/>
                <a:gd name="T2" fmla="*/ 56 w 56"/>
                <a:gd name="T3" fmla="*/ 28 h 57"/>
                <a:gd name="T4" fmla="*/ 28 w 56"/>
                <a:gd name="T5" fmla="*/ 57 h 57"/>
                <a:gd name="T6" fmla="*/ 0 w 56"/>
                <a:gd name="T7" fmla="*/ 28 h 57"/>
                <a:gd name="T8" fmla="*/ 28 w 56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56" y="28"/>
                  </a:lnTo>
                  <a:lnTo>
                    <a:pt x="28" y="57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Freeform 69">
              <a:extLst>
                <a:ext uri="{FF2B5EF4-FFF2-40B4-BE49-F238E27FC236}">
                  <a16:creationId xmlns:a16="http://schemas.microsoft.com/office/drawing/2014/main" id="{8263CD9C-C7BC-423F-A6AB-1C278530F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3197"/>
              <a:ext cx="56" cy="57"/>
            </a:xfrm>
            <a:custGeom>
              <a:avLst/>
              <a:gdLst>
                <a:gd name="T0" fmla="*/ 28 w 56"/>
                <a:gd name="T1" fmla="*/ 0 h 57"/>
                <a:gd name="T2" fmla="*/ 56 w 56"/>
                <a:gd name="T3" fmla="*/ 28 h 57"/>
                <a:gd name="T4" fmla="*/ 28 w 56"/>
                <a:gd name="T5" fmla="*/ 57 h 57"/>
                <a:gd name="T6" fmla="*/ 0 w 56"/>
                <a:gd name="T7" fmla="*/ 28 h 57"/>
                <a:gd name="T8" fmla="*/ 28 w 56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56" y="28"/>
                  </a:lnTo>
                  <a:lnTo>
                    <a:pt x="28" y="57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Freeform 70">
              <a:extLst>
                <a:ext uri="{FF2B5EF4-FFF2-40B4-BE49-F238E27FC236}">
                  <a16:creationId xmlns:a16="http://schemas.microsoft.com/office/drawing/2014/main" id="{E6EC7E53-BAA1-40D2-8C1A-2C6506B5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3177"/>
              <a:ext cx="56" cy="58"/>
            </a:xfrm>
            <a:custGeom>
              <a:avLst/>
              <a:gdLst>
                <a:gd name="T0" fmla="*/ 28 w 56"/>
                <a:gd name="T1" fmla="*/ 0 h 58"/>
                <a:gd name="T2" fmla="*/ 56 w 56"/>
                <a:gd name="T3" fmla="*/ 29 h 58"/>
                <a:gd name="T4" fmla="*/ 28 w 56"/>
                <a:gd name="T5" fmla="*/ 58 h 58"/>
                <a:gd name="T6" fmla="*/ 0 w 56"/>
                <a:gd name="T7" fmla="*/ 29 h 58"/>
                <a:gd name="T8" fmla="*/ 28 w 56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8">
                  <a:moveTo>
                    <a:pt x="28" y="0"/>
                  </a:moveTo>
                  <a:lnTo>
                    <a:pt x="56" y="29"/>
                  </a:lnTo>
                  <a:lnTo>
                    <a:pt x="28" y="58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Freeform 71">
              <a:extLst>
                <a:ext uri="{FF2B5EF4-FFF2-40B4-BE49-F238E27FC236}">
                  <a16:creationId xmlns:a16="http://schemas.microsoft.com/office/drawing/2014/main" id="{714312C0-EA04-4F7D-B7E0-C1D56588C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3153"/>
              <a:ext cx="55" cy="58"/>
            </a:xfrm>
            <a:custGeom>
              <a:avLst/>
              <a:gdLst>
                <a:gd name="T0" fmla="*/ 27 w 55"/>
                <a:gd name="T1" fmla="*/ 0 h 58"/>
                <a:gd name="T2" fmla="*/ 55 w 55"/>
                <a:gd name="T3" fmla="*/ 29 h 58"/>
                <a:gd name="T4" fmla="*/ 27 w 55"/>
                <a:gd name="T5" fmla="*/ 58 h 58"/>
                <a:gd name="T6" fmla="*/ 0 w 55"/>
                <a:gd name="T7" fmla="*/ 29 h 58"/>
                <a:gd name="T8" fmla="*/ 27 w 5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8">
                  <a:moveTo>
                    <a:pt x="27" y="0"/>
                  </a:moveTo>
                  <a:lnTo>
                    <a:pt x="55" y="29"/>
                  </a:lnTo>
                  <a:lnTo>
                    <a:pt x="27" y="58"/>
                  </a:lnTo>
                  <a:lnTo>
                    <a:pt x="0" y="2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Freeform 72">
              <a:extLst>
                <a:ext uri="{FF2B5EF4-FFF2-40B4-BE49-F238E27FC236}">
                  <a16:creationId xmlns:a16="http://schemas.microsoft.com/office/drawing/2014/main" id="{D6ECDEB1-C056-48FC-974F-AF428CEC6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128"/>
              <a:ext cx="56" cy="58"/>
            </a:xfrm>
            <a:custGeom>
              <a:avLst/>
              <a:gdLst>
                <a:gd name="T0" fmla="*/ 28 w 56"/>
                <a:gd name="T1" fmla="*/ 0 h 58"/>
                <a:gd name="T2" fmla="*/ 56 w 56"/>
                <a:gd name="T3" fmla="*/ 29 h 58"/>
                <a:gd name="T4" fmla="*/ 28 w 56"/>
                <a:gd name="T5" fmla="*/ 58 h 58"/>
                <a:gd name="T6" fmla="*/ 0 w 56"/>
                <a:gd name="T7" fmla="*/ 29 h 58"/>
                <a:gd name="T8" fmla="*/ 28 w 56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8">
                  <a:moveTo>
                    <a:pt x="28" y="0"/>
                  </a:moveTo>
                  <a:lnTo>
                    <a:pt x="56" y="29"/>
                  </a:lnTo>
                  <a:lnTo>
                    <a:pt x="28" y="58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32" name="Group 73">
              <a:extLst>
                <a:ext uri="{FF2B5EF4-FFF2-40B4-BE49-F238E27FC236}">
                  <a16:creationId xmlns:a16="http://schemas.microsoft.com/office/drawing/2014/main" id="{9E60C78B-0D6E-46CE-9160-D90CB34D73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2" y="2906"/>
              <a:ext cx="476" cy="246"/>
              <a:chOff x="1532" y="2906"/>
              <a:chExt cx="476" cy="246"/>
            </a:xfrm>
          </p:grpSpPr>
          <p:sp>
            <p:nvSpPr>
              <p:cNvPr id="9371" name="Freeform 74">
                <a:extLst>
                  <a:ext uri="{FF2B5EF4-FFF2-40B4-BE49-F238E27FC236}">
                    <a16:creationId xmlns:a16="http://schemas.microsoft.com/office/drawing/2014/main" id="{B9D3B294-5F79-486D-94E8-1D36F251C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3095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8 h 57"/>
                  <a:gd name="T4" fmla="*/ 28 w 56"/>
                  <a:gd name="T5" fmla="*/ 57 h 57"/>
                  <a:gd name="T6" fmla="*/ 0 w 56"/>
                  <a:gd name="T7" fmla="*/ 28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56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2" name="Freeform 75">
                <a:extLst>
                  <a:ext uri="{FF2B5EF4-FFF2-40B4-BE49-F238E27FC236}">
                    <a16:creationId xmlns:a16="http://schemas.microsoft.com/office/drawing/2014/main" id="{98C2D928-6280-43FA-8C7A-D3059CC57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3073"/>
                <a:ext cx="56" cy="58"/>
              </a:xfrm>
              <a:custGeom>
                <a:avLst/>
                <a:gdLst>
                  <a:gd name="T0" fmla="*/ 28 w 56"/>
                  <a:gd name="T1" fmla="*/ 0 h 58"/>
                  <a:gd name="T2" fmla="*/ 56 w 56"/>
                  <a:gd name="T3" fmla="*/ 29 h 58"/>
                  <a:gd name="T4" fmla="*/ 28 w 56"/>
                  <a:gd name="T5" fmla="*/ 58 h 58"/>
                  <a:gd name="T6" fmla="*/ 0 w 56"/>
                  <a:gd name="T7" fmla="*/ 29 h 58"/>
                  <a:gd name="T8" fmla="*/ 28 w 56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8">
                    <a:moveTo>
                      <a:pt x="28" y="0"/>
                    </a:moveTo>
                    <a:lnTo>
                      <a:pt x="56" y="29"/>
                    </a:lnTo>
                    <a:lnTo>
                      <a:pt x="28" y="58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3" name="Freeform 76">
                <a:extLst>
                  <a:ext uri="{FF2B5EF4-FFF2-40B4-BE49-F238E27FC236}">
                    <a16:creationId xmlns:a16="http://schemas.microsoft.com/office/drawing/2014/main" id="{D6C2D99F-7799-4F66-BFFE-CB3853710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3042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9 h 57"/>
                  <a:gd name="T4" fmla="*/ 28 w 56"/>
                  <a:gd name="T5" fmla="*/ 57 h 57"/>
                  <a:gd name="T6" fmla="*/ 0 w 56"/>
                  <a:gd name="T7" fmla="*/ 29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56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4" name="Freeform 77">
                <a:extLst>
                  <a:ext uri="{FF2B5EF4-FFF2-40B4-BE49-F238E27FC236}">
                    <a16:creationId xmlns:a16="http://schemas.microsoft.com/office/drawing/2014/main" id="{6912C6E1-91E0-468B-8D20-DC41F87A7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4" y="3012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9 h 57"/>
                  <a:gd name="T4" fmla="*/ 28 w 56"/>
                  <a:gd name="T5" fmla="*/ 57 h 57"/>
                  <a:gd name="T6" fmla="*/ 0 w 56"/>
                  <a:gd name="T7" fmla="*/ 29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56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5" name="Freeform 78">
                <a:extLst>
                  <a:ext uri="{FF2B5EF4-FFF2-40B4-BE49-F238E27FC236}">
                    <a16:creationId xmlns:a16="http://schemas.microsoft.com/office/drawing/2014/main" id="{A66DC14D-34E9-4260-A951-ECD9411B1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2981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8 h 57"/>
                  <a:gd name="T4" fmla="*/ 28 w 56"/>
                  <a:gd name="T5" fmla="*/ 57 h 57"/>
                  <a:gd name="T6" fmla="*/ 0 w 56"/>
                  <a:gd name="T7" fmla="*/ 28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56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6" name="Freeform 79">
                <a:extLst>
                  <a:ext uri="{FF2B5EF4-FFF2-40B4-BE49-F238E27FC236}">
                    <a16:creationId xmlns:a16="http://schemas.microsoft.com/office/drawing/2014/main" id="{A1CA0B53-3F48-4941-83A7-87E9C196B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2906"/>
                <a:ext cx="56" cy="58"/>
              </a:xfrm>
              <a:custGeom>
                <a:avLst/>
                <a:gdLst>
                  <a:gd name="T0" fmla="*/ 28 w 56"/>
                  <a:gd name="T1" fmla="*/ 0 h 58"/>
                  <a:gd name="T2" fmla="*/ 56 w 56"/>
                  <a:gd name="T3" fmla="*/ 29 h 58"/>
                  <a:gd name="T4" fmla="*/ 28 w 56"/>
                  <a:gd name="T5" fmla="*/ 58 h 58"/>
                  <a:gd name="T6" fmla="*/ 0 w 56"/>
                  <a:gd name="T7" fmla="*/ 29 h 58"/>
                  <a:gd name="T8" fmla="*/ 28 w 56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8">
                    <a:moveTo>
                      <a:pt x="28" y="0"/>
                    </a:moveTo>
                    <a:lnTo>
                      <a:pt x="56" y="29"/>
                    </a:lnTo>
                    <a:lnTo>
                      <a:pt x="28" y="58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33" name="Freeform 80">
              <a:extLst>
                <a:ext uri="{FF2B5EF4-FFF2-40B4-BE49-F238E27FC236}">
                  <a16:creationId xmlns:a16="http://schemas.microsoft.com/office/drawing/2014/main" id="{F443ED91-DD23-42A5-A5E8-FB1CA1DEB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2843"/>
              <a:ext cx="56" cy="57"/>
            </a:xfrm>
            <a:custGeom>
              <a:avLst/>
              <a:gdLst>
                <a:gd name="T0" fmla="*/ 28 w 56"/>
                <a:gd name="T1" fmla="*/ 0 h 57"/>
                <a:gd name="T2" fmla="*/ 56 w 56"/>
                <a:gd name="T3" fmla="*/ 28 h 57"/>
                <a:gd name="T4" fmla="*/ 28 w 56"/>
                <a:gd name="T5" fmla="*/ 57 h 57"/>
                <a:gd name="T6" fmla="*/ 0 w 56"/>
                <a:gd name="T7" fmla="*/ 28 h 57"/>
                <a:gd name="T8" fmla="*/ 28 w 56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56" y="28"/>
                  </a:lnTo>
                  <a:lnTo>
                    <a:pt x="28" y="57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Freeform 81">
              <a:extLst>
                <a:ext uri="{FF2B5EF4-FFF2-40B4-BE49-F238E27FC236}">
                  <a16:creationId xmlns:a16="http://schemas.microsoft.com/office/drawing/2014/main" id="{F6B61AE9-E7AD-4773-AD06-3A6EBCDB0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" y="2762"/>
              <a:ext cx="56" cy="58"/>
            </a:xfrm>
            <a:custGeom>
              <a:avLst/>
              <a:gdLst>
                <a:gd name="T0" fmla="*/ 28 w 56"/>
                <a:gd name="T1" fmla="*/ 0 h 58"/>
                <a:gd name="T2" fmla="*/ 56 w 56"/>
                <a:gd name="T3" fmla="*/ 29 h 58"/>
                <a:gd name="T4" fmla="*/ 28 w 56"/>
                <a:gd name="T5" fmla="*/ 58 h 58"/>
                <a:gd name="T6" fmla="*/ 0 w 56"/>
                <a:gd name="T7" fmla="*/ 29 h 58"/>
                <a:gd name="T8" fmla="*/ 28 w 56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8">
                  <a:moveTo>
                    <a:pt x="28" y="0"/>
                  </a:moveTo>
                  <a:lnTo>
                    <a:pt x="56" y="29"/>
                  </a:lnTo>
                  <a:lnTo>
                    <a:pt x="28" y="58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Freeform 82">
              <a:extLst>
                <a:ext uri="{FF2B5EF4-FFF2-40B4-BE49-F238E27FC236}">
                  <a16:creationId xmlns:a16="http://schemas.microsoft.com/office/drawing/2014/main" id="{0C76B2A8-1330-45DF-8527-5A035EF50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2630"/>
              <a:ext cx="55" cy="58"/>
            </a:xfrm>
            <a:custGeom>
              <a:avLst/>
              <a:gdLst>
                <a:gd name="T0" fmla="*/ 28 w 55"/>
                <a:gd name="T1" fmla="*/ 0 h 58"/>
                <a:gd name="T2" fmla="*/ 55 w 55"/>
                <a:gd name="T3" fmla="*/ 29 h 58"/>
                <a:gd name="T4" fmla="*/ 28 w 55"/>
                <a:gd name="T5" fmla="*/ 58 h 58"/>
                <a:gd name="T6" fmla="*/ 0 w 55"/>
                <a:gd name="T7" fmla="*/ 29 h 58"/>
                <a:gd name="T8" fmla="*/ 28 w 5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8">
                  <a:moveTo>
                    <a:pt x="28" y="0"/>
                  </a:moveTo>
                  <a:lnTo>
                    <a:pt x="55" y="29"/>
                  </a:lnTo>
                  <a:lnTo>
                    <a:pt x="28" y="58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Freeform 83">
              <a:extLst>
                <a:ext uri="{FF2B5EF4-FFF2-40B4-BE49-F238E27FC236}">
                  <a16:creationId xmlns:a16="http://schemas.microsoft.com/office/drawing/2014/main" id="{8C148ED3-4BA9-4D5F-84EC-FFF326EA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2538"/>
              <a:ext cx="56" cy="57"/>
            </a:xfrm>
            <a:custGeom>
              <a:avLst/>
              <a:gdLst>
                <a:gd name="T0" fmla="*/ 28 w 56"/>
                <a:gd name="T1" fmla="*/ 0 h 57"/>
                <a:gd name="T2" fmla="*/ 56 w 56"/>
                <a:gd name="T3" fmla="*/ 29 h 57"/>
                <a:gd name="T4" fmla="*/ 28 w 56"/>
                <a:gd name="T5" fmla="*/ 57 h 57"/>
                <a:gd name="T6" fmla="*/ 0 w 56"/>
                <a:gd name="T7" fmla="*/ 29 h 57"/>
                <a:gd name="T8" fmla="*/ 28 w 56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56" y="29"/>
                  </a:lnTo>
                  <a:lnTo>
                    <a:pt x="28" y="57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Freeform 84">
              <a:extLst>
                <a:ext uri="{FF2B5EF4-FFF2-40B4-BE49-F238E27FC236}">
                  <a16:creationId xmlns:a16="http://schemas.microsoft.com/office/drawing/2014/main" id="{14B4C0BB-D5C3-4E98-9D44-EF663832D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2405"/>
              <a:ext cx="56" cy="57"/>
            </a:xfrm>
            <a:custGeom>
              <a:avLst/>
              <a:gdLst>
                <a:gd name="T0" fmla="*/ 28 w 56"/>
                <a:gd name="T1" fmla="*/ 0 h 57"/>
                <a:gd name="T2" fmla="*/ 56 w 56"/>
                <a:gd name="T3" fmla="*/ 28 h 57"/>
                <a:gd name="T4" fmla="*/ 28 w 56"/>
                <a:gd name="T5" fmla="*/ 57 h 57"/>
                <a:gd name="T6" fmla="*/ 0 w 56"/>
                <a:gd name="T7" fmla="*/ 28 h 57"/>
                <a:gd name="T8" fmla="*/ 28 w 56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56" y="28"/>
                  </a:lnTo>
                  <a:lnTo>
                    <a:pt x="28" y="57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Freeform 85">
              <a:extLst>
                <a:ext uri="{FF2B5EF4-FFF2-40B4-BE49-F238E27FC236}">
                  <a16:creationId xmlns:a16="http://schemas.microsoft.com/office/drawing/2014/main" id="{74C05CAC-07AD-49D2-BBC7-FF2589702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2301"/>
              <a:ext cx="56" cy="58"/>
            </a:xfrm>
            <a:custGeom>
              <a:avLst/>
              <a:gdLst>
                <a:gd name="T0" fmla="*/ 28 w 56"/>
                <a:gd name="T1" fmla="*/ 0 h 58"/>
                <a:gd name="T2" fmla="*/ 56 w 56"/>
                <a:gd name="T3" fmla="*/ 29 h 58"/>
                <a:gd name="T4" fmla="*/ 28 w 56"/>
                <a:gd name="T5" fmla="*/ 58 h 58"/>
                <a:gd name="T6" fmla="*/ 0 w 56"/>
                <a:gd name="T7" fmla="*/ 29 h 58"/>
                <a:gd name="T8" fmla="*/ 28 w 56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8">
                  <a:moveTo>
                    <a:pt x="28" y="0"/>
                  </a:moveTo>
                  <a:lnTo>
                    <a:pt x="56" y="29"/>
                  </a:lnTo>
                  <a:lnTo>
                    <a:pt x="28" y="58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Freeform 86">
              <a:extLst>
                <a:ext uri="{FF2B5EF4-FFF2-40B4-BE49-F238E27FC236}">
                  <a16:creationId xmlns:a16="http://schemas.microsoft.com/office/drawing/2014/main" id="{B71C16CC-A64E-4F1E-99A4-99EE9AF28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8" y="2193"/>
              <a:ext cx="56" cy="58"/>
            </a:xfrm>
            <a:custGeom>
              <a:avLst/>
              <a:gdLst>
                <a:gd name="T0" fmla="*/ 28 w 56"/>
                <a:gd name="T1" fmla="*/ 0 h 58"/>
                <a:gd name="T2" fmla="*/ 56 w 56"/>
                <a:gd name="T3" fmla="*/ 29 h 58"/>
                <a:gd name="T4" fmla="*/ 28 w 56"/>
                <a:gd name="T5" fmla="*/ 58 h 58"/>
                <a:gd name="T6" fmla="*/ 0 w 56"/>
                <a:gd name="T7" fmla="*/ 29 h 58"/>
                <a:gd name="T8" fmla="*/ 28 w 56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8">
                  <a:moveTo>
                    <a:pt x="28" y="0"/>
                  </a:moveTo>
                  <a:lnTo>
                    <a:pt x="56" y="29"/>
                  </a:lnTo>
                  <a:lnTo>
                    <a:pt x="28" y="58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Freeform 87">
              <a:extLst>
                <a:ext uri="{FF2B5EF4-FFF2-40B4-BE49-F238E27FC236}">
                  <a16:creationId xmlns:a16="http://schemas.microsoft.com/office/drawing/2014/main" id="{9A88AADE-3D56-4B02-99FF-E9632E699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2034"/>
              <a:ext cx="56" cy="57"/>
            </a:xfrm>
            <a:custGeom>
              <a:avLst/>
              <a:gdLst>
                <a:gd name="T0" fmla="*/ 28 w 56"/>
                <a:gd name="T1" fmla="*/ 0 h 57"/>
                <a:gd name="T2" fmla="*/ 56 w 56"/>
                <a:gd name="T3" fmla="*/ 29 h 57"/>
                <a:gd name="T4" fmla="*/ 28 w 56"/>
                <a:gd name="T5" fmla="*/ 57 h 57"/>
                <a:gd name="T6" fmla="*/ 0 w 56"/>
                <a:gd name="T7" fmla="*/ 29 h 57"/>
                <a:gd name="T8" fmla="*/ 28 w 56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56" y="29"/>
                  </a:lnTo>
                  <a:lnTo>
                    <a:pt x="28" y="57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Freeform 88">
              <a:extLst>
                <a:ext uri="{FF2B5EF4-FFF2-40B4-BE49-F238E27FC236}">
                  <a16:creationId xmlns:a16="http://schemas.microsoft.com/office/drawing/2014/main" id="{6074890A-E6A5-4809-9750-8226BC6D3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1956"/>
              <a:ext cx="56" cy="57"/>
            </a:xfrm>
            <a:custGeom>
              <a:avLst/>
              <a:gdLst>
                <a:gd name="T0" fmla="*/ 28 w 56"/>
                <a:gd name="T1" fmla="*/ 0 h 57"/>
                <a:gd name="T2" fmla="*/ 56 w 56"/>
                <a:gd name="T3" fmla="*/ 29 h 57"/>
                <a:gd name="T4" fmla="*/ 28 w 56"/>
                <a:gd name="T5" fmla="*/ 57 h 57"/>
                <a:gd name="T6" fmla="*/ 0 w 56"/>
                <a:gd name="T7" fmla="*/ 29 h 57"/>
                <a:gd name="T8" fmla="*/ 28 w 56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56" y="29"/>
                  </a:lnTo>
                  <a:lnTo>
                    <a:pt x="28" y="57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42" name="Group 89">
              <a:extLst>
                <a:ext uri="{FF2B5EF4-FFF2-40B4-BE49-F238E27FC236}">
                  <a16:creationId xmlns:a16="http://schemas.microsoft.com/office/drawing/2014/main" id="{B163D8BA-003E-484E-BB21-95E437A694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0" y="1205"/>
              <a:ext cx="2162" cy="766"/>
              <a:chOff x="2800" y="1205"/>
              <a:chExt cx="2162" cy="766"/>
            </a:xfrm>
          </p:grpSpPr>
          <p:grpSp>
            <p:nvGrpSpPr>
              <p:cNvPr id="9343" name="Group 90">
                <a:extLst>
                  <a:ext uri="{FF2B5EF4-FFF2-40B4-BE49-F238E27FC236}">
                    <a16:creationId xmlns:a16="http://schemas.microsoft.com/office/drawing/2014/main" id="{B241ADBB-7D60-441C-8723-053F9AB5B7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0" y="1711"/>
                <a:ext cx="475" cy="260"/>
                <a:chOff x="2800" y="1711"/>
                <a:chExt cx="475" cy="260"/>
              </a:xfrm>
            </p:grpSpPr>
            <p:sp>
              <p:nvSpPr>
                <p:cNvPr id="9365" name="Freeform 91">
                  <a:extLst>
                    <a:ext uri="{FF2B5EF4-FFF2-40B4-BE49-F238E27FC236}">
                      <a16:creationId xmlns:a16="http://schemas.microsoft.com/office/drawing/2014/main" id="{F8405FB3-15C3-45FD-8E27-5A979707D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0" y="1914"/>
                  <a:ext cx="56" cy="57"/>
                </a:xfrm>
                <a:custGeom>
                  <a:avLst/>
                  <a:gdLst>
                    <a:gd name="T0" fmla="*/ 28 w 56"/>
                    <a:gd name="T1" fmla="*/ 0 h 57"/>
                    <a:gd name="T2" fmla="*/ 56 w 56"/>
                    <a:gd name="T3" fmla="*/ 29 h 57"/>
                    <a:gd name="T4" fmla="*/ 28 w 56"/>
                    <a:gd name="T5" fmla="*/ 57 h 57"/>
                    <a:gd name="T6" fmla="*/ 0 w 56"/>
                    <a:gd name="T7" fmla="*/ 29 h 57"/>
                    <a:gd name="T8" fmla="*/ 28 w 56"/>
                    <a:gd name="T9" fmla="*/ 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7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6" name="Freeform 92">
                  <a:extLst>
                    <a:ext uri="{FF2B5EF4-FFF2-40B4-BE49-F238E27FC236}">
                      <a16:creationId xmlns:a16="http://schemas.microsoft.com/office/drawing/2014/main" id="{E5EAEFC1-F513-4F40-91BA-31EE2F46E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4" y="1847"/>
                  <a:ext cx="56" cy="57"/>
                </a:xfrm>
                <a:custGeom>
                  <a:avLst/>
                  <a:gdLst>
                    <a:gd name="T0" fmla="*/ 28 w 56"/>
                    <a:gd name="T1" fmla="*/ 0 h 57"/>
                    <a:gd name="T2" fmla="*/ 56 w 56"/>
                    <a:gd name="T3" fmla="*/ 28 h 57"/>
                    <a:gd name="T4" fmla="*/ 28 w 56"/>
                    <a:gd name="T5" fmla="*/ 57 h 57"/>
                    <a:gd name="T6" fmla="*/ 0 w 56"/>
                    <a:gd name="T7" fmla="*/ 28 h 57"/>
                    <a:gd name="T8" fmla="*/ 28 w 56"/>
                    <a:gd name="T9" fmla="*/ 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28" y="0"/>
                      </a:moveTo>
                      <a:lnTo>
                        <a:pt x="56" y="28"/>
                      </a:lnTo>
                      <a:lnTo>
                        <a:pt x="28" y="57"/>
                      </a:lnTo>
                      <a:lnTo>
                        <a:pt x="0" y="2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7" name="Freeform 93">
                  <a:extLst>
                    <a:ext uri="{FF2B5EF4-FFF2-40B4-BE49-F238E27FC236}">
                      <a16:creationId xmlns:a16="http://schemas.microsoft.com/office/drawing/2014/main" id="{8FB8E76B-A90B-4F91-9D27-AEA2EF0C14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8" y="1826"/>
                  <a:ext cx="55" cy="58"/>
                </a:xfrm>
                <a:custGeom>
                  <a:avLst/>
                  <a:gdLst>
                    <a:gd name="T0" fmla="*/ 27 w 55"/>
                    <a:gd name="T1" fmla="*/ 0 h 58"/>
                    <a:gd name="T2" fmla="*/ 55 w 55"/>
                    <a:gd name="T3" fmla="*/ 29 h 58"/>
                    <a:gd name="T4" fmla="*/ 27 w 55"/>
                    <a:gd name="T5" fmla="*/ 58 h 58"/>
                    <a:gd name="T6" fmla="*/ 0 w 55"/>
                    <a:gd name="T7" fmla="*/ 29 h 58"/>
                    <a:gd name="T8" fmla="*/ 27 w 55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8">
                      <a:moveTo>
                        <a:pt x="27" y="0"/>
                      </a:moveTo>
                      <a:lnTo>
                        <a:pt x="55" y="29"/>
                      </a:lnTo>
                      <a:lnTo>
                        <a:pt x="27" y="58"/>
                      </a:lnTo>
                      <a:lnTo>
                        <a:pt x="0" y="29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8" name="Freeform 94">
                  <a:extLst>
                    <a:ext uri="{FF2B5EF4-FFF2-40B4-BE49-F238E27FC236}">
                      <a16:creationId xmlns:a16="http://schemas.microsoft.com/office/drawing/2014/main" id="{397D6F6E-7D08-4A41-AA8F-F25A15B8F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1" y="1769"/>
                  <a:ext cx="56" cy="57"/>
                </a:xfrm>
                <a:custGeom>
                  <a:avLst/>
                  <a:gdLst>
                    <a:gd name="T0" fmla="*/ 28 w 56"/>
                    <a:gd name="T1" fmla="*/ 0 h 57"/>
                    <a:gd name="T2" fmla="*/ 56 w 56"/>
                    <a:gd name="T3" fmla="*/ 28 h 57"/>
                    <a:gd name="T4" fmla="*/ 28 w 56"/>
                    <a:gd name="T5" fmla="*/ 57 h 57"/>
                    <a:gd name="T6" fmla="*/ 0 w 56"/>
                    <a:gd name="T7" fmla="*/ 28 h 57"/>
                    <a:gd name="T8" fmla="*/ 28 w 56"/>
                    <a:gd name="T9" fmla="*/ 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28" y="0"/>
                      </a:moveTo>
                      <a:lnTo>
                        <a:pt x="56" y="28"/>
                      </a:lnTo>
                      <a:lnTo>
                        <a:pt x="28" y="57"/>
                      </a:lnTo>
                      <a:lnTo>
                        <a:pt x="0" y="2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9" name="Freeform 95">
                  <a:extLst>
                    <a:ext uri="{FF2B5EF4-FFF2-40B4-BE49-F238E27FC236}">
                      <a16:creationId xmlns:a16="http://schemas.microsoft.com/office/drawing/2014/main" id="{53400F2A-A821-4714-971B-BE2332933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5" y="1743"/>
                  <a:ext cx="56" cy="58"/>
                </a:xfrm>
                <a:custGeom>
                  <a:avLst/>
                  <a:gdLst>
                    <a:gd name="T0" fmla="*/ 28 w 56"/>
                    <a:gd name="T1" fmla="*/ 0 h 58"/>
                    <a:gd name="T2" fmla="*/ 56 w 56"/>
                    <a:gd name="T3" fmla="*/ 29 h 58"/>
                    <a:gd name="T4" fmla="*/ 28 w 56"/>
                    <a:gd name="T5" fmla="*/ 58 h 58"/>
                    <a:gd name="T6" fmla="*/ 0 w 56"/>
                    <a:gd name="T7" fmla="*/ 29 h 58"/>
                    <a:gd name="T8" fmla="*/ 28 w 5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8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8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0" name="Freeform 96">
                  <a:extLst>
                    <a:ext uri="{FF2B5EF4-FFF2-40B4-BE49-F238E27FC236}">
                      <a16:creationId xmlns:a16="http://schemas.microsoft.com/office/drawing/2014/main" id="{8E145D4F-2A70-463E-9C5D-D70FE8459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9" y="1711"/>
                  <a:ext cx="56" cy="58"/>
                </a:xfrm>
                <a:custGeom>
                  <a:avLst/>
                  <a:gdLst>
                    <a:gd name="T0" fmla="*/ 28 w 56"/>
                    <a:gd name="T1" fmla="*/ 0 h 58"/>
                    <a:gd name="T2" fmla="*/ 56 w 56"/>
                    <a:gd name="T3" fmla="*/ 29 h 58"/>
                    <a:gd name="T4" fmla="*/ 28 w 56"/>
                    <a:gd name="T5" fmla="*/ 58 h 58"/>
                    <a:gd name="T6" fmla="*/ 0 w 56"/>
                    <a:gd name="T7" fmla="*/ 29 h 58"/>
                    <a:gd name="T8" fmla="*/ 28 w 5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8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8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44" name="Group 97">
                <a:extLst>
                  <a:ext uri="{FF2B5EF4-FFF2-40B4-BE49-F238E27FC236}">
                    <a16:creationId xmlns:a16="http://schemas.microsoft.com/office/drawing/2014/main" id="{3C4706C1-842B-40F9-A67B-3B6C7D30D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3" y="1205"/>
                <a:ext cx="1659" cy="516"/>
                <a:chOff x="3303" y="1205"/>
                <a:chExt cx="1659" cy="516"/>
              </a:xfrm>
            </p:grpSpPr>
            <p:sp>
              <p:nvSpPr>
                <p:cNvPr id="9345" name="Freeform 98">
                  <a:extLst>
                    <a:ext uri="{FF2B5EF4-FFF2-40B4-BE49-F238E27FC236}">
                      <a16:creationId xmlns:a16="http://schemas.microsoft.com/office/drawing/2014/main" id="{A0C1D4B7-EBDD-4D5F-97FF-03E257E254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3" y="1663"/>
                  <a:ext cx="56" cy="58"/>
                </a:xfrm>
                <a:custGeom>
                  <a:avLst/>
                  <a:gdLst>
                    <a:gd name="T0" fmla="*/ 28 w 56"/>
                    <a:gd name="T1" fmla="*/ 0 h 58"/>
                    <a:gd name="T2" fmla="*/ 56 w 56"/>
                    <a:gd name="T3" fmla="*/ 29 h 58"/>
                    <a:gd name="T4" fmla="*/ 28 w 56"/>
                    <a:gd name="T5" fmla="*/ 58 h 58"/>
                    <a:gd name="T6" fmla="*/ 0 w 56"/>
                    <a:gd name="T7" fmla="*/ 29 h 58"/>
                    <a:gd name="T8" fmla="*/ 28 w 5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8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8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6" name="Freeform 99">
                  <a:extLst>
                    <a:ext uri="{FF2B5EF4-FFF2-40B4-BE49-F238E27FC236}">
                      <a16:creationId xmlns:a16="http://schemas.microsoft.com/office/drawing/2014/main" id="{6A1B6A45-FFB8-41AA-9089-C9C246EEF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7" y="1620"/>
                  <a:ext cx="56" cy="57"/>
                </a:xfrm>
                <a:custGeom>
                  <a:avLst/>
                  <a:gdLst>
                    <a:gd name="T0" fmla="*/ 28 w 56"/>
                    <a:gd name="T1" fmla="*/ 0 h 57"/>
                    <a:gd name="T2" fmla="*/ 56 w 56"/>
                    <a:gd name="T3" fmla="*/ 29 h 57"/>
                    <a:gd name="T4" fmla="*/ 28 w 56"/>
                    <a:gd name="T5" fmla="*/ 57 h 57"/>
                    <a:gd name="T6" fmla="*/ 0 w 56"/>
                    <a:gd name="T7" fmla="*/ 29 h 57"/>
                    <a:gd name="T8" fmla="*/ 28 w 56"/>
                    <a:gd name="T9" fmla="*/ 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7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7" name="Freeform 100">
                  <a:extLst>
                    <a:ext uri="{FF2B5EF4-FFF2-40B4-BE49-F238E27FC236}">
                      <a16:creationId xmlns:a16="http://schemas.microsoft.com/office/drawing/2014/main" id="{43947DF4-7D05-492E-86B6-26A94AB045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1" y="1572"/>
                  <a:ext cx="56" cy="57"/>
                </a:xfrm>
                <a:custGeom>
                  <a:avLst/>
                  <a:gdLst>
                    <a:gd name="T0" fmla="*/ 28 w 56"/>
                    <a:gd name="T1" fmla="*/ 0 h 57"/>
                    <a:gd name="T2" fmla="*/ 56 w 56"/>
                    <a:gd name="T3" fmla="*/ 29 h 57"/>
                    <a:gd name="T4" fmla="*/ 28 w 56"/>
                    <a:gd name="T5" fmla="*/ 57 h 57"/>
                    <a:gd name="T6" fmla="*/ 0 w 56"/>
                    <a:gd name="T7" fmla="*/ 29 h 57"/>
                    <a:gd name="T8" fmla="*/ 28 w 56"/>
                    <a:gd name="T9" fmla="*/ 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7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8" name="Freeform 101">
                  <a:extLst>
                    <a:ext uri="{FF2B5EF4-FFF2-40B4-BE49-F238E27FC236}">
                      <a16:creationId xmlns:a16="http://schemas.microsoft.com/office/drawing/2014/main" id="{1343ACA0-C40F-4419-ABDC-170AAB9E7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1536"/>
                  <a:ext cx="56" cy="57"/>
                </a:xfrm>
                <a:custGeom>
                  <a:avLst/>
                  <a:gdLst>
                    <a:gd name="T0" fmla="*/ 28 w 56"/>
                    <a:gd name="T1" fmla="*/ 0 h 57"/>
                    <a:gd name="T2" fmla="*/ 56 w 56"/>
                    <a:gd name="T3" fmla="*/ 29 h 57"/>
                    <a:gd name="T4" fmla="*/ 28 w 56"/>
                    <a:gd name="T5" fmla="*/ 57 h 57"/>
                    <a:gd name="T6" fmla="*/ 0 w 56"/>
                    <a:gd name="T7" fmla="*/ 29 h 57"/>
                    <a:gd name="T8" fmla="*/ 28 w 56"/>
                    <a:gd name="T9" fmla="*/ 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7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9" name="Freeform 102">
                  <a:extLst>
                    <a:ext uri="{FF2B5EF4-FFF2-40B4-BE49-F238E27FC236}">
                      <a16:creationId xmlns:a16="http://schemas.microsoft.com/office/drawing/2014/main" id="{BB9093EB-751A-4AF5-8449-55321FF8C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8" y="1507"/>
                  <a:ext cx="56" cy="58"/>
                </a:xfrm>
                <a:custGeom>
                  <a:avLst/>
                  <a:gdLst>
                    <a:gd name="T0" fmla="*/ 28 w 56"/>
                    <a:gd name="T1" fmla="*/ 0 h 58"/>
                    <a:gd name="T2" fmla="*/ 56 w 56"/>
                    <a:gd name="T3" fmla="*/ 29 h 58"/>
                    <a:gd name="T4" fmla="*/ 28 w 56"/>
                    <a:gd name="T5" fmla="*/ 58 h 58"/>
                    <a:gd name="T6" fmla="*/ 0 w 56"/>
                    <a:gd name="T7" fmla="*/ 29 h 58"/>
                    <a:gd name="T8" fmla="*/ 28 w 5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8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8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0" name="Freeform 103">
                  <a:extLst>
                    <a:ext uri="{FF2B5EF4-FFF2-40B4-BE49-F238E27FC236}">
                      <a16:creationId xmlns:a16="http://schemas.microsoft.com/office/drawing/2014/main" id="{63654964-DCB5-46EC-8234-5E7D668599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2" y="1453"/>
                  <a:ext cx="56" cy="58"/>
                </a:xfrm>
                <a:custGeom>
                  <a:avLst/>
                  <a:gdLst>
                    <a:gd name="T0" fmla="*/ 28 w 56"/>
                    <a:gd name="T1" fmla="*/ 0 h 58"/>
                    <a:gd name="T2" fmla="*/ 56 w 56"/>
                    <a:gd name="T3" fmla="*/ 29 h 58"/>
                    <a:gd name="T4" fmla="*/ 28 w 56"/>
                    <a:gd name="T5" fmla="*/ 58 h 58"/>
                    <a:gd name="T6" fmla="*/ 0 w 56"/>
                    <a:gd name="T7" fmla="*/ 29 h 58"/>
                    <a:gd name="T8" fmla="*/ 28 w 5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8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8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1" name="Freeform 104">
                  <a:extLst>
                    <a:ext uri="{FF2B5EF4-FFF2-40B4-BE49-F238E27FC236}">
                      <a16:creationId xmlns:a16="http://schemas.microsoft.com/office/drawing/2014/main" id="{484E2877-6B75-43B6-8144-6C6587302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6" y="1443"/>
                  <a:ext cx="56" cy="58"/>
                </a:xfrm>
                <a:custGeom>
                  <a:avLst/>
                  <a:gdLst>
                    <a:gd name="T0" fmla="*/ 28 w 56"/>
                    <a:gd name="T1" fmla="*/ 0 h 58"/>
                    <a:gd name="T2" fmla="*/ 56 w 56"/>
                    <a:gd name="T3" fmla="*/ 29 h 58"/>
                    <a:gd name="T4" fmla="*/ 28 w 56"/>
                    <a:gd name="T5" fmla="*/ 58 h 58"/>
                    <a:gd name="T6" fmla="*/ 0 w 56"/>
                    <a:gd name="T7" fmla="*/ 29 h 58"/>
                    <a:gd name="T8" fmla="*/ 28 w 5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8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8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2" name="Freeform 105">
                  <a:extLst>
                    <a:ext uri="{FF2B5EF4-FFF2-40B4-BE49-F238E27FC236}">
                      <a16:creationId xmlns:a16="http://schemas.microsoft.com/office/drawing/2014/main" id="{58D822E1-0AED-48A4-8840-BE5B69F44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0" y="1424"/>
                  <a:ext cx="55" cy="58"/>
                </a:xfrm>
                <a:custGeom>
                  <a:avLst/>
                  <a:gdLst>
                    <a:gd name="T0" fmla="*/ 28 w 55"/>
                    <a:gd name="T1" fmla="*/ 0 h 58"/>
                    <a:gd name="T2" fmla="*/ 55 w 55"/>
                    <a:gd name="T3" fmla="*/ 29 h 58"/>
                    <a:gd name="T4" fmla="*/ 28 w 55"/>
                    <a:gd name="T5" fmla="*/ 58 h 58"/>
                    <a:gd name="T6" fmla="*/ 0 w 55"/>
                    <a:gd name="T7" fmla="*/ 29 h 58"/>
                    <a:gd name="T8" fmla="*/ 28 w 55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8">
                      <a:moveTo>
                        <a:pt x="28" y="0"/>
                      </a:moveTo>
                      <a:lnTo>
                        <a:pt x="55" y="29"/>
                      </a:lnTo>
                      <a:lnTo>
                        <a:pt x="28" y="58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3" name="Freeform 106">
                  <a:extLst>
                    <a:ext uri="{FF2B5EF4-FFF2-40B4-BE49-F238E27FC236}">
                      <a16:creationId xmlns:a16="http://schemas.microsoft.com/office/drawing/2014/main" id="{6CF765A1-A14C-4121-8B77-AEFFCC0740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3" y="1383"/>
                  <a:ext cx="56" cy="58"/>
                </a:xfrm>
                <a:custGeom>
                  <a:avLst/>
                  <a:gdLst>
                    <a:gd name="T0" fmla="*/ 28 w 56"/>
                    <a:gd name="T1" fmla="*/ 0 h 58"/>
                    <a:gd name="T2" fmla="*/ 56 w 56"/>
                    <a:gd name="T3" fmla="*/ 29 h 58"/>
                    <a:gd name="T4" fmla="*/ 28 w 56"/>
                    <a:gd name="T5" fmla="*/ 58 h 58"/>
                    <a:gd name="T6" fmla="*/ 0 w 56"/>
                    <a:gd name="T7" fmla="*/ 29 h 58"/>
                    <a:gd name="T8" fmla="*/ 28 w 5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8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8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4" name="Freeform 107">
                  <a:extLst>
                    <a:ext uri="{FF2B5EF4-FFF2-40B4-BE49-F238E27FC236}">
                      <a16:creationId xmlns:a16="http://schemas.microsoft.com/office/drawing/2014/main" id="{2E10A6DA-8851-491E-B22C-604A7FFCF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7" y="1359"/>
                  <a:ext cx="56" cy="58"/>
                </a:xfrm>
                <a:custGeom>
                  <a:avLst/>
                  <a:gdLst>
                    <a:gd name="T0" fmla="*/ 28 w 56"/>
                    <a:gd name="T1" fmla="*/ 0 h 58"/>
                    <a:gd name="T2" fmla="*/ 56 w 56"/>
                    <a:gd name="T3" fmla="*/ 29 h 58"/>
                    <a:gd name="T4" fmla="*/ 28 w 56"/>
                    <a:gd name="T5" fmla="*/ 58 h 58"/>
                    <a:gd name="T6" fmla="*/ 0 w 56"/>
                    <a:gd name="T7" fmla="*/ 29 h 58"/>
                    <a:gd name="T8" fmla="*/ 28 w 5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8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8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5" name="Freeform 108">
                  <a:extLst>
                    <a:ext uri="{FF2B5EF4-FFF2-40B4-BE49-F238E27FC236}">
                      <a16:creationId xmlns:a16="http://schemas.microsoft.com/office/drawing/2014/main" id="{82368979-46AC-44AD-9171-590B523E71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1" y="1344"/>
                  <a:ext cx="56" cy="57"/>
                </a:xfrm>
                <a:custGeom>
                  <a:avLst/>
                  <a:gdLst>
                    <a:gd name="T0" fmla="*/ 28 w 56"/>
                    <a:gd name="T1" fmla="*/ 0 h 57"/>
                    <a:gd name="T2" fmla="*/ 56 w 56"/>
                    <a:gd name="T3" fmla="*/ 29 h 57"/>
                    <a:gd name="T4" fmla="*/ 28 w 56"/>
                    <a:gd name="T5" fmla="*/ 57 h 57"/>
                    <a:gd name="T6" fmla="*/ 0 w 56"/>
                    <a:gd name="T7" fmla="*/ 29 h 57"/>
                    <a:gd name="T8" fmla="*/ 28 w 56"/>
                    <a:gd name="T9" fmla="*/ 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7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6" name="Freeform 109">
                  <a:extLst>
                    <a:ext uri="{FF2B5EF4-FFF2-40B4-BE49-F238E27FC236}">
                      <a16:creationId xmlns:a16="http://schemas.microsoft.com/office/drawing/2014/main" id="{82002199-6B4D-4A39-82CF-D81666E3E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5" y="1334"/>
                  <a:ext cx="56" cy="58"/>
                </a:xfrm>
                <a:custGeom>
                  <a:avLst/>
                  <a:gdLst>
                    <a:gd name="T0" fmla="*/ 28 w 56"/>
                    <a:gd name="T1" fmla="*/ 0 h 58"/>
                    <a:gd name="T2" fmla="*/ 56 w 56"/>
                    <a:gd name="T3" fmla="*/ 29 h 58"/>
                    <a:gd name="T4" fmla="*/ 28 w 56"/>
                    <a:gd name="T5" fmla="*/ 58 h 58"/>
                    <a:gd name="T6" fmla="*/ 0 w 56"/>
                    <a:gd name="T7" fmla="*/ 29 h 58"/>
                    <a:gd name="T8" fmla="*/ 28 w 5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8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8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7" name="Freeform 110">
                  <a:extLst>
                    <a:ext uri="{FF2B5EF4-FFF2-40B4-BE49-F238E27FC236}">
                      <a16:creationId xmlns:a16="http://schemas.microsoft.com/office/drawing/2014/main" id="{109D963A-2CD3-460C-964E-AAF69E073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9" y="1317"/>
                  <a:ext cx="56" cy="58"/>
                </a:xfrm>
                <a:custGeom>
                  <a:avLst/>
                  <a:gdLst>
                    <a:gd name="T0" fmla="*/ 28 w 56"/>
                    <a:gd name="T1" fmla="*/ 0 h 58"/>
                    <a:gd name="T2" fmla="*/ 56 w 56"/>
                    <a:gd name="T3" fmla="*/ 29 h 58"/>
                    <a:gd name="T4" fmla="*/ 28 w 56"/>
                    <a:gd name="T5" fmla="*/ 58 h 58"/>
                    <a:gd name="T6" fmla="*/ 0 w 56"/>
                    <a:gd name="T7" fmla="*/ 29 h 58"/>
                    <a:gd name="T8" fmla="*/ 28 w 5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8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8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8" name="Freeform 111">
                  <a:extLst>
                    <a:ext uri="{FF2B5EF4-FFF2-40B4-BE49-F238E27FC236}">
                      <a16:creationId xmlns:a16="http://schemas.microsoft.com/office/drawing/2014/main" id="{30D5DD93-0C54-4A76-8BA6-F156719D7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3" y="1305"/>
                  <a:ext cx="56" cy="58"/>
                </a:xfrm>
                <a:custGeom>
                  <a:avLst/>
                  <a:gdLst>
                    <a:gd name="T0" fmla="*/ 28 w 56"/>
                    <a:gd name="T1" fmla="*/ 0 h 58"/>
                    <a:gd name="T2" fmla="*/ 56 w 56"/>
                    <a:gd name="T3" fmla="*/ 29 h 58"/>
                    <a:gd name="T4" fmla="*/ 28 w 56"/>
                    <a:gd name="T5" fmla="*/ 58 h 58"/>
                    <a:gd name="T6" fmla="*/ 0 w 56"/>
                    <a:gd name="T7" fmla="*/ 29 h 58"/>
                    <a:gd name="T8" fmla="*/ 28 w 5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8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8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9" name="Freeform 112">
                  <a:extLst>
                    <a:ext uri="{FF2B5EF4-FFF2-40B4-BE49-F238E27FC236}">
                      <a16:creationId xmlns:a16="http://schemas.microsoft.com/office/drawing/2014/main" id="{DCBE5BED-9305-4F73-A635-F4B2BD5D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7" y="1269"/>
                  <a:ext cx="56" cy="58"/>
                </a:xfrm>
                <a:custGeom>
                  <a:avLst/>
                  <a:gdLst>
                    <a:gd name="T0" fmla="*/ 28 w 56"/>
                    <a:gd name="T1" fmla="*/ 0 h 58"/>
                    <a:gd name="T2" fmla="*/ 56 w 56"/>
                    <a:gd name="T3" fmla="*/ 29 h 58"/>
                    <a:gd name="T4" fmla="*/ 28 w 56"/>
                    <a:gd name="T5" fmla="*/ 58 h 58"/>
                    <a:gd name="T6" fmla="*/ 0 w 56"/>
                    <a:gd name="T7" fmla="*/ 29 h 58"/>
                    <a:gd name="T8" fmla="*/ 28 w 5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8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8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0" name="Freeform 113">
                  <a:extLst>
                    <a:ext uri="{FF2B5EF4-FFF2-40B4-BE49-F238E27FC236}">
                      <a16:creationId xmlns:a16="http://schemas.microsoft.com/office/drawing/2014/main" id="{8BB3EF4C-FCC2-4643-AC1F-438B11A66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259"/>
                  <a:ext cx="56" cy="57"/>
                </a:xfrm>
                <a:custGeom>
                  <a:avLst/>
                  <a:gdLst>
                    <a:gd name="T0" fmla="*/ 28 w 56"/>
                    <a:gd name="T1" fmla="*/ 0 h 57"/>
                    <a:gd name="T2" fmla="*/ 56 w 56"/>
                    <a:gd name="T3" fmla="*/ 28 h 57"/>
                    <a:gd name="T4" fmla="*/ 28 w 56"/>
                    <a:gd name="T5" fmla="*/ 57 h 57"/>
                    <a:gd name="T6" fmla="*/ 0 w 56"/>
                    <a:gd name="T7" fmla="*/ 28 h 57"/>
                    <a:gd name="T8" fmla="*/ 28 w 56"/>
                    <a:gd name="T9" fmla="*/ 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28" y="0"/>
                      </a:moveTo>
                      <a:lnTo>
                        <a:pt x="56" y="28"/>
                      </a:lnTo>
                      <a:lnTo>
                        <a:pt x="28" y="57"/>
                      </a:lnTo>
                      <a:lnTo>
                        <a:pt x="0" y="2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1" name="Freeform 114">
                  <a:extLst>
                    <a:ext uri="{FF2B5EF4-FFF2-40B4-BE49-F238E27FC236}">
                      <a16:creationId xmlns:a16="http://schemas.microsoft.com/office/drawing/2014/main" id="{7E1F0DBA-8E6C-4D23-8F28-8824AA33D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5" y="1237"/>
                  <a:ext cx="55" cy="58"/>
                </a:xfrm>
                <a:custGeom>
                  <a:avLst/>
                  <a:gdLst>
                    <a:gd name="T0" fmla="*/ 27 w 55"/>
                    <a:gd name="T1" fmla="*/ 0 h 58"/>
                    <a:gd name="T2" fmla="*/ 55 w 55"/>
                    <a:gd name="T3" fmla="*/ 29 h 58"/>
                    <a:gd name="T4" fmla="*/ 27 w 55"/>
                    <a:gd name="T5" fmla="*/ 58 h 58"/>
                    <a:gd name="T6" fmla="*/ 0 w 55"/>
                    <a:gd name="T7" fmla="*/ 29 h 58"/>
                    <a:gd name="T8" fmla="*/ 27 w 55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8">
                      <a:moveTo>
                        <a:pt x="27" y="0"/>
                      </a:moveTo>
                      <a:lnTo>
                        <a:pt x="55" y="29"/>
                      </a:lnTo>
                      <a:lnTo>
                        <a:pt x="27" y="58"/>
                      </a:lnTo>
                      <a:lnTo>
                        <a:pt x="0" y="29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2" name="Freeform 115">
                  <a:extLst>
                    <a:ext uri="{FF2B5EF4-FFF2-40B4-BE49-F238E27FC236}">
                      <a16:creationId xmlns:a16="http://schemas.microsoft.com/office/drawing/2014/main" id="{258B094C-84A3-4707-BFD0-324DB588C7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8" y="1233"/>
                  <a:ext cx="56" cy="58"/>
                </a:xfrm>
                <a:custGeom>
                  <a:avLst/>
                  <a:gdLst>
                    <a:gd name="T0" fmla="*/ 28 w 56"/>
                    <a:gd name="T1" fmla="*/ 0 h 58"/>
                    <a:gd name="T2" fmla="*/ 56 w 56"/>
                    <a:gd name="T3" fmla="*/ 29 h 58"/>
                    <a:gd name="T4" fmla="*/ 28 w 56"/>
                    <a:gd name="T5" fmla="*/ 58 h 58"/>
                    <a:gd name="T6" fmla="*/ 0 w 56"/>
                    <a:gd name="T7" fmla="*/ 29 h 58"/>
                    <a:gd name="T8" fmla="*/ 28 w 5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8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8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3" name="Freeform 116">
                  <a:extLst>
                    <a:ext uri="{FF2B5EF4-FFF2-40B4-BE49-F238E27FC236}">
                      <a16:creationId xmlns:a16="http://schemas.microsoft.com/office/drawing/2014/main" id="{EE0C566F-0502-4B7C-8CAE-2648416602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1227"/>
                  <a:ext cx="56" cy="58"/>
                </a:xfrm>
                <a:custGeom>
                  <a:avLst/>
                  <a:gdLst>
                    <a:gd name="T0" fmla="*/ 28 w 56"/>
                    <a:gd name="T1" fmla="*/ 0 h 58"/>
                    <a:gd name="T2" fmla="*/ 56 w 56"/>
                    <a:gd name="T3" fmla="*/ 29 h 58"/>
                    <a:gd name="T4" fmla="*/ 28 w 56"/>
                    <a:gd name="T5" fmla="*/ 58 h 58"/>
                    <a:gd name="T6" fmla="*/ 0 w 56"/>
                    <a:gd name="T7" fmla="*/ 29 h 58"/>
                    <a:gd name="T8" fmla="*/ 28 w 5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8">
                      <a:moveTo>
                        <a:pt x="28" y="0"/>
                      </a:moveTo>
                      <a:lnTo>
                        <a:pt x="56" y="29"/>
                      </a:lnTo>
                      <a:lnTo>
                        <a:pt x="28" y="58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4" name="Freeform 117">
                  <a:extLst>
                    <a:ext uri="{FF2B5EF4-FFF2-40B4-BE49-F238E27FC236}">
                      <a16:creationId xmlns:a16="http://schemas.microsoft.com/office/drawing/2014/main" id="{0EF5212C-453C-440C-A72E-9767A0233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6" y="1205"/>
                  <a:ext cx="56" cy="57"/>
                </a:xfrm>
                <a:custGeom>
                  <a:avLst/>
                  <a:gdLst>
                    <a:gd name="T0" fmla="*/ 28 w 56"/>
                    <a:gd name="T1" fmla="*/ 0 h 57"/>
                    <a:gd name="T2" fmla="*/ 56 w 56"/>
                    <a:gd name="T3" fmla="*/ 28 h 57"/>
                    <a:gd name="T4" fmla="*/ 28 w 56"/>
                    <a:gd name="T5" fmla="*/ 57 h 57"/>
                    <a:gd name="T6" fmla="*/ 0 w 56"/>
                    <a:gd name="T7" fmla="*/ 28 h 57"/>
                    <a:gd name="T8" fmla="*/ 28 w 56"/>
                    <a:gd name="T9" fmla="*/ 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28" y="0"/>
                      </a:moveTo>
                      <a:lnTo>
                        <a:pt x="56" y="28"/>
                      </a:lnTo>
                      <a:lnTo>
                        <a:pt x="28" y="57"/>
                      </a:lnTo>
                      <a:lnTo>
                        <a:pt x="0" y="2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83" name="Rectangle 118">
            <a:extLst>
              <a:ext uri="{FF2B5EF4-FFF2-40B4-BE49-F238E27FC236}">
                <a16:creationId xmlns:a16="http://schemas.microsoft.com/office/drawing/2014/main" id="{F5B574D9-3EE5-4133-8B4A-B0A872BC0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4429125"/>
            <a:ext cx="1349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66FFFF"/>
                </a:solidFill>
              </a:rPr>
              <a:t>5</a:t>
            </a:r>
            <a:endParaRPr lang="en-US" altLang="en-US" sz="1800" b="0">
              <a:solidFill>
                <a:srgbClr val="66FFFF"/>
              </a:solidFill>
            </a:endParaRPr>
          </a:p>
        </p:txBody>
      </p:sp>
      <p:sp>
        <p:nvSpPr>
          <p:cNvPr id="9284" name="Rectangle 119">
            <a:extLst>
              <a:ext uri="{FF2B5EF4-FFF2-40B4-BE49-F238E27FC236}">
                <a16:creationId xmlns:a16="http://schemas.microsoft.com/office/drawing/2014/main" id="{280CFB4A-4D44-4E2A-B2D5-007522646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3709988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66FFFF"/>
                </a:solidFill>
              </a:rPr>
              <a:t>10</a:t>
            </a:r>
            <a:endParaRPr lang="en-US" altLang="en-US" sz="1800" b="0">
              <a:solidFill>
                <a:srgbClr val="66FFFF"/>
              </a:solidFill>
            </a:endParaRPr>
          </a:p>
        </p:txBody>
      </p:sp>
      <p:sp>
        <p:nvSpPr>
          <p:cNvPr id="9285" name="Rectangle 120">
            <a:extLst>
              <a:ext uri="{FF2B5EF4-FFF2-40B4-BE49-F238E27FC236}">
                <a16:creationId xmlns:a16="http://schemas.microsoft.com/office/drawing/2014/main" id="{76580980-F7F1-418D-B3E3-3BFFD6A5A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3024188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66FFFF"/>
                </a:solidFill>
              </a:rPr>
              <a:t>15</a:t>
            </a:r>
            <a:endParaRPr lang="en-US" altLang="en-US" sz="1800" b="0">
              <a:solidFill>
                <a:srgbClr val="66FFFF"/>
              </a:solidFill>
            </a:endParaRPr>
          </a:p>
        </p:txBody>
      </p:sp>
      <p:sp>
        <p:nvSpPr>
          <p:cNvPr id="9286" name="Rectangle 121">
            <a:extLst>
              <a:ext uri="{FF2B5EF4-FFF2-40B4-BE49-F238E27FC236}">
                <a16:creationId xmlns:a16="http://schemas.microsoft.com/office/drawing/2014/main" id="{5AE78F81-9950-4711-A30D-52162F028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1792288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66FFFF"/>
                </a:solidFill>
              </a:rPr>
              <a:t>25</a:t>
            </a:r>
            <a:endParaRPr lang="en-US" altLang="en-US" sz="1800" b="0">
              <a:solidFill>
                <a:srgbClr val="66FFFF"/>
              </a:solidFill>
            </a:endParaRPr>
          </a:p>
        </p:txBody>
      </p:sp>
      <p:sp>
        <p:nvSpPr>
          <p:cNvPr id="9287" name="Rectangle 122">
            <a:extLst>
              <a:ext uri="{FF2B5EF4-FFF2-40B4-BE49-F238E27FC236}">
                <a16:creationId xmlns:a16="http://schemas.microsoft.com/office/drawing/2014/main" id="{B9A1C6DC-56AB-484F-939C-9F9735701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5397500"/>
            <a:ext cx="1349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/>
              <a:t>0</a:t>
            </a:r>
            <a:endParaRPr lang="en-US" altLang="en-US" sz="1800" b="0"/>
          </a:p>
        </p:txBody>
      </p:sp>
      <p:sp>
        <p:nvSpPr>
          <p:cNvPr id="9288" name="Rectangle 123">
            <a:extLst>
              <a:ext uri="{FF2B5EF4-FFF2-40B4-BE49-F238E27FC236}">
                <a16:creationId xmlns:a16="http://schemas.microsoft.com/office/drawing/2014/main" id="{75D9E3D1-86FA-487D-B089-E66ACE4D8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5397500"/>
            <a:ext cx="1349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/>
              <a:t>5</a:t>
            </a:r>
            <a:endParaRPr lang="en-US" altLang="en-US" sz="1800" b="0"/>
          </a:p>
        </p:txBody>
      </p:sp>
      <p:sp>
        <p:nvSpPr>
          <p:cNvPr id="9289" name="Rectangle 124">
            <a:extLst>
              <a:ext uri="{FF2B5EF4-FFF2-40B4-BE49-F238E27FC236}">
                <a16:creationId xmlns:a16="http://schemas.microsoft.com/office/drawing/2014/main" id="{B1D68208-10CB-435B-B77A-AE0D96F2B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5397500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/>
              <a:t>10</a:t>
            </a:r>
            <a:endParaRPr lang="en-US" altLang="en-US" sz="1800" b="0"/>
          </a:p>
        </p:txBody>
      </p:sp>
      <p:sp>
        <p:nvSpPr>
          <p:cNvPr id="9290" name="Rectangle 125">
            <a:extLst>
              <a:ext uri="{FF2B5EF4-FFF2-40B4-BE49-F238E27FC236}">
                <a16:creationId xmlns:a16="http://schemas.microsoft.com/office/drawing/2014/main" id="{54C073B5-2F81-4D8B-8489-EDA006B9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3" y="5397500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/>
              <a:t>15</a:t>
            </a:r>
            <a:endParaRPr lang="en-US" altLang="en-US" sz="1800" b="0"/>
          </a:p>
        </p:txBody>
      </p:sp>
      <p:sp>
        <p:nvSpPr>
          <p:cNvPr id="9291" name="Rectangle 126">
            <a:extLst>
              <a:ext uri="{FF2B5EF4-FFF2-40B4-BE49-F238E27FC236}">
                <a16:creationId xmlns:a16="http://schemas.microsoft.com/office/drawing/2014/main" id="{1ABD5B57-FD9F-4473-8FDF-238248FF4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5397500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/>
              <a:t>20</a:t>
            </a:r>
            <a:endParaRPr lang="en-US" altLang="en-US" sz="1800" b="0"/>
          </a:p>
        </p:txBody>
      </p:sp>
      <p:sp>
        <p:nvSpPr>
          <p:cNvPr id="9292" name="Rectangle 127">
            <a:extLst>
              <a:ext uri="{FF2B5EF4-FFF2-40B4-BE49-F238E27FC236}">
                <a16:creationId xmlns:a16="http://schemas.microsoft.com/office/drawing/2014/main" id="{F7589C00-B32F-4E9B-BDE8-79140745B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5397500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/>
              <a:t>25</a:t>
            </a:r>
            <a:endParaRPr lang="en-US" altLang="en-US" sz="1800" b="0"/>
          </a:p>
        </p:txBody>
      </p:sp>
      <p:sp>
        <p:nvSpPr>
          <p:cNvPr id="9293" name="Rectangle 128">
            <a:extLst>
              <a:ext uri="{FF2B5EF4-FFF2-40B4-BE49-F238E27FC236}">
                <a16:creationId xmlns:a16="http://schemas.microsoft.com/office/drawing/2014/main" id="{997B0F92-7CA9-423B-A27D-C612557FC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5397500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/>
              <a:t>30</a:t>
            </a:r>
            <a:endParaRPr lang="en-US" altLang="en-US" sz="1800" b="0"/>
          </a:p>
        </p:txBody>
      </p:sp>
      <p:sp>
        <p:nvSpPr>
          <p:cNvPr id="9294" name="Rectangle 129">
            <a:extLst>
              <a:ext uri="{FF2B5EF4-FFF2-40B4-BE49-F238E27FC236}">
                <a16:creationId xmlns:a16="http://schemas.microsoft.com/office/drawing/2014/main" id="{9550EAFE-0285-4170-9FE1-5628323E8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488" y="5397500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/>
              <a:t>35</a:t>
            </a:r>
            <a:endParaRPr lang="en-US" altLang="en-US" sz="1800" b="0"/>
          </a:p>
        </p:txBody>
      </p:sp>
      <p:sp>
        <p:nvSpPr>
          <p:cNvPr id="9295" name="Rectangle 130">
            <a:extLst>
              <a:ext uri="{FF2B5EF4-FFF2-40B4-BE49-F238E27FC236}">
                <a16:creationId xmlns:a16="http://schemas.microsoft.com/office/drawing/2014/main" id="{976886C0-154C-4F40-BD7B-4B9F15571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5397500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/>
              <a:t>40</a:t>
            </a:r>
            <a:endParaRPr lang="en-US" altLang="en-US" sz="1800" b="0"/>
          </a:p>
        </p:txBody>
      </p:sp>
      <p:sp>
        <p:nvSpPr>
          <p:cNvPr id="9296" name="Rectangle 131">
            <a:extLst>
              <a:ext uri="{FF2B5EF4-FFF2-40B4-BE49-F238E27FC236}">
                <a16:creationId xmlns:a16="http://schemas.microsoft.com/office/drawing/2014/main" id="{835D49AA-2323-44A4-96B7-56676D544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5397500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/>
              <a:t>45</a:t>
            </a:r>
            <a:endParaRPr lang="en-US" altLang="en-US" sz="1800" b="0"/>
          </a:p>
        </p:txBody>
      </p:sp>
      <p:sp>
        <p:nvSpPr>
          <p:cNvPr id="9297" name="Rectangle 132">
            <a:extLst>
              <a:ext uri="{FF2B5EF4-FFF2-40B4-BE49-F238E27FC236}">
                <a16:creationId xmlns:a16="http://schemas.microsoft.com/office/drawing/2014/main" id="{58B3FC8C-BBDE-470C-8D36-D59966229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975" y="5397500"/>
            <a:ext cx="4111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/>
              <a:t>60+</a:t>
            </a:r>
            <a:endParaRPr lang="en-US" altLang="en-US" sz="1800" b="0"/>
          </a:p>
        </p:txBody>
      </p:sp>
      <p:sp>
        <p:nvSpPr>
          <p:cNvPr id="9298" name="Rectangle 133">
            <a:extLst>
              <a:ext uri="{FF2B5EF4-FFF2-40B4-BE49-F238E27FC236}">
                <a16:creationId xmlns:a16="http://schemas.microsoft.com/office/drawing/2014/main" id="{B572631E-851A-457F-87E9-8312C7AC0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663" y="5770563"/>
            <a:ext cx="25352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/>
              <a:t>Age at Death (n = 420)</a:t>
            </a:r>
            <a:endParaRPr lang="en-US" altLang="en-US" sz="1800" b="0"/>
          </a:p>
        </p:txBody>
      </p:sp>
      <p:sp>
        <p:nvSpPr>
          <p:cNvPr id="9299" name="Rectangle 134">
            <a:extLst>
              <a:ext uri="{FF2B5EF4-FFF2-40B4-BE49-F238E27FC236}">
                <a16:creationId xmlns:a16="http://schemas.microsoft.com/office/drawing/2014/main" id="{52E7C196-49F6-4871-B37D-3479423A8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4429125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FFFF00"/>
                </a:solidFill>
              </a:rPr>
              <a:t>20</a:t>
            </a:r>
            <a:endParaRPr lang="en-US" altLang="en-US" sz="1800" b="0">
              <a:solidFill>
                <a:srgbClr val="FFFF00"/>
              </a:solidFill>
            </a:endParaRPr>
          </a:p>
        </p:txBody>
      </p:sp>
      <p:sp>
        <p:nvSpPr>
          <p:cNvPr id="9300" name="Rectangle 135">
            <a:extLst>
              <a:ext uri="{FF2B5EF4-FFF2-40B4-BE49-F238E27FC236}">
                <a16:creationId xmlns:a16="http://schemas.microsoft.com/office/drawing/2014/main" id="{D2BA3F25-D0DD-424D-B52D-2D74ECE1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744913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FFFF00"/>
                </a:solidFill>
              </a:rPr>
              <a:t>40</a:t>
            </a:r>
            <a:endParaRPr lang="en-US" altLang="en-US" sz="1800" b="0">
              <a:solidFill>
                <a:srgbClr val="FFFF00"/>
              </a:solidFill>
            </a:endParaRPr>
          </a:p>
        </p:txBody>
      </p:sp>
      <p:sp>
        <p:nvSpPr>
          <p:cNvPr id="9301" name="Rectangle 136">
            <a:extLst>
              <a:ext uri="{FF2B5EF4-FFF2-40B4-BE49-F238E27FC236}">
                <a16:creationId xmlns:a16="http://schemas.microsoft.com/office/drawing/2014/main" id="{59D3E254-6C39-4E2F-9A54-F5FC6AF77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2386013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FFFF00"/>
                </a:solidFill>
              </a:rPr>
              <a:t>80</a:t>
            </a:r>
            <a:endParaRPr lang="en-US" altLang="en-US" sz="1800" b="0">
              <a:solidFill>
                <a:srgbClr val="FFFF00"/>
              </a:solidFill>
            </a:endParaRPr>
          </a:p>
        </p:txBody>
      </p:sp>
      <p:sp>
        <p:nvSpPr>
          <p:cNvPr id="9302" name="Rectangle 137">
            <a:extLst>
              <a:ext uri="{FF2B5EF4-FFF2-40B4-BE49-F238E27FC236}">
                <a16:creationId xmlns:a16="http://schemas.microsoft.com/office/drawing/2014/main" id="{6493C939-FFC4-49BD-8289-C48958945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1811338"/>
            <a:ext cx="4048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FFFF00"/>
                </a:solidFill>
              </a:rPr>
              <a:t>100</a:t>
            </a:r>
            <a:endParaRPr lang="en-US" altLang="en-US" sz="1800" b="0">
              <a:solidFill>
                <a:srgbClr val="FFFF00"/>
              </a:solidFill>
            </a:endParaRPr>
          </a:p>
        </p:txBody>
      </p:sp>
      <p:sp>
        <p:nvSpPr>
          <p:cNvPr id="9303" name="Line 138">
            <a:extLst>
              <a:ext uri="{FF2B5EF4-FFF2-40B4-BE49-F238E27FC236}">
                <a16:creationId xmlns:a16="http://schemas.microsoft.com/office/drawing/2014/main" id="{EC718751-89E5-4D9D-9232-65CEE8274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675" y="1928813"/>
            <a:ext cx="0" cy="3308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4" name="Line 139">
            <a:extLst>
              <a:ext uri="{FF2B5EF4-FFF2-40B4-BE49-F238E27FC236}">
                <a16:creationId xmlns:a16="http://schemas.microsoft.com/office/drawing/2014/main" id="{4067324B-9D44-4927-AA97-39610BACE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188" y="3200400"/>
            <a:ext cx="936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5" name="Rectangle 5">
            <a:extLst>
              <a:ext uri="{FF2B5EF4-FFF2-40B4-BE49-F238E27FC236}">
                <a16:creationId xmlns:a16="http://schemas.microsoft.com/office/drawing/2014/main" id="{6486EB95-11E6-467E-99E1-08C81E07B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6272213"/>
            <a:ext cx="6216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1200"/>
              <a:t>CF Foundation, Patient Registry, Annual Data Report to the Center Directors, 2008. </a:t>
            </a:r>
          </a:p>
        </p:txBody>
      </p:sp>
      <p:sp>
        <p:nvSpPr>
          <p:cNvPr id="9306" name="Text Box 141">
            <a:extLst>
              <a:ext uri="{FF2B5EF4-FFF2-40B4-BE49-F238E27FC236}">
                <a16:creationId xmlns:a16="http://schemas.microsoft.com/office/drawing/2014/main" id="{7B7E4127-BC8B-446F-AEC6-AFEDC2605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2908300"/>
            <a:ext cx="2011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* Median = 26.3 yrs</a:t>
            </a:r>
          </a:p>
        </p:txBody>
      </p:sp>
      <p:sp>
        <p:nvSpPr>
          <p:cNvPr id="9307" name="Line 142">
            <a:extLst>
              <a:ext uri="{FF2B5EF4-FFF2-40B4-BE49-F238E27FC236}">
                <a16:creationId xmlns:a16="http://schemas.microsoft.com/office/drawing/2014/main" id="{7929235A-3410-4674-980C-549F76FBC2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700" y="5229225"/>
            <a:ext cx="690562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" name="Line 143">
            <a:extLst>
              <a:ext uri="{FF2B5EF4-FFF2-40B4-BE49-F238E27FC236}">
                <a16:creationId xmlns:a16="http://schemas.microsoft.com/office/drawing/2014/main" id="{A23A2C2B-90C8-4837-8D85-76EA38A6C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1088" y="2533650"/>
            <a:ext cx="6835775" cy="1588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9" name="Line 144">
            <a:extLst>
              <a:ext uri="{FF2B5EF4-FFF2-40B4-BE49-F238E27FC236}">
                <a16:creationId xmlns:a16="http://schemas.microsoft.com/office/drawing/2014/main" id="{44D41E83-F5FC-41B7-B71B-A3DF1AFAD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188" y="4572000"/>
            <a:ext cx="936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0" name="Line 145">
            <a:extLst>
              <a:ext uri="{FF2B5EF4-FFF2-40B4-BE49-F238E27FC236}">
                <a16:creationId xmlns:a16="http://schemas.microsoft.com/office/drawing/2014/main" id="{6C07DDC5-805C-4EE0-970C-DFFA0B748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188" y="3886200"/>
            <a:ext cx="936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1" name="Line 146">
            <a:extLst>
              <a:ext uri="{FF2B5EF4-FFF2-40B4-BE49-F238E27FC236}">
                <a16:creationId xmlns:a16="http://schemas.microsoft.com/office/drawing/2014/main" id="{3A80DFDD-C330-4B4F-BE21-234E6D5F5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188" y="2533650"/>
            <a:ext cx="936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2" name="Rectangle 147">
            <a:extLst>
              <a:ext uri="{FF2B5EF4-FFF2-40B4-BE49-F238E27FC236}">
                <a16:creationId xmlns:a16="http://schemas.microsoft.com/office/drawing/2014/main" id="{DEAFC9BF-2705-4780-82D7-90B42629C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2405063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66FFFF"/>
                </a:solidFill>
              </a:rPr>
              <a:t>20</a:t>
            </a:r>
            <a:endParaRPr lang="en-US" altLang="en-US" sz="1800" b="0">
              <a:solidFill>
                <a:srgbClr val="66FFFF"/>
              </a:solidFill>
            </a:endParaRPr>
          </a:p>
        </p:txBody>
      </p:sp>
      <p:sp>
        <p:nvSpPr>
          <p:cNvPr id="9313" name="Rectangle 148">
            <a:extLst>
              <a:ext uri="{FF2B5EF4-FFF2-40B4-BE49-F238E27FC236}">
                <a16:creationId xmlns:a16="http://schemas.microsoft.com/office/drawing/2014/main" id="{C700B938-A4EF-403C-901B-BE7870C7D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59113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FFFF00"/>
                </a:solidFill>
              </a:rPr>
              <a:t>60</a:t>
            </a:r>
            <a:endParaRPr lang="en-US" altLang="en-US" sz="1800" b="0">
              <a:solidFill>
                <a:srgbClr val="FFFF00"/>
              </a:solidFill>
            </a:endParaRPr>
          </a:p>
        </p:txBody>
      </p:sp>
      <p:sp>
        <p:nvSpPr>
          <p:cNvPr id="9314" name="Line 149">
            <a:extLst>
              <a:ext uri="{FF2B5EF4-FFF2-40B4-BE49-F238E27FC236}">
                <a16:creationId xmlns:a16="http://schemas.microsoft.com/office/drawing/2014/main" id="{1A9F9642-DAED-4A56-BABF-101CF63C1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6388" y="3200400"/>
            <a:ext cx="936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5" name="Line 150">
            <a:extLst>
              <a:ext uri="{FF2B5EF4-FFF2-40B4-BE49-F238E27FC236}">
                <a16:creationId xmlns:a16="http://schemas.microsoft.com/office/drawing/2014/main" id="{A7E24635-3808-40AF-9D4C-C6DA25B89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6388" y="4572000"/>
            <a:ext cx="936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6" name="Line 151">
            <a:extLst>
              <a:ext uri="{FF2B5EF4-FFF2-40B4-BE49-F238E27FC236}">
                <a16:creationId xmlns:a16="http://schemas.microsoft.com/office/drawing/2014/main" id="{50CA86F0-BB39-4D55-A58D-DF1BC9FCC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6388" y="3886200"/>
            <a:ext cx="936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7" name="Line 152">
            <a:extLst>
              <a:ext uri="{FF2B5EF4-FFF2-40B4-BE49-F238E27FC236}">
                <a16:creationId xmlns:a16="http://schemas.microsoft.com/office/drawing/2014/main" id="{EC9C8492-10DC-4B97-B5C4-2C62A088E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6388" y="2533650"/>
            <a:ext cx="936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" name="Line 153">
            <a:extLst>
              <a:ext uri="{FF2B5EF4-FFF2-40B4-BE49-F238E27FC236}">
                <a16:creationId xmlns:a16="http://schemas.microsoft.com/office/drawing/2014/main" id="{ADA406C8-250D-4CA4-B0E6-BD926994C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1919288"/>
            <a:ext cx="0" cy="3308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" name="Line 154">
            <a:extLst>
              <a:ext uri="{FF2B5EF4-FFF2-40B4-BE49-F238E27FC236}">
                <a16:creationId xmlns:a16="http://schemas.microsoft.com/office/drawing/2014/main" id="{B41F00FD-6C3A-430D-AD29-D61EA2DAE3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2038" y="1924050"/>
            <a:ext cx="68865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" name="Rectangle 155">
            <a:extLst>
              <a:ext uri="{FF2B5EF4-FFF2-40B4-BE49-F238E27FC236}">
                <a16:creationId xmlns:a16="http://schemas.microsoft.com/office/drawing/2014/main" id="{E32FE586-9CFF-4FB8-BA7B-C690E806E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5397500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/>
              <a:t>50</a:t>
            </a:r>
            <a:endParaRPr lang="en-US" altLang="en-US" sz="1800" b="0"/>
          </a:p>
        </p:txBody>
      </p:sp>
      <p:sp>
        <p:nvSpPr>
          <p:cNvPr id="9321" name="Rectangle 156">
            <a:extLst>
              <a:ext uri="{FF2B5EF4-FFF2-40B4-BE49-F238E27FC236}">
                <a16:creationId xmlns:a16="http://schemas.microsoft.com/office/drawing/2014/main" id="{C6E325FF-B3E5-4A37-8C25-760BB71BE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4225" y="5397500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/>
              <a:t>55</a:t>
            </a:r>
            <a:endParaRPr lang="en-US" altLang="en-US" sz="1800" b="0"/>
          </a:p>
        </p:txBody>
      </p:sp>
      <p:sp>
        <p:nvSpPr>
          <p:cNvPr id="9322" name="Freeform 157">
            <a:extLst>
              <a:ext uri="{FF2B5EF4-FFF2-40B4-BE49-F238E27FC236}">
                <a16:creationId xmlns:a16="http://schemas.microsoft.com/office/drawing/2014/main" id="{2DFB990A-9C75-4BA9-A25D-8931ED4F0D2D}"/>
              </a:ext>
            </a:extLst>
          </p:cNvPr>
          <p:cNvSpPr>
            <a:spLocks/>
          </p:cNvSpPr>
          <p:nvPr/>
        </p:nvSpPr>
        <p:spPr bwMode="auto">
          <a:xfrm>
            <a:off x="2170113" y="5049838"/>
            <a:ext cx="88900" cy="90487"/>
          </a:xfrm>
          <a:custGeom>
            <a:avLst/>
            <a:gdLst>
              <a:gd name="T0" fmla="*/ 2147483646 w 56"/>
              <a:gd name="T1" fmla="*/ 0 h 57"/>
              <a:gd name="T2" fmla="*/ 2147483646 w 56"/>
              <a:gd name="T3" fmla="*/ 2147483646 h 57"/>
              <a:gd name="T4" fmla="*/ 2147483646 w 56"/>
              <a:gd name="T5" fmla="*/ 2147483646 h 57"/>
              <a:gd name="T6" fmla="*/ 0 w 56"/>
              <a:gd name="T7" fmla="*/ 2147483646 h 57"/>
              <a:gd name="T8" fmla="*/ 2147483646 w 56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56" y="28"/>
                </a:lnTo>
                <a:lnTo>
                  <a:pt x="28" y="57"/>
                </a:lnTo>
                <a:lnTo>
                  <a:pt x="0" y="28"/>
                </a:lnTo>
                <a:lnTo>
                  <a:pt x="28" y="0"/>
                </a:lnTo>
                <a:close/>
              </a:path>
            </a:pathLst>
          </a:custGeom>
          <a:solidFill>
            <a:srgbClr val="FFFF00"/>
          </a:solidFill>
          <a:ln w="1270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3" name="Freeform 158">
            <a:extLst>
              <a:ext uri="{FF2B5EF4-FFF2-40B4-BE49-F238E27FC236}">
                <a16:creationId xmlns:a16="http://schemas.microsoft.com/office/drawing/2014/main" id="{27378E2E-9BF3-46A7-AC0E-8F2ECE567B1C}"/>
              </a:ext>
            </a:extLst>
          </p:cNvPr>
          <p:cNvSpPr>
            <a:spLocks/>
          </p:cNvSpPr>
          <p:nvPr/>
        </p:nvSpPr>
        <p:spPr bwMode="auto">
          <a:xfrm>
            <a:off x="1865313" y="5097463"/>
            <a:ext cx="88900" cy="90487"/>
          </a:xfrm>
          <a:custGeom>
            <a:avLst/>
            <a:gdLst>
              <a:gd name="T0" fmla="*/ 2147483646 w 56"/>
              <a:gd name="T1" fmla="*/ 0 h 57"/>
              <a:gd name="T2" fmla="*/ 2147483646 w 56"/>
              <a:gd name="T3" fmla="*/ 2147483646 h 57"/>
              <a:gd name="T4" fmla="*/ 2147483646 w 56"/>
              <a:gd name="T5" fmla="*/ 2147483646 h 57"/>
              <a:gd name="T6" fmla="*/ 0 w 56"/>
              <a:gd name="T7" fmla="*/ 2147483646 h 57"/>
              <a:gd name="T8" fmla="*/ 2147483646 w 56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56" y="28"/>
                </a:lnTo>
                <a:lnTo>
                  <a:pt x="28" y="57"/>
                </a:lnTo>
                <a:lnTo>
                  <a:pt x="0" y="28"/>
                </a:lnTo>
                <a:lnTo>
                  <a:pt x="28" y="0"/>
                </a:lnTo>
                <a:close/>
              </a:path>
            </a:pathLst>
          </a:custGeom>
          <a:solidFill>
            <a:srgbClr val="FFFF00"/>
          </a:solidFill>
          <a:ln w="1270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4" name="Freeform 159">
            <a:extLst>
              <a:ext uri="{FF2B5EF4-FFF2-40B4-BE49-F238E27FC236}">
                <a16:creationId xmlns:a16="http://schemas.microsoft.com/office/drawing/2014/main" id="{7A793CC0-54BC-4268-B895-18BE9F506A43}"/>
              </a:ext>
            </a:extLst>
          </p:cNvPr>
          <p:cNvSpPr>
            <a:spLocks/>
          </p:cNvSpPr>
          <p:nvPr/>
        </p:nvSpPr>
        <p:spPr bwMode="auto">
          <a:xfrm>
            <a:off x="1751013" y="5106988"/>
            <a:ext cx="88900" cy="90487"/>
          </a:xfrm>
          <a:custGeom>
            <a:avLst/>
            <a:gdLst>
              <a:gd name="T0" fmla="*/ 2147483646 w 56"/>
              <a:gd name="T1" fmla="*/ 0 h 57"/>
              <a:gd name="T2" fmla="*/ 2147483646 w 56"/>
              <a:gd name="T3" fmla="*/ 2147483646 h 57"/>
              <a:gd name="T4" fmla="*/ 2147483646 w 56"/>
              <a:gd name="T5" fmla="*/ 2147483646 h 57"/>
              <a:gd name="T6" fmla="*/ 0 w 56"/>
              <a:gd name="T7" fmla="*/ 2147483646 h 57"/>
              <a:gd name="T8" fmla="*/ 2147483646 w 56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56" y="28"/>
                </a:lnTo>
                <a:lnTo>
                  <a:pt x="28" y="57"/>
                </a:lnTo>
                <a:lnTo>
                  <a:pt x="0" y="28"/>
                </a:lnTo>
                <a:lnTo>
                  <a:pt x="28" y="0"/>
                </a:lnTo>
                <a:close/>
              </a:path>
            </a:pathLst>
          </a:custGeom>
          <a:solidFill>
            <a:srgbClr val="FFFF00"/>
          </a:solidFill>
          <a:ln w="1270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5" name="Freeform 160">
            <a:extLst>
              <a:ext uri="{FF2B5EF4-FFF2-40B4-BE49-F238E27FC236}">
                <a16:creationId xmlns:a16="http://schemas.microsoft.com/office/drawing/2014/main" id="{259C080F-436A-4B37-9647-9A06E1C087D9}"/>
              </a:ext>
            </a:extLst>
          </p:cNvPr>
          <p:cNvSpPr>
            <a:spLocks/>
          </p:cNvSpPr>
          <p:nvPr/>
        </p:nvSpPr>
        <p:spPr bwMode="auto">
          <a:xfrm>
            <a:off x="1370013" y="5135563"/>
            <a:ext cx="88900" cy="90487"/>
          </a:xfrm>
          <a:custGeom>
            <a:avLst/>
            <a:gdLst>
              <a:gd name="T0" fmla="*/ 2147483646 w 56"/>
              <a:gd name="T1" fmla="*/ 0 h 57"/>
              <a:gd name="T2" fmla="*/ 2147483646 w 56"/>
              <a:gd name="T3" fmla="*/ 2147483646 h 57"/>
              <a:gd name="T4" fmla="*/ 2147483646 w 56"/>
              <a:gd name="T5" fmla="*/ 2147483646 h 57"/>
              <a:gd name="T6" fmla="*/ 0 w 56"/>
              <a:gd name="T7" fmla="*/ 2147483646 h 57"/>
              <a:gd name="T8" fmla="*/ 2147483646 w 56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56" y="28"/>
                </a:lnTo>
                <a:lnTo>
                  <a:pt x="28" y="57"/>
                </a:lnTo>
                <a:lnTo>
                  <a:pt x="0" y="28"/>
                </a:lnTo>
                <a:lnTo>
                  <a:pt x="28" y="0"/>
                </a:lnTo>
                <a:close/>
              </a:path>
            </a:pathLst>
          </a:custGeom>
          <a:solidFill>
            <a:srgbClr val="FFFF00"/>
          </a:solidFill>
          <a:ln w="1270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B21A76-A9D0-4F26-B62D-4E76FDC47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BA7F21-9122-4386-99D0-4D103A38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7A92D037-6D74-48C3-823E-B53638937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0"/>
            <a:ext cx="777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p-values from parametric ANCOVA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Last value carried forward</a:t>
            </a:r>
          </a:p>
        </p:txBody>
      </p:sp>
      <p:sp>
        <p:nvSpPr>
          <p:cNvPr id="60419" name="Rectangle 43">
            <a:extLst>
              <a:ext uri="{FF2B5EF4-FFF2-40B4-BE49-F238E27FC236}">
                <a16:creationId xmlns:a16="http://schemas.microsoft.com/office/drawing/2014/main" id="{7A3CE572-A89B-4C5F-B6ED-1DC96120B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Study 005 Key Secondary Endpoints: </a:t>
            </a:r>
            <a:br>
              <a:rPr lang="en-US" altLang="en-US" sz="3200"/>
            </a:br>
            <a:r>
              <a:rPr lang="en-US" altLang="en-US" sz="3200"/>
              <a:t>FEV</a:t>
            </a:r>
            <a:r>
              <a:rPr lang="en-US" altLang="en-US" sz="3200" baseline="-25000"/>
              <a:t>1</a:t>
            </a:r>
            <a:r>
              <a:rPr lang="en-US" altLang="en-US" sz="3200"/>
              <a:t>, CFQ-R RSS, and CFUs</a:t>
            </a:r>
          </a:p>
        </p:txBody>
      </p:sp>
      <p:graphicFrame>
        <p:nvGraphicFramePr>
          <p:cNvPr id="49227" name="Group 75">
            <a:extLst>
              <a:ext uri="{FF2B5EF4-FFF2-40B4-BE49-F238E27FC236}">
                <a16:creationId xmlns:a16="http://schemas.microsoft.com/office/drawing/2014/main" id="{52289547-C776-49DD-BAA8-90B845BD93DC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09538" y="1819275"/>
          <a:ext cx="9032875" cy="2568574"/>
        </p:xfrm>
        <a:graphic>
          <a:graphicData uri="http://schemas.openxmlformats.org/drawingml/2006/table">
            <a:tbl>
              <a:tblPr/>
              <a:tblGrid>
                <a:gridCol w="2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1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4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Day 28 Mean Change 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TOBI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Run-in 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(N = 246)</a:t>
                      </a:r>
                    </a:p>
                  </a:txBody>
                  <a:tcPr marT="45731" marB="4573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Pooled Placebo 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(N = 76)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Pooled AZLI 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(N = 135)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Treatment Effect (∆)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p-value</a:t>
                      </a:r>
                    </a:p>
                  </a:txBody>
                  <a:tcPr marT="45731" marB="4573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FEV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(L) %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663" marR="0" lvl="0" indent="-3476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AD5B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663" marR="0" lvl="0" indent="-3476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-2.4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663" marR="0" lvl="0" indent="-3476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3.9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∆ = 6.3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 = 0.001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CFQ-R RSS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663" marR="0" lvl="0" indent="-3476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AD5B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-1.5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663" marR="0" lvl="0" indent="-3476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-0.7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663" marR="0" lvl="0" indent="-3476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4.3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∆ = 5.0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 = 0.02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Sputum Log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CFU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663" marR="0" lvl="0" indent="-3476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AD5B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-0.28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663" marR="0" lvl="0" indent="-3476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0.23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663" marR="0" lvl="0" indent="-3476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-0.43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∆ = -0.66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 = 0.006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5E6532-BD00-424B-9D08-9C98874B8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A7527C-65FC-4D88-A8F8-629970EDA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4">
            <a:extLst>
              <a:ext uri="{FF2B5EF4-FFF2-40B4-BE49-F238E27FC236}">
                <a16:creationId xmlns:a16="http://schemas.microsoft.com/office/drawing/2014/main" id="{79DDF82A-03B3-456B-B093-D2826C44F1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Phase 3 Program Overview</a:t>
            </a:r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4DE3DA1E-430D-4D78-AB3C-4CA68B1EC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1687513"/>
            <a:ext cx="1365250" cy="630237"/>
          </a:xfrm>
          <a:prstGeom prst="rect">
            <a:avLst/>
          </a:prstGeom>
          <a:solidFill>
            <a:srgbClr val="FF993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TOBI</a:t>
            </a:r>
          </a:p>
        </p:txBody>
      </p:sp>
      <p:sp>
        <p:nvSpPr>
          <p:cNvPr id="62468" name="Rectangle 9">
            <a:extLst>
              <a:ext uri="{FF2B5EF4-FFF2-40B4-BE49-F238E27FC236}">
                <a16:creationId xmlns:a16="http://schemas.microsoft.com/office/drawing/2014/main" id="{4A066C78-493D-474E-AB6E-FA3A8BAB7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1685925"/>
            <a:ext cx="2630487" cy="6318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Follow-up</a:t>
            </a:r>
          </a:p>
        </p:txBody>
      </p:sp>
      <p:sp>
        <p:nvSpPr>
          <p:cNvPr id="62469" name="Text Box 10">
            <a:extLst>
              <a:ext uri="{FF2B5EF4-FFF2-40B4-BE49-F238E27FC236}">
                <a16:creationId xmlns:a16="http://schemas.microsoft.com/office/drawing/2014/main" id="{E18260B6-15D9-42A5-ABEA-7405509C9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09688"/>
            <a:ext cx="2244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800"/>
              <a:t>Study 005</a:t>
            </a:r>
          </a:p>
        </p:txBody>
      </p:sp>
      <p:sp>
        <p:nvSpPr>
          <p:cNvPr id="62470" name="Text Box 11">
            <a:extLst>
              <a:ext uri="{FF2B5EF4-FFF2-40B4-BE49-F238E27FC236}">
                <a16:creationId xmlns:a16="http://schemas.microsoft.com/office/drawing/2014/main" id="{45FE1E45-4EE0-4A47-A2AE-155C41CE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2312988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62471" name="Text Box 12">
            <a:extLst>
              <a:ext uri="{FF2B5EF4-FFF2-40B4-BE49-F238E27FC236}">
                <a16:creationId xmlns:a16="http://schemas.microsoft.com/office/drawing/2014/main" id="{E6009653-0CDD-463E-BCED-DD45C7821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2312988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62472" name="Text Box 13">
            <a:extLst>
              <a:ext uri="{FF2B5EF4-FFF2-40B4-BE49-F238E27FC236}">
                <a16:creationId xmlns:a16="http://schemas.microsoft.com/office/drawing/2014/main" id="{C0E70C65-8D68-4469-B045-96A53D2EC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227965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600"/>
              <a:t>56 Days</a:t>
            </a:r>
          </a:p>
        </p:txBody>
      </p:sp>
      <p:sp>
        <p:nvSpPr>
          <p:cNvPr id="62473" name="Rectangle 3">
            <a:extLst>
              <a:ext uri="{FF2B5EF4-FFF2-40B4-BE49-F238E27FC236}">
                <a16:creationId xmlns:a16="http://schemas.microsoft.com/office/drawing/2014/main" id="{B68AF0A2-332D-4E1F-A5F9-CDC5C7802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4621213"/>
            <a:ext cx="1617663" cy="623887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AZLI/Placebo (TID)</a:t>
            </a:r>
          </a:p>
        </p:txBody>
      </p:sp>
      <p:sp>
        <p:nvSpPr>
          <p:cNvPr id="62474" name="Rectangle 4">
            <a:extLst>
              <a:ext uri="{FF2B5EF4-FFF2-40B4-BE49-F238E27FC236}">
                <a16:creationId xmlns:a16="http://schemas.microsoft.com/office/drawing/2014/main" id="{63E9FC02-0664-48D0-93AB-6AE124859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621213"/>
            <a:ext cx="952500" cy="623887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Follow</a:t>
            </a:r>
            <a:br>
              <a:rPr lang="en-US" altLang="en-US" sz="1600">
                <a:solidFill>
                  <a:schemeClr val="bg2"/>
                </a:solidFill>
              </a:rPr>
            </a:br>
            <a:r>
              <a:rPr lang="en-US" altLang="en-US" sz="1600">
                <a:solidFill>
                  <a:schemeClr val="bg2"/>
                </a:solidFill>
              </a:rPr>
              <a:t>-up</a:t>
            </a:r>
          </a:p>
        </p:txBody>
      </p:sp>
      <p:sp>
        <p:nvSpPr>
          <p:cNvPr id="62475" name="Text Box 5">
            <a:extLst>
              <a:ext uri="{FF2B5EF4-FFF2-40B4-BE49-F238E27FC236}">
                <a16:creationId xmlns:a16="http://schemas.microsoft.com/office/drawing/2014/main" id="{57E999BF-081E-478D-977D-431F7C099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4206875"/>
            <a:ext cx="210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800"/>
              <a:t>Study 007</a:t>
            </a:r>
          </a:p>
        </p:txBody>
      </p:sp>
      <p:sp>
        <p:nvSpPr>
          <p:cNvPr id="62476" name="Text Box 14">
            <a:extLst>
              <a:ext uri="{FF2B5EF4-FFF2-40B4-BE49-F238E27FC236}">
                <a16:creationId xmlns:a16="http://schemas.microsoft.com/office/drawing/2014/main" id="{6D024007-F995-4A05-B3D9-F6DFC4C1F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5311775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62477" name="Text Box 15">
            <a:extLst>
              <a:ext uri="{FF2B5EF4-FFF2-40B4-BE49-F238E27FC236}">
                <a16:creationId xmlns:a16="http://schemas.microsoft.com/office/drawing/2014/main" id="{60150701-1DEE-499E-A71C-A7C11E79F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530225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600"/>
              <a:t>14 Days</a:t>
            </a:r>
          </a:p>
        </p:txBody>
      </p:sp>
      <p:sp>
        <p:nvSpPr>
          <p:cNvPr id="62478" name="Text Box 17">
            <a:extLst>
              <a:ext uri="{FF2B5EF4-FFF2-40B4-BE49-F238E27FC236}">
                <a16:creationId xmlns:a16="http://schemas.microsoft.com/office/drawing/2014/main" id="{1365EAAC-9F7F-4D51-897A-8E84DEE96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3540125"/>
            <a:ext cx="150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800"/>
              <a:t>Study 006 </a:t>
            </a:r>
          </a:p>
        </p:txBody>
      </p:sp>
      <p:sp>
        <p:nvSpPr>
          <p:cNvPr id="62479" name="Rectangle 18">
            <a:extLst>
              <a:ext uri="{FF2B5EF4-FFF2-40B4-BE49-F238E27FC236}">
                <a16:creationId xmlns:a16="http://schemas.microsoft.com/office/drawing/2014/main" id="{2B982B06-059E-4A42-9E17-CAD8F7EB6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3475038"/>
            <a:ext cx="1335088" cy="623887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off</a:t>
            </a:r>
          </a:p>
        </p:txBody>
      </p:sp>
      <p:sp>
        <p:nvSpPr>
          <p:cNvPr id="62480" name="Line 23">
            <a:extLst>
              <a:ext uri="{FF2B5EF4-FFF2-40B4-BE49-F238E27FC236}">
                <a16:creationId xmlns:a16="http://schemas.microsoft.com/office/drawing/2014/main" id="{B24EFE94-EF46-4924-B835-216C72CFF9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8888" y="2327275"/>
            <a:ext cx="417512" cy="803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Line 24">
            <a:extLst>
              <a:ext uri="{FF2B5EF4-FFF2-40B4-BE49-F238E27FC236}">
                <a16:creationId xmlns:a16="http://schemas.microsoft.com/office/drawing/2014/main" id="{B63EC906-66E9-49FB-87CD-FEB4B914DD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5363" y="3959225"/>
            <a:ext cx="592137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Text Box 25">
            <a:extLst>
              <a:ext uri="{FF2B5EF4-FFF2-40B4-BE49-F238E27FC236}">
                <a16:creationId xmlns:a16="http://schemas.microsoft.com/office/drawing/2014/main" id="{352BB1BF-8B2E-4584-95E3-88561A826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8" y="1627188"/>
            <a:ext cx="322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FFFF66"/>
                </a:solidFill>
              </a:rPr>
              <a:t>1</a:t>
            </a:r>
            <a:r>
              <a:rPr lang="en-US" altLang="en-US" sz="1800" baseline="30000">
                <a:solidFill>
                  <a:srgbClr val="FFFF66"/>
                </a:solidFill>
              </a:rPr>
              <a:t>o </a:t>
            </a:r>
            <a:r>
              <a:rPr lang="en-US" altLang="en-US" sz="1800">
                <a:solidFill>
                  <a:srgbClr val="FFFF66"/>
                </a:solidFill>
              </a:rPr>
              <a:t>Endpoint: Time to need for inhaled or IV antibiotics</a:t>
            </a:r>
          </a:p>
        </p:txBody>
      </p:sp>
      <p:sp>
        <p:nvSpPr>
          <p:cNvPr id="62483" name="Text Box 26">
            <a:extLst>
              <a:ext uri="{FF2B5EF4-FFF2-40B4-BE49-F238E27FC236}">
                <a16:creationId xmlns:a16="http://schemas.microsoft.com/office/drawing/2014/main" id="{91BCBB68-8D39-4D1A-9A8E-2B1D6BEF8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4745038"/>
            <a:ext cx="374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FFFF66"/>
                </a:solidFill>
              </a:rPr>
              <a:t>1</a:t>
            </a:r>
            <a:r>
              <a:rPr lang="en-US" altLang="en-US" sz="1800" baseline="30000">
                <a:solidFill>
                  <a:srgbClr val="FFFF66"/>
                </a:solidFill>
              </a:rPr>
              <a:t>o </a:t>
            </a:r>
            <a:r>
              <a:rPr lang="en-US" altLang="en-US" sz="1800">
                <a:solidFill>
                  <a:srgbClr val="FFFF66"/>
                </a:solidFill>
              </a:rPr>
              <a:t>Endpoint: CFQ-R RSS</a:t>
            </a:r>
          </a:p>
        </p:txBody>
      </p:sp>
      <p:sp>
        <p:nvSpPr>
          <p:cNvPr id="62484" name="Rectangle 28">
            <a:extLst>
              <a:ext uri="{FF2B5EF4-FFF2-40B4-BE49-F238E27FC236}">
                <a16:creationId xmlns:a16="http://schemas.microsoft.com/office/drawing/2014/main" id="{04B26A54-C71A-4C14-B509-E25790469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188" y="3122613"/>
            <a:ext cx="1233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62485" name="Rectangle 31">
            <a:extLst>
              <a:ext uri="{FF2B5EF4-FFF2-40B4-BE49-F238E27FC236}">
                <a16:creationId xmlns:a16="http://schemas.microsoft.com/office/drawing/2014/main" id="{CF664126-BA67-4934-B547-953AFABE0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488" y="4176713"/>
            <a:ext cx="1184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62486" name="Rectangle 32">
            <a:extLst>
              <a:ext uri="{FF2B5EF4-FFF2-40B4-BE49-F238E27FC236}">
                <a16:creationId xmlns:a16="http://schemas.microsoft.com/office/drawing/2014/main" id="{04655430-4660-48ED-8B6D-9541FE0B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100" y="3078163"/>
            <a:ext cx="122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62487" name="Rectangle 3">
            <a:extLst>
              <a:ext uri="{FF2B5EF4-FFF2-40B4-BE49-F238E27FC236}">
                <a16:creationId xmlns:a16="http://schemas.microsoft.com/office/drawing/2014/main" id="{10317849-11F9-4CD0-BBA8-7DA0A4A18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3475038"/>
            <a:ext cx="1617663" cy="623887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AZLI </a:t>
            </a:r>
            <a:br>
              <a:rPr lang="en-US" altLang="en-US" sz="1600">
                <a:solidFill>
                  <a:schemeClr val="bg2"/>
                </a:solidFill>
              </a:rPr>
            </a:br>
            <a:r>
              <a:rPr lang="en-US" altLang="en-US" sz="1600">
                <a:solidFill>
                  <a:schemeClr val="bg2"/>
                </a:solidFill>
              </a:rPr>
              <a:t>(TID or BID)</a:t>
            </a:r>
          </a:p>
        </p:txBody>
      </p:sp>
      <p:sp>
        <p:nvSpPr>
          <p:cNvPr id="62488" name="Rectangle 31">
            <a:extLst>
              <a:ext uri="{FF2B5EF4-FFF2-40B4-BE49-F238E27FC236}">
                <a16:creationId xmlns:a16="http://schemas.microsoft.com/office/drawing/2014/main" id="{3A56FC71-8D7C-4539-ACA1-D5502458E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663" y="4179888"/>
            <a:ext cx="11842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Up to 9 cycles of therapy</a:t>
            </a:r>
          </a:p>
        </p:txBody>
      </p:sp>
      <p:sp>
        <p:nvSpPr>
          <p:cNvPr id="62489" name="Rectangle 3">
            <a:extLst>
              <a:ext uri="{FF2B5EF4-FFF2-40B4-BE49-F238E27FC236}">
                <a16:creationId xmlns:a16="http://schemas.microsoft.com/office/drawing/2014/main" id="{56BA9B51-6EBE-4342-91BB-B6C47CE4D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685925"/>
            <a:ext cx="1617662" cy="631825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AZLI/Placebo (BID or TID)</a:t>
            </a:r>
          </a:p>
        </p:txBody>
      </p:sp>
      <p:sp>
        <p:nvSpPr>
          <p:cNvPr id="62490" name="Oval 27">
            <a:extLst>
              <a:ext uri="{FF2B5EF4-FFF2-40B4-BE49-F238E27FC236}">
                <a16:creationId xmlns:a16="http://schemas.microsoft.com/office/drawing/2014/main" id="{688C3FA1-1792-4419-BED9-46794F6E8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3954463"/>
            <a:ext cx="3251200" cy="210026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62491" name="Rectangle 3">
            <a:extLst>
              <a:ext uri="{FF2B5EF4-FFF2-40B4-BE49-F238E27FC236}">
                <a16:creationId xmlns:a16="http://schemas.microsoft.com/office/drawing/2014/main" id="{FADE3063-7688-40A9-A94E-2ACDAAF1E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838" y="3475038"/>
            <a:ext cx="1617662" cy="623887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AZLI </a:t>
            </a:r>
            <a:br>
              <a:rPr lang="en-US" altLang="en-US" sz="1600">
                <a:solidFill>
                  <a:schemeClr val="bg2"/>
                </a:solidFill>
              </a:rPr>
            </a:br>
            <a:r>
              <a:rPr lang="en-US" altLang="en-US" sz="1600">
                <a:solidFill>
                  <a:schemeClr val="bg2"/>
                </a:solidFill>
              </a:rPr>
              <a:t>(TID or BID)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7C1657-9A2D-48DB-9F2A-75DD82429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C21219-4431-4B82-AC5A-6CF2544EA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>
            <a:extLst>
              <a:ext uri="{FF2B5EF4-FFF2-40B4-BE49-F238E27FC236}">
                <a16:creationId xmlns:a16="http://schemas.microsoft.com/office/drawing/2014/main" id="{CAE4269E-0704-45C7-AA88-B173074FD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Study 007: Patient Population</a:t>
            </a:r>
          </a:p>
        </p:txBody>
      </p:sp>
      <p:sp>
        <p:nvSpPr>
          <p:cNvPr id="64515" name="Rectangle 13">
            <a:extLst>
              <a:ext uri="{FF2B5EF4-FFF2-40B4-BE49-F238E27FC236}">
                <a16:creationId xmlns:a16="http://schemas.microsoft.com/office/drawing/2014/main" id="{0D0508DE-9450-47A9-A7C4-41E9121A0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Patient Population</a:t>
            </a:r>
          </a:p>
          <a:p>
            <a:pPr lvl="1" eaLnBrk="1" hangingPunct="1"/>
            <a:r>
              <a:rPr lang="en-US" altLang="en-US"/>
              <a:t>CF and pulmonary </a:t>
            </a:r>
            <a:r>
              <a:rPr lang="en-US" altLang="en-US" i="1"/>
              <a:t>PA </a:t>
            </a:r>
          </a:p>
          <a:p>
            <a:pPr lvl="1" eaLnBrk="1" hangingPunct="1"/>
            <a:r>
              <a:rPr lang="en-US" altLang="en-US"/>
              <a:t>Age ≥ 6 years</a:t>
            </a:r>
          </a:p>
          <a:p>
            <a:pPr lvl="1" eaLnBrk="1" hangingPunct="1"/>
            <a:r>
              <a:rPr lang="en-US" altLang="en-US"/>
              <a:t>FEV</a:t>
            </a:r>
            <a:r>
              <a:rPr lang="en-US" altLang="en-US" baseline="-25000"/>
              <a:t>1</a:t>
            </a:r>
            <a:r>
              <a:rPr lang="en-US" altLang="en-US"/>
              <a:t> 25 – 75% predicted </a:t>
            </a:r>
          </a:p>
          <a:p>
            <a:pPr lvl="1" eaLnBrk="1" hangingPunct="1"/>
            <a:r>
              <a:rPr lang="en-US" altLang="en-US"/>
              <a:t>No use of anti-</a:t>
            </a:r>
            <a:r>
              <a:rPr lang="en-US" altLang="en-US" i="1"/>
              <a:t>PA</a:t>
            </a:r>
            <a:r>
              <a:rPr lang="en-US" altLang="en-US"/>
              <a:t> antibiotics in the past 28 days</a:t>
            </a:r>
          </a:p>
          <a:p>
            <a:pPr eaLnBrk="1" hangingPunct="1"/>
            <a:r>
              <a:rPr lang="en-US" altLang="en-US"/>
              <a:t>Patients randomized to 75 mg AZLI or placebo TID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AA27D9-77F9-442F-A14C-38468607B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BD717-B71E-450C-A979-9956B2289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>
            <a:extLst>
              <a:ext uri="{FF2B5EF4-FFF2-40B4-BE49-F238E27FC236}">
                <a16:creationId xmlns:a16="http://schemas.microsoft.com/office/drawing/2014/main" id="{4FC26EBB-D2B9-4AA1-AA1D-8C1C5C0CC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Study 007: Endpoints</a:t>
            </a:r>
          </a:p>
        </p:txBody>
      </p:sp>
      <p:sp>
        <p:nvSpPr>
          <p:cNvPr id="66563" name="Rectangle 13">
            <a:extLst>
              <a:ext uri="{FF2B5EF4-FFF2-40B4-BE49-F238E27FC236}">
                <a16:creationId xmlns:a16="http://schemas.microsoft.com/office/drawing/2014/main" id="{85A53280-B6ED-4F1A-8C7A-0538BF0EB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Primary endpoint</a:t>
            </a:r>
          </a:p>
          <a:p>
            <a:pPr lvl="1" eaLnBrk="1" hangingPunct="1"/>
            <a:r>
              <a:rPr lang="en-US" altLang="en-US"/>
              <a:t>Change in CFQ-R RSS at Day 28</a:t>
            </a:r>
          </a:p>
          <a:p>
            <a:pPr eaLnBrk="1" hangingPunct="1"/>
            <a:r>
              <a:rPr lang="en-US" altLang="en-US"/>
              <a:t>Key secondary endpoints in order of analysis</a:t>
            </a:r>
            <a:r>
              <a:rPr lang="en-US" altLang="en-US" baseline="30000"/>
              <a:t>†</a:t>
            </a:r>
          </a:p>
          <a:p>
            <a:pPr lvl="1" eaLnBrk="1" hangingPunct="1"/>
            <a:r>
              <a:rPr lang="en-US" altLang="en-US"/>
              <a:t>CFQ-R RSS responder analysis based on MCID of 5 points</a:t>
            </a:r>
            <a:endParaRPr lang="en-US" altLang="en-US" sz="2800"/>
          </a:p>
          <a:p>
            <a:pPr lvl="1" eaLnBrk="1" hangingPunct="1"/>
            <a:r>
              <a:rPr lang="en-US" altLang="en-US"/>
              <a:t>Percent change in FEV</a:t>
            </a:r>
            <a:r>
              <a:rPr lang="en-US" altLang="en-US" baseline="-25000"/>
              <a:t>1</a:t>
            </a:r>
          </a:p>
          <a:p>
            <a:pPr lvl="1" eaLnBrk="1" hangingPunct="1"/>
            <a:r>
              <a:rPr lang="en-US" altLang="en-US"/>
              <a:t>Change in </a:t>
            </a:r>
            <a:r>
              <a:rPr lang="en-US" altLang="en-US" i="1"/>
              <a:t>PA</a:t>
            </a:r>
            <a:r>
              <a:rPr lang="en-US" altLang="en-US"/>
              <a:t> CFUs in sputum</a:t>
            </a:r>
          </a:p>
          <a:p>
            <a:pPr lvl="1" eaLnBrk="1" hangingPunct="1"/>
            <a:r>
              <a:rPr lang="en-US" altLang="en-US"/>
              <a:t>Percent of patients who received IV or inhaled antibiotics</a:t>
            </a:r>
          </a:p>
          <a:p>
            <a:pPr lvl="1" eaLnBrk="1" hangingPunct="1"/>
            <a:r>
              <a:rPr lang="en-US" altLang="en-US"/>
              <a:t>Percent of patients hospitalized</a:t>
            </a:r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76A08641-6E50-4373-99B3-24E6C5140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6175375"/>
            <a:ext cx="6540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400" baseline="30000"/>
              <a:t>†</a:t>
            </a:r>
            <a:r>
              <a:rPr lang="en-US" altLang="en-US" sz="1400"/>
              <a:t> Gatekeeper approach was used to preserve alpha.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0AA9B4-5316-467F-A897-0E18B8785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50F3E9-D826-4618-A9F3-66B486764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6">
            <a:extLst>
              <a:ext uri="{FF2B5EF4-FFF2-40B4-BE49-F238E27FC236}">
                <a16:creationId xmlns:a16="http://schemas.microsoft.com/office/drawing/2014/main" id="{B574BF8A-6B08-4CC9-AED5-C54BE378F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Study 007: Baseline Characteristics (Day 0)</a:t>
            </a:r>
          </a:p>
        </p:txBody>
      </p:sp>
      <p:graphicFrame>
        <p:nvGraphicFramePr>
          <p:cNvPr id="59463" name="Group 71">
            <a:extLst>
              <a:ext uri="{FF2B5EF4-FFF2-40B4-BE49-F238E27FC236}">
                <a16:creationId xmlns:a16="http://schemas.microsoft.com/office/drawing/2014/main" id="{F480B5C9-17E3-495D-856F-8DBED9ACC098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76238" y="1524000"/>
          <a:ext cx="8750300" cy="4691063"/>
        </p:xfrm>
        <a:graphic>
          <a:graphicData uri="http://schemas.openxmlformats.org/drawingml/2006/table">
            <a:tbl>
              <a:tblPr/>
              <a:tblGrid>
                <a:gridCol w="4706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Placebo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 = 84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AZLI TID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 = 80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Age, yrs, Mean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31.7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 &lt; 18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(19.0%)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 (26.3%)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FEV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% Pred., Mean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54.4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CFQ-R RSS, Mean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60.9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TOBI courses, past 12 months, Mean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CFU, Sputum, Mean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6.27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6.57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DNase</a:t>
                      </a:r>
                      <a:endParaRPr kumimoji="0" lang="en-US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64.3%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66.3%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Aztreonam MIC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for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83C481-C8D3-4218-8804-CAD56991C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351813-B5A8-45F2-B603-237922A6D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>
            <a:extLst>
              <a:ext uri="{FF2B5EF4-FFF2-40B4-BE49-F238E27FC236}">
                <a16:creationId xmlns:a16="http://schemas.microsoft.com/office/drawing/2014/main" id="{05B88DE5-8FE5-4303-910C-4431560E77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Study 007 Primary Endpoint: Change in CFQ-R RSS</a:t>
            </a:r>
          </a:p>
        </p:txBody>
      </p:sp>
      <p:graphicFrame>
        <p:nvGraphicFramePr>
          <p:cNvPr id="70659" name="Object 7">
            <a:extLst>
              <a:ext uri="{FF2B5EF4-FFF2-40B4-BE49-F238E27FC236}">
                <a16:creationId xmlns:a16="http://schemas.microsoft.com/office/drawing/2014/main" id="{860B7FE7-8D71-4345-855A-FBDDE7145E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325" y="1362075"/>
          <a:ext cx="6467475" cy="437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5" r:id="rId3" imgW="5852160" imgH="3959280" progId="Prism5.Document">
                  <p:embed/>
                </p:oleObj>
              </mc:Choice>
              <mc:Fallback>
                <p:oleObj name="Prism 5" r:id="rId3" imgW="5852160" imgH="3959280" progId="Prism5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695325" y="1362075"/>
                        <a:ext cx="6467475" cy="437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Rectangle 2">
            <a:extLst>
              <a:ext uri="{FF2B5EF4-FFF2-40B4-BE49-F238E27FC236}">
                <a16:creationId xmlns:a16="http://schemas.microsoft.com/office/drawing/2014/main" id="{F88BD161-4708-4E06-9CBF-D8C80A355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0" y="2335213"/>
            <a:ext cx="344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* Treatment difference = 9.71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p = 0.0005</a:t>
            </a:r>
          </a:p>
        </p:txBody>
      </p:sp>
      <p:sp>
        <p:nvSpPr>
          <p:cNvPr id="70661" name="Rectangle 4">
            <a:extLst>
              <a:ext uri="{FF2B5EF4-FFF2-40B4-BE49-F238E27FC236}">
                <a16:creationId xmlns:a16="http://schemas.microsoft.com/office/drawing/2014/main" id="{C3D28223-FF0C-4B5E-84F9-A5509BCFF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5730875"/>
            <a:ext cx="2393950" cy="5207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  <a:ea typeface="Arial Unicode MS" pitchFamily="34" charset="-128"/>
              </a:rPr>
              <a:t>AZLI /Placebo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  <a:ea typeface="Arial Unicode MS" pitchFamily="34" charset="-128"/>
              </a:rPr>
              <a:t>28 Days</a:t>
            </a:r>
          </a:p>
        </p:txBody>
      </p:sp>
      <p:sp>
        <p:nvSpPr>
          <p:cNvPr id="70662" name="Rectangle 5">
            <a:extLst>
              <a:ext uri="{FF2B5EF4-FFF2-40B4-BE49-F238E27FC236}">
                <a16:creationId xmlns:a16="http://schemas.microsoft.com/office/drawing/2014/main" id="{F913F688-B7F5-4F1D-BAB2-EDBE4AF3B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50" y="5730875"/>
            <a:ext cx="1189038" cy="5207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  <a:ea typeface="Arial Unicode MS" pitchFamily="34" charset="-128"/>
              </a:rPr>
              <a:t>Follow-Up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  <a:ea typeface="Arial Unicode MS" pitchFamily="34" charset="-128"/>
              </a:rPr>
              <a:t>14 Days</a:t>
            </a:r>
          </a:p>
        </p:txBody>
      </p:sp>
      <p:sp>
        <p:nvSpPr>
          <p:cNvPr id="70663" name="AutoShape 7">
            <a:extLst>
              <a:ext uri="{FF2B5EF4-FFF2-40B4-BE49-F238E27FC236}">
                <a16:creationId xmlns:a16="http://schemas.microsoft.com/office/drawing/2014/main" id="{4A747AE2-FCC2-46E4-BC34-1873651C1D79}"/>
              </a:ext>
            </a:extLst>
          </p:cNvPr>
          <p:cNvSpPr>
            <a:spLocks/>
          </p:cNvSpPr>
          <p:nvPr/>
        </p:nvSpPr>
        <p:spPr bwMode="auto">
          <a:xfrm>
            <a:off x="4826000" y="2281238"/>
            <a:ext cx="133350" cy="1628775"/>
          </a:xfrm>
          <a:prstGeom prst="rightBrace">
            <a:avLst>
              <a:gd name="adj1" fmla="val 10178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1D0D889A-E609-4A18-B591-CE7226D04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075" y="2862263"/>
            <a:ext cx="36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0"/>
              <a:t>*</a:t>
            </a:r>
          </a:p>
        </p:txBody>
      </p:sp>
      <p:sp>
        <p:nvSpPr>
          <p:cNvPr id="70665" name="Text Box 9">
            <a:extLst>
              <a:ext uri="{FF2B5EF4-FFF2-40B4-BE49-F238E27FC236}">
                <a16:creationId xmlns:a16="http://schemas.microsoft.com/office/drawing/2014/main" id="{5F25A59F-0C89-489F-8856-D3D1A37D2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1673225"/>
            <a:ext cx="1228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AZLI TID</a:t>
            </a:r>
          </a:p>
        </p:txBody>
      </p:sp>
      <p:sp>
        <p:nvSpPr>
          <p:cNvPr id="70666" name="Text Box 10">
            <a:extLst>
              <a:ext uri="{FF2B5EF4-FFF2-40B4-BE49-F238E27FC236}">
                <a16:creationId xmlns:a16="http://schemas.microsoft.com/office/drawing/2014/main" id="{4EBFD7A9-5F0E-40E7-87E5-BE808198A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439896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FFFF"/>
                </a:solidFill>
              </a:rPr>
              <a:t>Placebo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FB2C1C-0768-456E-B23A-F13EEC5ED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2483F-9B9F-4804-A4B6-685C6090F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>
            <a:extLst>
              <a:ext uri="{FF2B5EF4-FFF2-40B4-BE49-F238E27FC236}">
                <a16:creationId xmlns:a16="http://schemas.microsoft.com/office/drawing/2014/main" id="{CA4A60EA-96B3-4932-9E20-B01F5E0BE0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Study 007: Percent Change in FEV</a:t>
            </a:r>
            <a:r>
              <a:rPr lang="en-US" altLang="en-US" sz="3200" baseline="-25000"/>
              <a:t>1</a:t>
            </a:r>
          </a:p>
        </p:txBody>
      </p:sp>
      <p:grpSp>
        <p:nvGrpSpPr>
          <p:cNvPr id="72707" name="Group 14">
            <a:extLst>
              <a:ext uri="{FF2B5EF4-FFF2-40B4-BE49-F238E27FC236}">
                <a16:creationId xmlns:a16="http://schemas.microsoft.com/office/drawing/2014/main" id="{F9DA71FB-4E5D-47A8-850D-70CE13E8765B}"/>
              </a:ext>
            </a:extLst>
          </p:cNvPr>
          <p:cNvGrpSpPr>
            <a:grpSpLocks/>
          </p:cNvGrpSpPr>
          <p:nvPr/>
        </p:nvGrpSpPr>
        <p:grpSpPr bwMode="auto">
          <a:xfrm>
            <a:off x="773113" y="1619250"/>
            <a:ext cx="7880350" cy="4595813"/>
            <a:chOff x="487" y="1020"/>
            <a:chExt cx="4964" cy="2895"/>
          </a:xfrm>
        </p:grpSpPr>
        <p:graphicFrame>
          <p:nvGraphicFramePr>
            <p:cNvPr id="72708" name="Object 3">
              <a:extLst>
                <a:ext uri="{FF2B5EF4-FFF2-40B4-BE49-F238E27FC236}">
                  <a16:creationId xmlns:a16="http://schemas.microsoft.com/office/drawing/2014/main" id="{03E76CD6-015A-4A9C-92EB-5CEAEE4557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7" y="1020"/>
            <a:ext cx="4055" cy="2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5" r:id="rId3" imgW="5852160" imgH="3803904" progId="Prism5.Document">
                    <p:embed/>
                  </p:oleObj>
                </mc:Choice>
                <mc:Fallback>
                  <p:oleObj name="Prism 5" r:id="rId3" imgW="5852160" imgH="3803904" progId="Prism5.Document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invGray">
                        <a:xfrm>
                          <a:off x="487" y="1020"/>
                          <a:ext cx="4055" cy="2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709" name="Rectangle 2">
              <a:extLst>
                <a:ext uri="{FF2B5EF4-FFF2-40B4-BE49-F238E27FC236}">
                  <a16:creationId xmlns:a16="http://schemas.microsoft.com/office/drawing/2014/main" id="{2D89E5C8-8735-4D69-A55D-553E604B2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1299"/>
              <a:ext cx="23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*Treatment difference = 10.3%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p &lt; 0.0001</a:t>
              </a:r>
            </a:p>
          </p:txBody>
        </p:sp>
        <p:grpSp>
          <p:nvGrpSpPr>
            <p:cNvPr id="72710" name="Group 6">
              <a:extLst>
                <a:ext uri="{FF2B5EF4-FFF2-40B4-BE49-F238E27FC236}">
                  <a16:creationId xmlns:a16="http://schemas.microsoft.com/office/drawing/2014/main" id="{90C3EF37-1634-4A5B-A487-E426B0A51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0" y="3587"/>
              <a:ext cx="2252" cy="328"/>
              <a:chOff x="1934" y="3617"/>
              <a:chExt cx="2221" cy="328"/>
            </a:xfrm>
          </p:grpSpPr>
          <p:sp>
            <p:nvSpPr>
              <p:cNvPr id="72715" name="Rectangle 4">
                <a:extLst>
                  <a:ext uri="{FF2B5EF4-FFF2-40B4-BE49-F238E27FC236}">
                    <a16:creationId xmlns:a16="http://schemas.microsoft.com/office/drawing/2014/main" id="{5A5B9851-9535-4EF2-8770-D623DD7FD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" y="3617"/>
                <a:ext cx="1480" cy="32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1960" tIns="30980" rIns="61960" bIns="30980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chemeClr val="bg2"/>
                    </a:solidFill>
                    <a:ea typeface="Arial Unicode MS" pitchFamily="34" charset="-128"/>
                  </a:rPr>
                  <a:t>AZLI /Placebo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chemeClr val="bg2"/>
                    </a:solidFill>
                    <a:ea typeface="Arial Unicode MS" pitchFamily="34" charset="-128"/>
                  </a:rPr>
                  <a:t>28 Days</a:t>
                </a:r>
              </a:p>
            </p:txBody>
          </p:sp>
          <p:sp>
            <p:nvSpPr>
              <p:cNvPr id="72716" name="Rectangle 5">
                <a:extLst>
                  <a:ext uri="{FF2B5EF4-FFF2-40B4-BE49-F238E27FC236}">
                    <a16:creationId xmlns:a16="http://schemas.microsoft.com/office/drawing/2014/main" id="{98313464-6EFD-4F86-A501-F748C8E18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" y="3617"/>
                <a:ext cx="741" cy="3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1960" tIns="30980" rIns="61960" bIns="30980" anchor="ctr"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chemeClr val="bg2"/>
                    </a:solidFill>
                    <a:ea typeface="Arial Unicode MS" pitchFamily="34" charset="-128"/>
                  </a:rPr>
                  <a:t>Follow-Up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chemeClr val="bg2"/>
                    </a:solidFill>
                    <a:ea typeface="Arial Unicode MS" pitchFamily="34" charset="-128"/>
                  </a:rPr>
                  <a:t>14 Days</a:t>
                </a:r>
              </a:p>
            </p:txBody>
          </p:sp>
        </p:grpSp>
        <p:sp>
          <p:nvSpPr>
            <p:cNvPr id="72711" name="AutoShape 9">
              <a:extLst>
                <a:ext uri="{FF2B5EF4-FFF2-40B4-BE49-F238E27FC236}">
                  <a16:creationId xmlns:a16="http://schemas.microsoft.com/office/drawing/2014/main" id="{DF852C94-1361-44F5-8A87-3B96CB50C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645"/>
              <a:ext cx="84" cy="1026"/>
            </a:xfrm>
            <a:prstGeom prst="rightBrace">
              <a:avLst>
                <a:gd name="adj1" fmla="val 101786"/>
                <a:gd name="adj2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72712" name="Text Box 10">
              <a:extLst>
                <a:ext uri="{FF2B5EF4-FFF2-40B4-BE49-F238E27FC236}">
                  <a16:creationId xmlns:a16="http://schemas.microsoft.com/office/drawing/2014/main" id="{F53D1629-3D62-41F1-9670-D959E3264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7" y="1975"/>
              <a:ext cx="2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200" b="0"/>
                <a:t>*</a:t>
              </a:r>
            </a:p>
          </p:txBody>
        </p:sp>
        <p:sp>
          <p:nvSpPr>
            <p:cNvPr id="72713" name="Text Box 11">
              <a:extLst>
                <a:ext uri="{FF2B5EF4-FFF2-40B4-BE49-F238E27FC236}">
                  <a16:creationId xmlns:a16="http://schemas.microsoft.com/office/drawing/2014/main" id="{CA3449C2-4F8E-4F65-BF51-6CA5C42AD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0" y="1908"/>
              <a:ext cx="7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</a:rPr>
                <a:t>AZLI TID</a:t>
              </a:r>
            </a:p>
          </p:txBody>
        </p:sp>
        <p:sp>
          <p:nvSpPr>
            <p:cNvPr id="72714" name="Text Box 12">
              <a:extLst>
                <a:ext uri="{FF2B5EF4-FFF2-40B4-BE49-F238E27FC236}">
                  <a16:creationId xmlns:a16="http://schemas.microsoft.com/office/drawing/2014/main" id="{165CFA49-1366-4435-8908-7C620EDC3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0" y="2622"/>
              <a:ext cx="7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solidFill>
                    <a:srgbClr val="00FFFF"/>
                  </a:solidFill>
                </a:rPr>
                <a:t>Placebo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30A85C-4D7D-42FA-8987-1E8E8CCEC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2AD8D-8A77-4B8D-884F-24AE0109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>
            <a:extLst>
              <a:ext uri="{FF2B5EF4-FFF2-40B4-BE49-F238E27FC236}">
                <a16:creationId xmlns:a16="http://schemas.microsoft.com/office/drawing/2014/main" id="{9FF39FAB-4B21-4951-BEBF-FFCBF6821A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Study 007: Change in CFU</a:t>
            </a:r>
            <a:r>
              <a:rPr lang="en-US" altLang="en-US" sz="2800" i="1"/>
              <a:t> </a:t>
            </a:r>
            <a:r>
              <a:rPr lang="en-US" altLang="en-US" sz="2800"/>
              <a:t>in Sputum</a:t>
            </a:r>
          </a:p>
        </p:txBody>
      </p:sp>
      <p:graphicFrame>
        <p:nvGraphicFramePr>
          <p:cNvPr id="74755" name="Object 7">
            <a:extLst>
              <a:ext uri="{FF2B5EF4-FFF2-40B4-BE49-F238E27FC236}">
                <a16:creationId xmlns:a16="http://schemas.microsoft.com/office/drawing/2014/main" id="{A7CB5DD7-9E9C-4DA5-A407-8121F7C709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625" y="1485900"/>
          <a:ext cx="6624638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5" r:id="rId3" imgW="6236280" imgH="4050720" progId="Prism5.Document">
                  <p:embed/>
                </p:oleObj>
              </mc:Choice>
              <mc:Fallback>
                <p:oleObj name="Prism 5" r:id="rId3" imgW="6236280" imgH="4050720" progId="Prism5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809625" y="1485900"/>
                        <a:ext cx="6624638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Text Box 603">
            <a:extLst>
              <a:ext uri="{FF2B5EF4-FFF2-40B4-BE49-F238E27FC236}">
                <a16:creationId xmlns:a16="http://schemas.microsoft.com/office/drawing/2014/main" id="{09702426-B258-45A8-B496-020455E3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4027488"/>
            <a:ext cx="37211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ClrTx/>
              <a:buFontTx/>
              <a:buNone/>
            </a:pPr>
            <a:r>
              <a:rPr lang="en-US" altLang="en-US" sz="2000"/>
              <a:t>*</a:t>
            </a:r>
            <a:r>
              <a:rPr lang="en-US" altLang="en-US" sz="1800"/>
              <a:t> Treatment Difference =  -1.453</a:t>
            </a:r>
          </a:p>
          <a:p>
            <a:pPr algn="ctr">
              <a:spcBef>
                <a:spcPct val="10000"/>
              </a:spcBef>
              <a:buClrTx/>
              <a:buFontTx/>
              <a:buNone/>
            </a:pPr>
            <a:r>
              <a:rPr lang="en-US" altLang="en-US" sz="1800"/>
              <a:t>p &lt; 0.0001</a:t>
            </a:r>
            <a:br>
              <a:rPr lang="en-US" altLang="en-US" sz="1800"/>
            </a:br>
            <a:endParaRPr lang="en-US" altLang="en-US" sz="1800"/>
          </a:p>
        </p:txBody>
      </p:sp>
      <p:sp>
        <p:nvSpPr>
          <p:cNvPr id="74757" name="Rectangle 4">
            <a:extLst>
              <a:ext uri="{FF2B5EF4-FFF2-40B4-BE49-F238E27FC236}">
                <a16:creationId xmlns:a16="http://schemas.microsoft.com/office/drawing/2014/main" id="{9E4D5FC1-2542-43D7-9BCE-75394F029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5767388"/>
            <a:ext cx="2438400" cy="5207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2"/>
                </a:solidFill>
                <a:ea typeface="Arial Unicode MS" pitchFamily="34" charset="-128"/>
              </a:rPr>
              <a:t>AZLI /Placebo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2"/>
                </a:solidFill>
                <a:ea typeface="Arial Unicode MS" pitchFamily="34" charset="-128"/>
              </a:rPr>
              <a:t>28 Days</a:t>
            </a:r>
          </a:p>
        </p:txBody>
      </p:sp>
      <p:sp>
        <p:nvSpPr>
          <p:cNvPr id="74758" name="Rectangle 5">
            <a:extLst>
              <a:ext uri="{FF2B5EF4-FFF2-40B4-BE49-F238E27FC236}">
                <a16:creationId xmlns:a16="http://schemas.microsoft.com/office/drawing/2014/main" id="{1F0BE76A-CB17-4772-9AD1-3CCF2EB48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5767388"/>
            <a:ext cx="1125538" cy="5207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  <a:ea typeface="Arial Unicode MS" pitchFamily="34" charset="-128"/>
              </a:rPr>
              <a:t>Follow-Up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  <a:ea typeface="Arial Unicode MS" pitchFamily="34" charset="-128"/>
              </a:rPr>
              <a:t>14 Days</a:t>
            </a:r>
          </a:p>
        </p:txBody>
      </p:sp>
      <p:sp>
        <p:nvSpPr>
          <p:cNvPr id="74759" name="AutoShape 7">
            <a:extLst>
              <a:ext uri="{FF2B5EF4-FFF2-40B4-BE49-F238E27FC236}">
                <a16:creationId xmlns:a16="http://schemas.microsoft.com/office/drawing/2014/main" id="{BB41468B-5D39-4117-A0C8-EC3ED2046505}"/>
              </a:ext>
            </a:extLst>
          </p:cNvPr>
          <p:cNvSpPr>
            <a:spLocks/>
          </p:cNvSpPr>
          <p:nvPr/>
        </p:nvSpPr>
        <p:spPr bwMode="auto">
          <a:xfrm>
            <a:off x="5122863" y="2446338"/>
            <a:ext cx="93662" cy="1905000"/>
          </a:xfrm>
          <a:prstGeom prst="rightBrace">
            <a:avLst>
              <a:gd name="adj1" fmla="val 16949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74760" name="Text Box 8">
            <a:extLst>
              <a:ext uri="{FF2B5EF4-FFF2-40B4-BE49-F238E27FC236}">
                <a16:creationId xmlns:a16="http://schemas.microsoft.com/office/drawing/2014/main" id="{A7C4AA8F-031D-4348-81E4-F1C9E1DD2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3163888"/>
            <a:ext cx="36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0"/>
              <a:t>*</a:t>
            </a:r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id="{286AA828-9733-4715-A1C3-B69C03549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3414713"/>
            <a:ext cx="1228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AZLI TID</a:t>
            </a:r>
          </a:p>
        </p:txBody>
      </p:sp>
      <p:sp>
        <p:nvSpPr>
          <p:cNvPr id="74762" name="Text Box 10">
            <a:extLst>
              <a:ext uri="{FF2B5EF4-FFF2-40B4-BE49-F238E27FC236}">
                <a16:creationId xmlns:a16="http://schemas.microsoft.com/office/drawing/2014/main" id="{13228434-D547-41A9-99B9-E7C8F9380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675" y="258286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FFFF"/>
                </a:solidFill>
              </a:rPr>
              <a:t>Placebo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BAA6B6-0BB0-4564-9AA9-22020E290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17C437-5ED7-45B1-9ADF-FAB996E8C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4">
            <a:extLst>
              <a:ext uri="{FF2B5EF4-FFF2-40B4-BE49-F238E27FC236}">
                <a16:creationId xmlns:a16="http://schemas.microsoft.com/office/drawing/2014/main" id="{B4AFEA17-254E-414F-B9D4-EB22D4510C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Phase 3 Program Overview</a:t>
            </a:r>
          </a:p>
        </p:txBody>
      </p:sp>
      <p:sp>
        <p:nvSpPr>
          <p:cNvPr id="76803" name="Rectangle 7">
            <a:extLst>
              <a:ext uri="{FF2B5EF4-FFF2-40B4-BE49-F238E27FC236}">
                <a16:creationId xmlns:a16="http://schemas.microsoft.com/office/drawing/2014/main" id="{DA240956-EBB5-412A-B204-D91A9196C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1687513"/>
            <a:ext cx="1365250" cy="630237"/>
          </a:xfrm>
          <a:prstGeom prst="rect">
            <a:avLst/>
          </a:prstGeom>
          <a:solidFill>
            <a:srgbClr val="FF993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TOBI</a:t>
            </a:r>
          </a:p>
        </p:txBody>
      </p:sp>
      <p:sp>
        <p:nvSpPr>
          <p:cNvPr id="76804" name="Rectangle 9">
            <a:extLst>
              <a:ext uri="{FF2B5EF4-FFF2-40B4-BE49-F238E27FC236}">
                <a16:creationId xmlns:a16="http://schemas.microsoft.com/office/drawing/2014/main" id="{5ED827E0-6551-4F89-88D3-C0576F828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1687513"/>
            <a:ext cx="2630487" cy="6350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Follow-up</a:t>
            </a:r>
          </a:p>
        </p:txBody>
      </p:sp>
      <p:sp>
        <p:nvSpPr>
          <p:cNvPr id="76805" name="Text Box 10">
            <a:extLst>
              <a:ext uri="{FF2B5EF4-FFF2-40B4-BE49-F238E27FC236}">
                <a16:creationId xmlns:a16="http://schemas.microsoft.com/office/drawing/2014/main" id="{FFBCA860-CAB4-4D61-99F9-6A58C09F3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09688"/>
            <a:ext cx="2244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800"/>
              <a:t>Study 005</a:t>
            </a:r>
          </a:p>
        </p:txBody>
      </p:sp>
      <p:sp>
        <p:nvSpPr>
          <p:cNvPr id="76806" name="Text Box 11">
            <a:extLst>
              <a:ext uri="{FF2B5EF4-FFF2-40B4-BE49-F238E27FC236}">
                <a16:creationId xmlns:a16="http://schemas.microsoft.com/office/drawing/2014/main" id="{8877637D-97AC-4DB9-8D80-63AF16398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2312988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76807" name="Text Box 12">
            <a:extLst>
              <a:ext uri="{FF2B5EF4-FFF2-40B4-BE49-F238E27FC236}">
                <a16:creationId xmlns:a16="http://schemas.microsoft.com/office/drawing/2014/main" id="{D1809F21-77F4-49C0-A6F8-883483C99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2312988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76808" name="Text Box 13">
            <a:extLst>
              <a:ext uri="{FF2B5EF4-FFF2-40B4-BE49-F238E27FC236}">
                <a16:creationId xmlns:a16="http://schemas.microsoft.com/office/drawing/2014/main" id="{E46237E9-4C78-4FC4-A029-B38CBA56B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227965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600"/>
              <a:t>56 Days</a:t>
            </a:r>
          </a:p>
        </p:txBody>
      </p:sp>
      <p:sp>
        <p:nvSpPr>
          <p:cNvPr id="76809" name="Rectangle 3">
            <a:extLst>
              <a:ext uri="{FF2B5EF4-FFF2-40B4-BE49-F238E27FC236}">
                <a16:creationId xmlns:a16="http://schemas.microsoft.com/office/drawing/2014/main" id="{5FE03ACD-BB0C-4E50-BB3B-EA49EA5DA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4621213"/>
            <a:ext cx="1617663" cy="623887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AZLI/Placebo (TID)</a:t>
            </a:r>
          </a:p>
        </p:txBody>
      </p:sp>
      <p:sp>
        <p:nvSpPr>
          <p:cNvPr id="76810" name="Rectangle 4">
            <a:extLst>
              <a:ext uri="{FF2B5EF4-FFF2-40B4-BE49-F238E27FC236}">
                <a16:creationId xmlns:a16="http://schemas.microsoft.com/office/drawing/2014/main" id="{38FCEA7F-29B1-4D13-A4B3-5C25433D5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963" y="4621213"/>
            <a:ext cx="952500" cy="623887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Follow</a:t>
            </a:r>
            <a:br>
              <a:rPr lang="en-US" altLang="en-US" sz="1600">
                <a:solidFill>
                  <a:schemeClr val="bg2"/>
                </a:solidFill>
              </a:rPr>
            </a:br>
            <a:r>
              <a:rPr lang="en-US" altLang="en-US" sz="1600">
                <a:solidFill>
                  <a:schemeClr val="bg2"/>
                </a:solidFill>
              </a:rPr>
              <a:t>-up</a:t>
            </a:r>
          </a:p>
        </p:txBody>
      </p:sp>
      <p:sp>
        <p:nvSpPr>
          <p:cNvPr id="76811" name="Text Box 5">
            <a:extLst>
              <a:ext uri="{FF2B5EF4-FFF2-40B4-BE49-F238E27FC236}">
                <a16:creationId xmlns:a16="http://schemas.microsoft.com/office/drawing/2014/main" id="{D62C633D-C9D3-4CF9-A86A-CF75A4E31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4206875"/>
            <a:ext cx="210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800"/>
              <a:t>Study 007</a:t>
            </a:r>
          </a:p>
        </p:txBody>
      </p:sp>
      <p:sp>
        <p:nvSpPr>
          <p:cNvPr id="76812" name="Text Box 14">
            <a:extLst>
              <a:ext uri="{FF2B5EF4-FFF2-40B4-BE49-F238E27FC236}">
                <a16:creationId xmlns:a16="http://schemas.microsoft.com/office/drawing/2014/main" id="{74AE1CE1-561A-451D-A337-083B13A4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5311775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76813" name="Text Box 15">
            <a:extLst>
              <a:ext uri="{FF2B5EF4-FFF2-40B4-BE49-F238E27FC236}">
                <a16:creationId xmlns:a16="http://schemas.microsoft.com/office/drawing/2014/main" id="{1B1F60DD-69DD-4D03-8748-E2396B9E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530225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600"/>
              <a:t>14 Days</a:t>
            </a:r>
          </a:p>
        </p:txBody>
      </p:sp>
      <p:sp>
        <p:nvSpPr>
          <p:cNvPr id="76814" name="Text Box 17">
            <a:extLst>
              <a:ext uri="{FF2B5EF4-FFF2-40B4-BE49-F238E27FC236}">
                <a16:creationId xmlns:a16="http://schemas.microsoft.com/office/drawing/2014/main" id="{2DC283C2-8BCF-4451-8AFA-4EC2029B2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3540125"/>
            <a:ext cx="150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800"/>
              <a:t>Study 006 </a:t>
            </a:r>
          </a:p>
        </p:txBody>
      </p:sp>
      <p:sp>
        <p:nvSpPr>
          <p:cNvPr id="76815" name="Rectangle 18">
            <a:extLst>
              <a:ext uri="{FF2B5EF4-FFF2-40B4-BE49-F238E27FC236}">
                <a16:creationId xmlns:a16="http://schemas.microsoft.com/office/drawing/2014/main" id="{3669B26C-DB1A-47CD-B308-FF97B3D24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3460750"/>
            <a:ext cx="1335088" cy="627063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off</a:t>
            </a:r>
          </a:p>
        </p:txBody>
      </p:sp>
      <p:sp>
        <p:nvSpPr>
          <p:cNvPr id="76816" name="Text Box 25">
            <a:extLst>
              <a:ext uri="{FF2B5EF4-FFF2-40B4-BE49-F238E27FC236}">
                <a16:creationId xmlns:a16="http://schemas.microsoft.com/office/drawing/2014/main" id="{8A0C59C1-5FD5-4628-BB70-3AFEC3F9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8" y="1627188"/>
            <a:ext cx="322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tx2"/>
                </a:solidFill>
              </a:rPr>
              <a:t>1</a:t>
            </a:r>
            <a:r>
              <a:rPr lang="en-US" altLang="en-US" sz="1800" baseline="30000">
                <a:solidFill>
                  <a:schemeClr val="tx2"/>
                </a:solidFill>
              </a:rPr>
              <a:t>o </a:t>
            </a:r>
            <a:r>
              <a:rPr lang="en-US" altLang="en-US" sz="1800">
                <a:solidFill>
                  <a:schemeClr val="tx2"/>
                </a:solidFill>
              </a:rPr>
              <a:t>Endpoint: Time to need for inhaled or IV antibiotics</a:t>
            </a:r>
          </a:p>
        </p:txBody>
      </p:sp>
      <p:sp>
        <p:nvSpPr>
          <p:cNvPr id="76817" name="Text Box 26">
            <a:extLst>
              <a:ext uri="{FF2B5EF4-FFF2-40B4-BE49-F238E27FC236}">
                <a16:creationId xmlns:a16="http://schemas.microsoft.com/office/drawing/2014/main" id="{41CADAD3-B8B3-4A51-A53A-CE6C4DEB0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4770438"/>
            <a:ext cx="374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6CCFF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tx2"/>
                </a:solidFill>
              </a:rPr>
              <a:t>1</a:t>
            </a:r>
            <a:r>
              <a:rPr lang="en-US" altLang="en-US" sz="1800" baseline="30000">
                <a:solidFill>
                  <a:schemeClr val="tx2"/>
                </a:solidFill>
              </a:rPr>
              <a:t>o </a:t>
            </a:r>
            <a:r>
              <a:rPr lang="en-US" altLang="en-US" sz="1800">
                <a:solidFill>
                  <a:schemeClr val="tx2"/>
                </a:solidFill>
              </a:rPr>
              <a:t>Endpoint: CFQ-R RSS</a:t>
            </a:r>
          </a:p>
        </p:txBody>
      </p:sp>
      <p:sp>
        <p:nvSpPr>
          <p:cNvPr id="76818" name="Rectangle 28">
            <a:extLst>
              <a:ext uri="{FF2B5EF4-FFF2-40B4-BE49-F238E27FC236}">
                <a16:creationId xmlns:a16="http://schemas.microsoft.com/office/drawing/2014/main" id="{832C844A-9089-417F-AC60-2BDE0AC82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188" y="3122613"/>
            <a:ext cx="1233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76819" name="Rectangle 31">
            <a:extLst>
              <a:ext uri="{FF2B5EF4-FFF2-40B4-BE49-F238E27FC236}">
                <a16:creationId xmlns:a16="http://schemas.microsoft.com/office/drawing/2014/main" id="{5B56F339-612E-4362-B54F-D6C2A0E8C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488" y="4176713"/>
            <a:ext cx="1184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76820" name="Rectangle 32">
            <a:extLst>
              <a:ext uri="{FF2B5EF4-FFF2-40B4-BE49-F238E27FC236}">
                <a16:creationId xmlns:a16="http://schemas.microsoft.com/office/drawing/2014/main" id="{25E905C9-4324-408F-81F6-4C02112B9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100" y="3078163"/>
            <a:ext cx="122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28 Days</a:t>
            </a:r>
          </a:p>
        </p:txBody>
      </p:sp>
      <p:sp>
        <p:nvSpPr>
          <p:cNvPr id="76821" name="Rectangle 3">
            <a:extLst>
              <a:ext uri="{FF2B5EF4-FFF2-40B4-BE49-F238E27FC236}">
                <a16:creationId xmlns:a16="http://schemas.microsoft.com/office/drawing/2014/main" id="{D39C2887-17B7-486C-97A7-C1E6FBCE0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3460750"/>
            <a:ext cx="1617663" cy="623888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AZLI </a:t>
            </a:r>
            <a:br>
              <a:rPr lang="en-US" altLang="en-US" sz="1600">
                <a:solidFill>
                  <a:schemeClr val="bg2"/>
                </a:solidFill>
              </a:rPr>
            </a:br>
            <a:r>
              <a:rPr lang="en-US" altLang="en-US" sz="1600">
                <a:solidFill>
                  <a:schemeClr val="bg2"/>
                </a:solidFill>
              </a:rPr>
              <a:t>(TID or BID)</a:t>
            </a:r>
          </a:p>
        </p:txBody>
      </p:sp>
      <p:sp>
        <p:nvSpPr>
          <p:cNvPr id="76822" name="Rectangle 31">
            <a:extLst>
              <a:ext uri="{FF2B5EF4-FFF2-40B4-BE49-F238E27FC236}">
                <a16:creationId xmlns:a16="http://schemas.microsoft.com/office/drawing/2014/main" id="{C6DB25FF-359B-4786-8CE8-DB97E39F4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663" y="4179888"/>
            <a:ext cx="11842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Up to 9 cycles of therapy</a:t>
            </a:r>
          </a:p>
        </p:txBody>
      </p:sp>
      <p:sp>
        <p:nvSpPr>
          <p:cNvPr id="76823" name="Rectangle 3">
            <a:extLst>
              <a:ext uri="{FF2B5EF4-FFF2-40B4-BE49-F238E27FC236}">
                <a16:creationId xmlns:a16="http://schemas.microsoft.com/office/drawing/2014/main" id="{10DD2E54-A5C2-45F4-B19B-30D6B905B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687513"/>
            <a:ext cx="1617662" cy="635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AZLI/Placebo (BID or TID)</a:t>
            </a:r>
          </a:p>
        </p:txBody>
      </p:sp>
      <p:sp>
        <p:nvSpPr>
          <p:cNvPr id="76824" name="Oval 27">
            <a:extLst>
              <a:ext uri="{FF2B5EF4-FFF2-40B4-BE49-F238E27FC236}">
                <a16:creationId xmlns:a16="http://schemas.microsoft.com/office/drawing/2014/main" id="{CF37BCEE-861B-4FE5-87F1-B336C1672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2717800"/>
            <a:ext cx="5175250" cy="19986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</p:txBody>
      </p:sp>
      <p:sp>
        <p:nvSpPr>
          <p:cNvPr id="76825" name="Rectangle 3">
            <a:extLst>
              <a:ext uri="{FF2B5EF4-FFF2-40B4-BE49-F238E27FC236}">
                <a16:creationId xmlns:a16="http://schemas.microsoft.com/office/drawing/2014/main" id="{72AFEB6E-1095-4358-9F26-46DB4FED4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838" y="3460750"/>
            <a:ext cx="1617662" cy="623888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960" tIns="30980" rIns="61960" bIns="30980" anchor="ctr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AZLI </a:t>
            </a:r>
            <a:br>
              <a:rPr lang="en-US" altLang="en-US" sz="1600">
                <a:solidFill>
                  <a:schemeClr val="bg2"/>
                </a:solidFill>
              </a:rPr>
            </a:br>
            <a:r>
              <a:rPr lang="en-US" altLang="en-US" sz="1600">
                <a:solidFill>
                  <a:schemeClr val="bg2"/>
                </a:solidFill>
              </a:rPr>
              <a:t>(TID or BID)</a:t>
            </a:r>
          </a:p>
        </p:txBody>
      </p:sp>
      <p:sp>
        <p:nvSpPr>
          <p:cNvPr id="76826" name="Line 23">
            <a:extLst>
              <a:ext uri="{FF2B5EF4-FFF2-40B4-BE49-F238E27FC236}">
                <a16:creationId xmlns:a16="http://schemas.microsoft.com/office/drawing/2014/main" id="{4AFE01A3-FB47-436B-BD85-BA7DEA0F50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7138" y="2327275"/>
            <a:ext cx="417512" cy="803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7" name="Line 24">
            <a:extLst>
              <a:ext uri="{FF2B5EF4-FFF2-40B4-BE49-F238E27FC236}">
                <a16:creationId xmlns:a16="http://schemas.microsoft.com/office/drawing/2014/main" id="{669C8324-85CF-41B5-ACC3-EA2F9CC78B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4738" y="3959225"/>
            <a:ext cx="592137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99AC75-F5C9-483B-84F3-5E35FBC58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5BF36C-9CE8-44F4-82F0-1CBF1D245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1">
            <a:extLst>
              <a:ext uri="{FF2B5EF4-FFF2-40B4-BE49-F238E27FC236}">
                <a16:creationId xmlns:a16="http://schemas.microsoft.com/office/drawing/2014/main" id="{2417FFF0-D6A2-47F2-9E95-76BB2D832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6269038"/>
            <a:ext cx="79263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tabLst>
                <a:tab pos="1430338" algn="l"/>
                <a:tab pos="2860675" algn="l"/>
                <a:tab pos="4911725" algn="l"/>
                <a:tab pos="6975475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tabLst>
                <a:tab pos="1430338" algn="l"/>
                <a:tab pos="2860675" algn="l"/>
                <a:tab pos="4911725" algn="l"/>
                <a:tab pos="69754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tabLst>
                <a:tab pos="1430338" algn="l"/>
                <a:tab pos="2860675" algn="l"/>
                <a:tab pos="4911725" algn="l"/>
                <a:tab pos="69754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tabLst>
                <a:tab pos="1430338" algn="l"/>
                <a:tab pos="2860675" algn="l"/>
                <a:tab pos="4911725" algn="l"/>
                <a:tab pos="697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tabLst>
                <a:tab pos="1430338" algn="l"/>
                <a:tab pos="2860675" algn="l"/>
                <a:tab pos="4911725" algn="l"/>
                <a:tab pos="697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tabLst>
                <a:tab pos="1430338" algn="l"/>
                <a:tab pos="2860675" algn="l"/>
                <a:tab pos="4911725" algn="l"/>
                <a:tab pos="697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tabLst>
                <a:tab pos="1430338" algn="l"/>
                <a:tab pos="2860675" algn="l"/>
                <a:tab pos="4911725" algn="l"/>
                <a:tab pos="697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tabLst>
                <a:tab pos="1430338" algn="l"/>
                <a:tab pos="2860675" algn="l"/>
                <a:tab pos="4911725" algn="l"/>
                <a:tab pos="697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tabLst>
                <a:tab pos="1430338" algn="l"/>
                <a:tab pos="2860675" algn="l"/>
                <a:tab pos="4911725" algn="l"/>
                <a:tab pos="697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            </a:t>
            </a:r>
            <a:r>
              <a:rPr lang="en-US" altLang="en-US" sz="1600" baseline="-25000">
                <a:ea typeface="ＭＳ Ｐゴシック" panose="020B0600070205080204" pitchFamily="34" charset="-128"/>
              </a:rPr>
              <a:t> </a:t>
            </a:r>
            <a:r>
              <a:rPr lang="en-US" altLang="en-US" sz="1600">
                <a:ea typeface="ＭＳ Ｐゴシック" panose="020B0600070205080204" pitchFamily="34" charset="-128"/>
              </a:rPr>
              <a:t>    n,   185                    165                                 132                                 122</a:t>
            </a:r>
          </a:p>
        </p:txBody>
      </p:sp>
      <p:graphicFrame>
        <p:nvGraphicFramePr>
          <p:cNvPr id="78851" name="Object 4">
            <a:extLst>
              <a:ext uri="{FF2B5EF4-FFF2-40B4-BE49-F238E27FC236}">
                <a16:creationId xmlns:a16="http://schemas.microsoft.com/office/drawing/2014/main" id="{78DDCF3B-81A4-4AA1-B54C-3EED19C3F6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463" y="1211263"/>
          <a:ext cx="86614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5" r:id="rId3" imgW="7369560" imgH="4699800" progId="Prism5.Document">
                  <p:embed/>
                </p:oleObj>
              </mc:Choice>
              <mc:Fallback>
                <p:oleObj name="Prism 5" r:id="rId3" imgW="7369560" imgH="4699800" progId="Prism5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525463" y="1211263"/>
                        <a:ext cx="866140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Rectangle 9">
            <a:extLst>
              <a:ext uri="{FF2B5EF4-FFF2-40B4-BE49-F238E27FC236}">
                <a16:creationId xmlns:a16="http://schemas.microsoft.com/office/drawing/2014/main" id="{EC8F0486-B50C-48F6-A357-620EE031F5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Study 006: Consistency of AZLI TID Effect in FEV</a:t>
            </a:r>
            <a:r>
              <a:rPr lang="en-US" altLang="en-US" sz="2800" baseline="-25000"/>
              <a:t>1</a:t>
            </a:r>
            <a:r>
              <a:rPr lang="en-US" altLang="en-US" sz="2800"/>
              <a:t> and CFQ-R RSS</a:t>
            </a:r>
          </a:p>
        </p:txBody>
      </p:sp>
      <p:sp>
        <p:nvSpPr>
          <p:cNvPr id="78853" name="Text Box 100">
            <a:extLst>
              <a:ext uri="{FF2B5EF4-FFF2-40B4-BE49-F238E27FC236}">
                <a16:creationId xmlns:a16="http://schemas.microsoft.com/office/drawing/2014/main" id="{A50DEF72-9CB8-4AC5-A8DE-E6A85C2B6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999163"/>
            <a:ext cx="1417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AZLI On/Off</a:t>
            </a:r>
          </a:p>
        </p:txBody>
      </p:sp>
      <p:grpSp>
        <p:nvGrpSpPr>
          <p:cNvPr id="78854" name="Group 105">
            <a:extLst>
              <a:ext uri="{FF2B5EF4-FFF2-40B4-BE49-F238E27FC236}">
                <a16:creationId xmlns:a16="http://schemas.microsoft.com/office/drawing/2014/main" id="{D537C696-D1F7-4A18-B96B-2B9B908E7C43}"/>
              </a:ext>
            </a:extLst>
          </p:cNvPr>
          <p:cNvGrpSpPr>
            <a:grpSpLocks/>
          </p:cNvGrpSpPr>
          <p:nvPr/>
        </p:nvGrpSpPr>
        <p:grpSpPr bwMode="auto">
          <a:xfrm>
            <a:off x="1868488" y="6053138"/>
            <a:ext cx="6589712" cy="347662"/>
            <a:chOff x="1515" y="3461"/>
            <a:chExt cx="3953" cy="395"/>
          </a:xfrm>
        </p:grpSpPr>
        <p:grpSp>
          <p:nvGrpSpPr>
            <p:cNvPr id="78855" name="Group 10">
              <a:extLst>
                <a:ext uri="{FF2B5EF4-FFF2-40B4-BE49-F238E27FC236}">
                  <a16:creationId xmlns:a16="http://schemas.microsoft.com/office/drawing/2014/main" id="{F60A69F3-E80E-4875-BC78-7CE5030D12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5" y="3461"/>
              <a:ext cx="3953" cy="395"/>
              <a:chOff x="829" y="3297"/>
              <a:chExt cx="4428" cy="395"/>
            </a:xfrm>
          </p:grpSpPr>
          <p:sp>
            <p:nvSpPr>
              <p:cNvPr id="78865" name="Rectangle 754">
                <a:extLst>
                  <a:ext uri="{FF2B5EF4-FFF2-40B4-BE49-F238E27FC236}">
                    <a16:creationId xmlns:a16="http://schemas.microsoft.com/office/drawing/2014/main" id="{32664493-659A-4824-929A-ED6BE9AF6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4" y="3297"/>
                <a:ext cx="246" cy="23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66" name="Rectangle 755">
                <a:extLst>
                  <a:ext uri="{FF2B5EF4-FFF2-40B4-BE49-F238E27FC236}">
                    <a16:creationId xmlns:a16="http://schemas.microsoft.com/office/drawing/2014/main" id="{7116A3B2-5EA6-4EBD-A05D-7F9271DDF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1" y="3346"/>
                <a:ext cx="1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67" name="Rectangle 757">
                <a:extLst>
                  <a:ext uri="{FF2B5EF4-FFF2-40B4-BE49-F238E27FC236}">
                    <a16:creationId xmlns:a16="http://schemas.microsoft.com/office/drawing/2014/main" id="{F6EB2425-B357-4D99-A7B0-B0A71F6DC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97"/>
                <a:ext cx="246" cy="23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68" name="Rectangle 758">
                <a:extLst>
                  <a:ext uri="{FF2B5EF4-FFF2-40B4-BE49-F238E27FC236}">
                    <a16:creationId xmlns:a16="http://schemas.microsoft.com/office/drawing/2014/main" id="{884969DE-66B3-474E-BD47-50682CE4F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3346"/>
                <a:ext cx="1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69" name="Rectangle 760">
                <a:extLst>
                  <a:ext uri="{FF2B5EF4-FFF2-40B4-BE49-F238E27FC236}">
                    <a16:creationId xmlns:a16="http://schemas.microsoft.com/office/drawing/2014/main" id="{3C900A0E-BF31-4074-AF71-E4770C17F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1" y="3297"/>
                <a:ext cx="245" cy="23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70" name="Rectangle 761">
                <a:extLst>
                  <a:ext uri="{FF2B5EF4-FFF2-40B4-BE49-F238E27FC236}">
                    <a16:creationId xmlns:a16="http://schemas.microsoft.com/office/drawing/2014/main" id="{285BEB61-AEF9-4E30-AE92-3CB38AB53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6" y="3346"/>
                <a:ext cx="1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71" name="Rectangle 763">
                <a:extLst>
                  <a:ext uri="{FF2B5EF4-FFF2-40B4-BE49-F238E27FC236}">
                    <a16:creationId xmlns:a16="http://schemas.microsoft.com/office/drawing/2014/main" id="{1C56D727-D5BC-4C37-A61B-23F1F9924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3297"/>
                <a:ext cx="247" cy="23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72" name="Rectangle 764">
                <a:extLst>
                  <a:ext uri="{FF2B5EF4-FFF2-40B4-BE49-F238E27FC236}">
                    <a16:creationId xmlns:a16="http://schemas.microsoft.com/office/drawing/2014/main" id="{B8CE8BE4-7DD2-4BA0-B1B0-4D58FBAB8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6" y="3346"/>
                <a:ext cx="1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73" name="Rectangle 766">
                <a:extLst>
                  <a:ext uri="{FF2B5EF4-FFF2-40B4-BE49-F238E27FC236}">
                    <a16:creationId xmlns:a16="http://schemas.microsoft.com/office/drawing/2014/main" id="{AD3ECAA6-B5D2-4A42-9619-6D4AE8ED7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7" y="3297"/>
                <a:ext cx="245" cy="23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74" name="Rectangle 767">
                <a:extLst>
                  <a:ext uri="{FF2B5EF4-FFF2-40B4-BE49-F238E27FC236}">
                    <a16:creationId xmlns:a16="http://schemas.microsoft.com/office/drawing/2014/main" id="{5FF3B318-17FC-465F-9189-2BE7B337C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" y="3346"/>
                <a:ext cx="1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75" name="Rectangle 769">
                <a:extLst>
                  <a:ext uri="{FF2B5EF4-FFF2-40B4-BE49-F238E27FC236}">
                    <a16:creationId xmlns:a16="http://schemas.microsoft.com/office/drawing/2014/main" id="{664CB7A5-25FF-4D34-952E-67CE8B292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297"/>
                <a:ext cx="246" cy="23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76" name="Rectangle 770">
                <a:extLst>
                  <a:ext uri="{FF2B5EF4-FFF2-40B4-BE49-F238E27FC236}">
                    <a16:creationId xmlns:a16="http://schemas.microsoft.com/office/drawing/2014/main" id="{78FB8F65-4CD2-4BAE-8505-2E3B6705B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9" y="3346"/>
                <a:ext cx="1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77" name="Rectangle 772">
                <a:extLst>
                  <a:ext uri="{FF2B5EF4-FFF2-40B4-BE49-F238E27FC236}">
                    <a16:creationId xmlns:a16="http://schemas.microsoft.com/office/drawing/2014/main" id="{091B4FDD-F329-49FC-8BEA-D63478835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1" y="3297"/>
                <a:ext cx="247" cy="23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78" name="Rectangle 775">
                <a:extLst>
                  <a:ext uri="{FF2B5EF4-FFF2-40B4-BE49-F238E27FC236}">
                    <a16:creationId xmlns:a16="http://schemas.microsoft.com/office/drawing/2014/main" id="{F3685D4E-B13C-4D4E-8B5D-87FCB0F75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9" y="3297"/>
                <a:ext cx="249" cy="23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79" name="Rectangle 776">
                <a:extLst>
                  <a:ext uri="{FF2B5EF4-FFF2-40B4-BE49-F238E27FC236}">
                    <a16:creationId xmlns:a16="http://schemas.microsoft.com/office/drawing/2014/main" id="{78C07224-2AAB-426F-8703-88F332DFA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3346"/>
                <a:ext cx="1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80" name="Rectangle 778">
                <a:extLst>
                  <a:ext uri="{FF2B5EF4-FFF2-40B4-BE49-F238E27FC236}">
                    <a16:creationId xmlns:a16="http://schemas.microsoft.com/office/drawing/2014/main" id="{BC6573D9-519D-47DE-84BB-438798076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" y="3297"/>
                <a:ext cx="243" cy="23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81" name="Rectangle 779">
                <a:extLst>
                  <a:ext uri="{FF2B5EF4-FFF2-40B4-BE49-F238E27FC236}">
                    <a16:creationId xmlns:a16="http://schemas.microsoft.com/office/drawing/2014/main" id="{2B021E70-2479-46C0-A265-6002D3A39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" y="3346"/>
                <a:ext cx="1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82" name="Line 780">
                <a:extLst>
                  <a:ext uri="{FF2B5EF4-FFF2-40B4-BE49-F238E27FC236}">
                    <a16:creationId xmlns:a16="http://schemas.microsoft.com/office/drawing/2014/main" id="{E8321922-3DB1-46A9-B0C6-FA78C10D4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" y="3297"/>
                <a:ext cx="442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3" name="Line 781">
                <a:extLst>
                  <a:ext uri="{FF2B5EF4-FFF2-40B4-BE49-F238E27FC236}">
                    <a16:creationId xmlns:a16="http://schemas.microsoft.com/office/drawing/2014/main" id="{EEEAEEC8-16DD-405C-9D06-73C1A74C8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" y="3532"/>
                <a:ext cx="442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4" name="Line 782">
                <a:extLst>
                  <a:ext uri="{FF2B5EF4-FFF2-40B4-BE49-F238E27FC236}">
                    <a16:creationId xmlns:a16="http://schemas.microsoft.com/office/drawing/2014/main" id="{3200171F-6039-47D8-A441-E556CC672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5" name="Line 783">
                <a:extLst>
                  <a:ext uri="{FF2B5EF4-FFF2-40B4-BE49-F238E27FC236}">
                    <a16:creationId xmlns:a16="http://schemas.microsoft.com/office/drawing/2014/main" id="{ACC32318-3E54-46D8-9D82-0FA822BD9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6" name="Line 784">
                <a:extLst>
                  <a:ext uri="{FF2B5EF4-FFF2-40B4-BE49-F238E27FC236}">
                    <a16:creationId xmlns:a16="http://schemas.microsoft.com/office/drawing/2014/main" id="{6F1AA2E1-44A1-4A88-A428-AB6CB61B4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2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7" name="Line 785">
                <a:extLst>
                  <a:ext uri="{FF2B5EF4-FFF2-40B4-BE49-F238E27FC236}">
                    <a16:creationId xmlns:a16="http://schemas.microsoft.com/office/drawing/2014/main" id="{E8449338-3ECB-4532-9639-2FC4867C7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9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8" name="Line 786">
                <a:extLst>
                  <a:ext uri="{FF2B5EF4-FFF2-40B4-BE49-F238E27FC236}">
                    <a16:creationId xmlns:a16="http://schemas.microsoft.com/office/drawing/2014/main" id="{0A9F46F1-2D5D-4F43-BAC3-EF9DECCB0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8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9" name="Line 787">
                <a:extLst>
                  <a:ext uri="{FF2B5EF4-FFF2-40B4-BE49-F238E27FC236}">
                    <a16:creationId xmlns:a16="http://schemas.microsoft.com/office/drawing/2014/main" id="{43FBDAE9-224B-4C14-BD9A-0684175AD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1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0" name="Line 788">
                <a:extLst>
                  <a:ext uri="{FF2B5EF4-FFF2-40B4-BE49-F238E27FC236}">
                    <a16:creationId xmlns:a16="http://schemas.microsoft.com/office/drawing/2014/main" id="{E624E7A3-3C1C-4E6B-837E-0995CD8FE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8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1" name="Line 789">
                <a:extLst>
                  <a:ext uri="{FF2B5EF4-FFF2-40B4-BE49-F238E27FC236}">
                    <a16:creationId xmlns:a16="http://schemas.microsoft.com/office/drawing/2014/main" id="{DA5C9110-B194-44BD-B80E-071471F62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2" name="Line 790">
                <a:extLst>
                  <a:ext uri="{FF2B5EF4-FFF2-40B4-BE49-F238E27FC236}">
                    <a16:creationId xmlns:a16="http://schemas.microsoft.com/office/drawing/2014/main" id="{23445D12-B4EF-453B-8FB2-469F9C442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0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3" name="Line 791">
                <a:extLst>
                  <a:ext uri="{FF2B5EF4-FFF2-40B4-BE49-F238E27FC236}">
                    <a16:creationId xmlns:a16="http://schemas.microsoft.com/office/drawing/2014/main" id="{805AAD55-AA52-4283-AA48-BB981C9E4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4" name="Line 792">
                <a:extLst>
                  <a:ext uri="{FF2B5EF4-FFF2-40B4-BE49-F238E27FC236}">
                    <a16:creationId xmlns:a16="http://schemas.microsoft.com/office/drawing/2014/main" id="{9196F763-9447-41C7-8C73-47A6A9B89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2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5" name="Line 793">
                <a:extLst>
                  <a:ext uri="{FF2B5EF4-FFF2-40B4-BE49-F238E27FC236}">
                    <a16:creationId xmlns:a16="http://schemas.microsoft.com/office/drawing/2014/main" id="{38FE4AF5-E3D5-4538-9FFF-25C1AD1E4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8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6" name="Line 794">
                <a:extLst>
                  <a:ext uri="{FF2B5EF4-FFF2-40B4-BE49-F238E27FC236}">
                    <a16:creationId xmlns:a16="http://schemas.microsoft.com/office/drawing/2014/main" id="{EE8CD6E9-9EE9-4A9B-87BC-56AA46AF8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5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7" name="Line 795">
                <a:extLst>
                  <a:ext uri="{FF2B5EF4-FFF2-40B4-BE49-F238E27FC236}">
                    <a16:creationId xmlns:a16="http://schemas.microsoft.com/office/drawing/2014/main" id="{DB3B4CE4-9A11-43D8-9E4D-6C8D66B35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1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8" name="Line 796">
                <a:extLst>
                  <a:ext uri="{FF2B5EF4-FFF2-40B4-BE49-F238E27FC236}">
                    <a16:creationId xmlns:a16="http://schemas.microsoft.com/office/drawing/2014/main" id="{50FA1A76-3F13-49D7-B278-64E384388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6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9" name="Line 797">
                <a:extLst>
                  <a:ext uri="{FF2B5EF4-FFF2-40B4-BE49-F238E27FC236}">
                    <a16:creationId xmlns:a16="http://schemas.microsoft.com/office/drawing/2014/main" id="{CB45498F-3FB3-4345-8A02-8A28283E9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0" name="Line 798">
                <a:extLst>
                  <a:ext uri="{FF2B5EF4-FFF2-40B4-BE49-F238E27FC236}">
                    <a16:creationId xmlns:a16="http://schemas.microsoft.com/office/drawing/2014/main" id="{16740FA8-8DD5-473F-B809-6311024C7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8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1" name="Line 799">
                <a:extLst>
                  <a:ext uri="{FF2B5EF4-FFF2-40B4-BE49-F238E27FC236}">
                    <a16:creationId xmlns:a16="http://schemas.microsoft.com/office/drawing/2014/main" id="{16D476A9-108F-46BA-8433-B3B2EFAAC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2" name="Line 800">
                <a:extLst>
                  <a:ext uri="{FF2B5EF4-FFF2-40B4-BE49-F238E27FC236}">
                    <a16:creationId xmlns:a16="http://schemas.microsoft.com/office/drawing/2014/main" id="{DC194E44-24A7-4783-9238-06766423A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0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3" name="Rectangle 802">
                <a:extLst>
                  <a:ext uri="{FF2B5EF4-FFF2-40B4-BE49-F238E27FC236}">
                    <a16:creationId xmlns:a16="http://schemas.microsoft.com/office/drawing/2014/main" id="{ED85C1A5-BC77-4F2A-96B1-9744BE76A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4" y="3297"/>
                <a:ext cx="246" cy="235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04" name="Rectangle 805">
                <a:extLst>
                  <a:ext uri="{FF2B5EF4-FFF2-40B4-BE49-F238E27FC236}">
                    <a16:creationId xmlns:a16="http://schemas.microsoft.com/office/drawing/2014/main" id="{CE679866-D74B-4B85-B1CF-9EAE16A66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97"/>
                <a:ext cx="246" cy="235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05" name="Rectangle 808">
                <a:extLst>
                  <a:ext uri="{FF2B5EF4-FFF2-40B4-BE49-F238E27FC236}">
                    <a16:creationId xmlns:a16="http://schemas.microsoft.com/office/drawing/2014/main" id="{81271F9F-EF79-463B-B63C-35702DE6D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1" y="3297"/>
                <a:ext cx="245" cy="235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06" name="Rectangle 811">
                <a:extLst>
                  <a:ext uri="{FF2B5EF4-FFF2-40B4-BE49-F238E27FC236}">
                    <a16:creationId xmlns:a16="http://schemas.microsoft.com/office/drawing/2014/main" id="{84D3C6D5-68F0-4445-815D-3DD2EA261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3297"/>
                <a:ext cx="247" cy="235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07" name="Rectangle 814">
                <a:extLst>
                  <a:ext uri="{FF2B5EF4-FFF2-40B4-BE49-F238E27FC236}">
                    <a16:creationId xmlns:a16="http://schemas.microsoft.com/office/drawing/2014/main" id="{D12277D4-ECA6-46F1-A5A6-A887574D7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7" y="3297"/>
                <a:ext cx="245" cy="235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08" name="Rectangle 817">
                <a:extLst>
                  <a:ext uri="{FF2B5EF4-FFF2-40B4-BE49-F238E27FC236}">
                    <a16:creationId xmlns:a16="http://schemas.microsoft.com/office/drawing/2014/main" id="{2488FEA7-D230-4A8F-A0EF-90B87DA4F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297"/>
                <a:ext cx="246" cy="235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09" name="Rectangle 820">
                <a:extLst>
                  <a:ext uri="{FF2B5EF4-FFF2-40B4-BE49-F238E27FC236}">
                    <a16:creationId xmlns:a16="http://schemas.microsoft.com/office/drawing/2014/main" id="{CB3F12A8-906A-437C-A59B-AD23C290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1" y="3297"/>
                <a:ext cx="247" cy="235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10" name="Rectangle 823">
                <a:extLst>
                  <a:ext uri="{FF2B5EF4-FFF2-40B4-BE49-F238E27FC236}">
                    <a16:creationId xmlns:a16="http://schemas.microsoft.com/office/drawing/2014/main" id="{A8AB2B37-F227-4384-BE08-2D2CAB5B6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9" y="3297"/>
                <a:ext cx="248" cy="235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11" name="Rectangle 826">
                <a:extLst>
                  <a:ext uri="{FF2B5EF4-FFF2-40B4-BE49-F238E27FC236}">
                    <a16:creationId xmlns:a16="http://schemas.microsoft.com/office/drawing/2014/main" id="{DEB0B33A-5C28-40EA-868E-75EE3248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" y="3297"/>
                <a:ext cx="243" cy="235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buClrTx/>
                  <a:buFontTx/>
                  <a:buNone/>
                </a:pPr>
                <a:endParaRPr lang="en-US" altLang="en-US" sz="2000" b="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12" name="Line 828">
                <a:extLst>
                  <a:ext uri="{FF2B5EF4-FFF2-40B4-BE49-F238E27FC236}">
                    <a16:creationId xmlns:a16="http://schemas.microsoft.com/office/drawing/2014/main" id="{607F6507-D14F-43E8-B94D-59BA11D76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" y="3297"/>
                <a:ext cx="44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3" name="Line 829">
                <a:extLst>
                  <a:ext uri="{FF2B5EF4-FFF2-40B4-BE49-F238E27FC236}">
                    <a16:creationId xmlns:a16="http://schemas.microsoft.com/office/drawing/2014/main" id="{7F060767-C04F-45E6-A3BA-6147FD413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" y="3303"/>
                <a:ext cx="0" cy="2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4" name="Line 830">
                <a:extLst>
                  <a:ext uri="{FF2B5EF4-FFF2-40B4-BE49-F238E27FC236}">
                    <a16:creationId xmlns:a16="http://schemas.microsoft.com/office/drawing/2014/main" id="{0665AD87-5C82-4046-9268-5FBF7BB43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" y="3297"/>
                <a:ext cx="0" cy="2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5" name="Line 831">
                <a:extLst>
                  <a:ext uri="{FF2B5EF4-FFF2-40B4-BE49-F238E27FC236}">
                    <a16:creationId xmlns:a16="http://schemas.microsoft.com/office/drawing/2014/main" id="{7A52E044-09A3-417A-8485-41C1705182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2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6" name="Line 832">
                <a:extLst>
                  <a:ext uri="{FF2B5EF4-FFF2-40B4-BE49-F238E27FC236}">
                    <a16:creationId xmlns:a16="http://schemas.microsoft.com/office/drawing/2014/main" id="{FB1843CE-EE3A-49C4-BAAD-1859C9C33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9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7" name="Line 833">
                <a:extLst>
                  <a:ext uri="{FF2B5EF4-FFF2-40B4-BE49-F238E27FC236}">
                    <a16:creationId xmlns:a16="http://schemas.microsoft.com/office/drawing/2014/main" id="{8420DFB8-D1F4-4B15-8287-DF9A9DF9E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7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8" name="Line 834">
                <a:extLst>
                  <a:ext uri="{FF2B5EF4-FFF2-40B4-BE49-F238E27FC236}">
                    <a16:creationId xmlns:a16="http://schemas.microsoft.com/office/drawing/2014/main" id="{8F293A02-8795-4F2D-8479-D98395E21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1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9" name="Line 835">
                <a:extLst>
                  <a:ext uri="{FF2B5EF4-FFF2-40B4-BE49-F238E27FC236}">
                    <a16:creationId xmlns:a16="http://schemas.microsoft.com/office/drawing/2014/main" id="{97DDFC5A-A56C-4724-A778-B93631835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8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0" name="Line 836">
                <a:extLst>
                  <a:ext uri="{FF2B5EF4-FFF2-40B4-BE49-F238E27FC236}">
                    <a16:creationId xmlns:a16="http://schemas.microsoft.com/office/drawing/2014/main" id="{DDFD5B6C-A701-4DEE-AB8D-50114465D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1" name="Line 837">
                <a:extLst>
                  <a:ext uri="{FF2B5EF4-FFF2-40B4-BE49-F238E27FC236}">
                    <a16:creationId xmlns:a16="http://schemas.microsoft.com/office/drawing/2014/main" id="{60315282-CB23-4D51-8789-15E033E72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0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2" name="Line 838">
                <a:extLst>
                  <a:ext uri="{FF2B5EF4-FFF2-40B4-BE49-F238E27FC236}">
                    <a16:creationId xmlns:a16="http://schemas.microsoft.com/office/drawing/2014/main" id="{3AB4E92D-051C-4B2D-9E3D-8B2BF4FC3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3" name="Line 839">
                <a:extLst>
                  <a:ext uri="{FF2B5EF4-FFF2-40B4-BE49-F238E27FC236}">
                    <a16:creationId xmlns:a16="http://schemas.microsoft.com/office/drawing/2014/main" id="{D5409566-766E-46DD-A4A4-6E1982DE4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2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4" name="Line 840">
                <a:extLst>
                  <a:ext uri="{FF2B5EF4-FFF2-40B4-BE49-F238E27FC236}">
                    <a16:creationId xmlns:a16="http://schemas.microsoft.com/office/drawing/2014/main" id="{E8A65A73-09A2-4957-948C-711ED5ACE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8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5" name="Line 841">
                <a:extLst>
                  <a:ext uri="{FF2B5EF4-FFF2-40B4-BE49-F238E27FC236}">
                    <a16:creationId xmlns:a16="http://schemas.microsoft.com/office/drawing/2014/main" id="{C676AD73-EA00-4E66-A91F-F3538AE14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5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6" name="Line 842">
                <a:extLst>
                  <a:ext uri="{FF2B5EF4-FFF2-40B4-BE49-F238E27FC236}">
                    <a16:creationId xmlns:a16="http://schemas.microsoft.com/office/drawing/2014/main" id="{F92982EF-8A88-4A87-9BF8-4DBC64958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1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7" name="Line 843">
                <a:extLst>
                  <a:ext uri="{FF2B5EF4-FFF2-40B4-BE49-F238E27FC236}">
                    <a16:creationId xmlns:a16="http://schemas.microsoft.com/office/drawing/2014/main" id="{C36AFABF-30C0-469C-9A25-8EEB6EFA9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6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8" name="Line 844">
                <a:extLst>
                  <a:ext uri="{FF2B5EF4-FFF2-40B4-BE49-F238E27FC236}">
                    <a16:creationId xmlns:a16="http://schemas.microsoft.com/office/drawing/2014/main" id="{1154B112-CE08-47D7-B401-EF04FD103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9" name="Line 845">
                <a:extLst>
                  <a:ext uri="{FF2B5EF4-FFF2-40B4-BE49-F238E27FC236}">
                    <a16:creationId xmlns:a16="http://schemas.microsoft.com/office/drawing/2014/main" id="{1AC069A0-01F0-4169-8662-0A56D7BF8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8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0" name="Line 846">
                <a:extLst>
                  <a:ext uri="{FF2B5EF4-FFF2-40B4-BE49-F238E27FC236}">
                    <a16:creationId xmlns:a16="http://schemas.microsoft.com/office/drawing/2014/main" id="{E7A1FED0-151E-4777-AC06-8B2F33236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1" name="Line 847">
                <a:extLst>
                  <a:ext uri="{FF2B5EF4-FFF2-40B4-BE49-F238E27FC236}">
                    <a16:creationId xmlns:a16="http://schemas.microsoft.com/office/drawing/2014/main" id="{A51CABC8-7FD0-44D9-B1CB-8F594E05E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0" y="3297"/>
                <a:ext cx="0" cy="2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2" name="Line 851">
                <a:extLst>
                  <a:ext uri="{FF2B5EF4-FFF2-40B4-BE49-F238E27FC236}">
                    <a16:creationId xmlns:a16="http://schemas.microsoft.com/office/drawing/2014/main" id="{3118DCC8-3300-4BFC-BF6D-85BA2E775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" y="3531"/>
                <a:ext cx="44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8933" name="Group 79">
                <a:extLst>
                  <a:ext uri="{FF2B5EF4-FFF2-40B4-BE49-F238E27FC236}">
                    <a16:creationId xmlns:a16="http://schemas.microsoft.com/office/drawing/2014/main" id="{A83D81D0-037F-4D04-8F9A-6E6912CFDA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6" y="3331"/>
                <a:ext cx="3949" cy="347"/>
                <a:chOff x="896" y="3331"/>
                <a:chExt cx="3949" cy="347"/>
              </a:xfrm>
            </p:grpSpPr>
            <p:sp>
              <p:nvSpPr>
                <p:cNvPr id="78943" name="Rectangle 803">
                  <a:extLst>
                    <a:ext uri="{FF2B5EF4-FFF2-40B4-BE49-F238E27FC236}">
                      <a16:creationId xmlns:a16="http://schemas.microsoft.com/office/drawing/2014/main" id="{04670C4A-E343-4DFC-9EDF-5D1E6A209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6" y="3331"/>
                  <a:ext cx="1" cy="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5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–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•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8944" name="Rectangle 803">
                  <a:extLst>
                    <a:ext uri="{FF2B5EF4-FFF2-40B4-BE49-F238E27FC236}">
                      <a16:creationId xmlns:a16="http://schemas.microsoft.com/office/drawing/2014/main" id="{CD337BB7-858F-42E6-9E1D-97BA7A54F9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9" y="3331"/>
                  <a:ext cx="1" cy="34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5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–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•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8945" name="Rectangle 803">
                  <a:extLst>
                    <a:ext uri="{FF2B5EF4-FFF2-40B4-BE49-F238E27FC236}">
                      <a16:creationId xmlns:a16="http://schemas.microsoft.com/office/drawing/2014/main" id="{ED1BEA56-8681-40CF-BDF3-B39C350BA3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3" y="3331"/>
                  <a:ext cx="1" cy="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5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–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•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8946" name="Rectangle 803">
                  <a:extLst>
                    <a:ext uri="{FF2B5EF4-FFF2-40B4-BE49-F238E27FC236}">
                      <a16:creationId xmlns:a16="http://schemas.microsoft.com/office/drawing/2014/main" id="{9167C857-C797-4946-83DA-66D4D21C1F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6" y="3331"/>
                  <a:ext cx="1" cy="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5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–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•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8947" name="Rectangle 803">
                  <a:extLst>
                    <a:ext uri="{FF2B5EF4-FFF2-40B4-BE49-F238E27FC236}">
                      <a16:creationId xmlns:a16="http://schemas.microsoft.com/office/drawing/2014/main" id="{8DB413AD-0540-457A-AD5D-39D4D94F4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9" y="3331"/>
                  <a:ext cx="1" cy="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5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–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•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8948" name="Rectangle 803">
                  <a:extLst>
                    <a:ext uri="{FF2B5EF4-FFF2-40B4-BE49-F238E27FC236}">
                      <a16:creationId xmlns:a16="http://schemas.microsoft.com/office/drawing/2014/main" id="{1E12EE9E-CF8D-4810-92B0-E702F72F64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1" y="3331"/>
                  <a:ext cx="1" cy="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5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–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•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8949" name="Rectangle 803">
                  <a:extLst>
                    <a:ext uri="{FF2B5EF4-FFF2-40B4-BE49-F238E27FC236}">
                      <a16:creationId xmlns:a16="http://schemas.microsoft.com/office/drawing/2014/main" id="{04E271DA-0719-4455-BDC1-F5F70E50B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6" y="3331"/>
                  <a:ext cx="1" cy="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5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–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•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8950" name="Rectangle 803">
                  <a:extLst>
                    <a:ext uri="{FF2B5EF4-FFF2-40B4-BE49-F238E27FC236}">
                      <a16:creationId xmlns:a16="http://schemas.microsoft.com/office/drawing/2014/main" id="{905EE5C7-43EB-40D1-A395-203D27E9C1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9" y="3331"/>
                  <a:ext cx="1" cy="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5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–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•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8951" name="Rectangle 803">
                  <a:extLst>
                    <a:ext uri="{FF2B5EF4-FFF2-40B4-BE49-F238E27FC236}">
                      <a16:creationId xmlns:a16="http://schemas.microsoft.com/office/drawing/2014/main" id="{CA61659E-C2E4-48DD-AE75-538BE23D18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4" y="3331"/>
                  <a:ext cx="1" cy="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5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–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Arial" panose="020B0604020202020204" pitchFamily="34" charset="0"/>
                    <a:buChar char="•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FFF66"/>
                    </a:buClr>
                    <a:buFont typeface="Wingdings" panose="05000000000000000000" pitchFamily="2" charset="2"/>
                    <a:buChar char="§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66"/>
                    </a:buClr>
                    <a:buChar char="»"/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78934" name="Rectangle 803">
                <a:extLst>
                  <a:ext uri="{FF2B5EF4-FFF2-40B4-BE49-F238E27FC236}">
                    <a16:creationId xmlns:a16="http://schemas.microsoft.com/office/drawing/2014/main" id="{5EBF9D82-0D60-473E-8CDA-7AF494C25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1" y="3313"/>
                <a:ext cx="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35" name="Rectangle 803">
                <a:extLst>
                  <a:ext uri="{FF2B5EF4-FFF2-40B4-BE49-F238E27FC236}">
                    <a16:creationId xmlns:a16="http://schemas.microsoft.com/office/drawing/2014/main" id="{6DA6D2FC-289E-4295-A420-23CB72174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7" y="3313"/>
                <a:ext cx="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36" name="Rectangle 803">
                <a:extLst>
                  <a:ext uri="{FF2B5EF4-FFF2-40B4-BE49-F238E27FC236}">
                    <a16:creationId xmlns:a16="http://schemas.microsoft.com/office/drawing/2014/main" id="{1C5C8CB2-1A7C-4680-B049-9FB023B71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2" y="3313"/>
                <a:ext cx="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37" name="Rectangle 803">
                <a:extLst>
                  <a:ext uri="{FF2B5EF4-FFF2-40B4-BE49-F238E27FC236}">
                    <a16:creationId xmlns:a16="http://schemas.microsoft.com/office/drawing/2014/main" id="{75DC9C95-C31A-4166-827E-9E3A172EE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2" y="3313"/>
                <a:ext cx="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38" name="Rectangle 803">
                <a:extLst>
                  <a:ext uri="{FF2B5EF4-FFF2-40B4-BE49-F238E27FC236}">
                    <a16:creationId xmlns:a16="http://schemas.microsoft.com/office/drawing/2014/main" id="{0FAD616F-4C92-4DB8-918A-31A9B0D73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3313"/>
                <a:ext cx="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39" name="Rectangle 803">
                <a:extLst>
                  <a:ext uri="{FF2B5EF4-FFF2-40B4-BE49-F238E27FC236}">
                    <a16:creationId xmlns:a16="http://schemas.microsoft.com/office/drawing/2014/main" id="{36717B39-9C66-47B8-81A3-78B8A9DA2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3313"/>
                <a:ext cx="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40" name="Rectangle 803">
                <a:extLst>
                  <a:ext uri="{FF2B5EF4-FFF2-40B4-BE49-F238E27FC236}">
                    <a16:creationId xmlns:a16="http://schemas.microsoft.com/office/drawing/2014/main" id="{FFEC10B5-D97F-4517-82DC-3129510F5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6" y="3313"/>
                <a:ext cx="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41" name="Rectangle 803">
                <a:extLst>
                  <a:ext uri="{FF2B5EF4-FFF2-40B4-BE49-F238E27FC236}">
                    <a16:creationId xmlns:a16="http://schemas.microsoft.com/office/drawing/2014/main" id="{35D7EE95-E3A0-48F1-9B99-DB7E8B903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" y="3313"/>
                <a:ext cx="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42" name="Rectangle 803">
                <a:extLst>
                  <a:ext uri="{FF2B5EF4-FFF2-40B4-BE49-F238E27FC236}">
                    <a16:creationId xmlns:a16="http://schemas.microsoft.com/office/drawing/2014/main" id="{FB5C2DD5-762C-4D52-B8AD-AA29EC46F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4" y="3313"/>
                <a:ext cx="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78856" name="Rectangle 194">
              <a:extLst>
                <a:ext uri="{FF2B5EF4-FFF2-40B4-BE49-F238E27FC236}">
                  <a16:creationId xmlns:a16="http://schemas.microsoft.com/office/drawing/2014/main" id="{283B4FAF-B4D4-45BB-B47C-ACE9C05F7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" y="3471"/>
              <a:ext cx="221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78857" name="Rectangle 195">
              <a:extLst>
                <a:ext uri="{FF2B5EF4-FFF2-40B4-BE49-F238E27FC236}">
                  <a16:creationId xmlns:a16="http://schemas.microsoft.com/office/drawing/2014/main" id="{49C7CB34-D3AB-420A-AB32-67C9918D8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471"/>
              <a:ext cx="221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78858" name="Rectangle 196">
              <a:extLst>
                <a:ext uri="{FF2B5EF4-FFF2-40B4-BE49-F238E27FC236}">
                  <a16:creationId xmlns:a16="http://schemas.microsoft.com/office/drawing/2014/main" id="{6DCEB8F2-60F9-4D99-B968-3C60D97CF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3471"/>
              <a:ext cx="227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78859" name="Rectangle 197">
              <a:extLst>
                <a:ext uri="{FF2B5EF4-FFF2-40B4-BE49-F238E27FC236}">
                  <a16:creationId xmlns:a16="http://schemas.microsoft.com/office/drawing/2014/main" id="{A8D3A451-AFE4-4C1D-B0A6-72DD7BAA5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3471"/>
              <a:ext cx="221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78860" name="Rectangle 198">
              <a:extLst>
                <a:ext uri="{FF2B5EF4-FFF2-40B4-BE49-F238E27FC236}">
                  <a16:creationId xmlns:a16="http://schemas.microsoft.com/office/drawing/2014/main" id="{F64153FD-A103-41A1-BBF0-A44E59C96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471"/>
              <a:ext cx="221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78861" name="Rectangle 199">
              <a:extLst>
                <a:ext uri="{FF2B5EF4-FFF2-40B4-BE49-F238E27FC236}">
                  <a16:creationId xmlns:a16="http://schemas.microsoft.com/office/drawing/2014/main" id="{36FEF715-0C59-4E7C-A878-A61C4EA68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" y="3471"/>
              <a:ext cx="221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78862" name="Rectangle 200">
              <a:extLst>
                <a:ext uri="{FF2B5EF4-FFF2-40B4-BE49-F238E27FC236}">
                  <a16:creationId xmlns:a16="http://schemas.microsoft.com/office/drawing/2014/main" id="{CDF980C7-EF3E-4061-A5F1-5482CB4D9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" y="3471"/>
              <a:ext cx="224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78863" name="Rectangle 201">
              <a:extLst>
                <a:ext uri="{FF2B5EF4-FFF2-40B4-BE49-F238E27FC236}">
                  <a16:creationId xmlns:a16="http://schemas.microsoft.com/office/drawing/2014/main" id="{41F81B51-2395-4274-8340-7FD5AC273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3471"/>
              <a:ext cx="224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  <p:sp>
          <p:nvSpPr>
            <p:cNvPr id="78864" name="Rectangle 202">
              <a:extLst>
                <a:ext uri="{FF2B5EF4-FFF2-40B4-BE49-F238E27FC236}">
                  <a16:creationId xmlns:a16="http://schemas.microsoft.com/office/drawing/2014/main" id="{E9B9DCC6-F3F0-4528-A97B-F2F88A5CF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471"/>
              <a:ext cx="221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5DF915-B0CF-45DB-B8E3-3A73B7D2A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605240-3A7F-48BC-9479-0E4DE85BB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>
            <a:extLst>
              <a:ext uri="{FF2B5EF4-FFF2-40B4-BE49-F238E27FC236}">
                <a16:creationId xmlns:a16="http://schemas.microsoft.com/office/drawing/2014/main" id="{A64CA1EF-BCAB-46EF-8CC0-795EC8D388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0138" y="1435100"/>
          <a:ext cx="7196137" cy="424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5" r:id="rId2" imgW="5564160" imgH="3282840" progId="Prism5.Document">
                  <p:embed/>
                </p:oleObj>
              </mc:Choice>
              <mc:Fallback>
                <p:oleObj name="Prism 5" r:id="rId2" imgW="5564160" imgH="3282840" progId="Prism5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100138" y="1435100"/>
                        <a:ext cx="7196137" cy="424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Rectangle 5">
            <a:extLst>
              <a:ext uri="{FF2B5EF4-FFF2-40B4-BE49-F238E27FC236}">
                <a16:creationId xmlns:a16="http://schemas.microsoft.com/office/drawing/2014/main" id="{946BF925-2D00-4F1D-973C-0021CC462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633413"/>
            <a:ext cx="86931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tx2"/>
                </a:solidFill>
              </a:rPr>
              <a:t>Relationship Between FEV</a:t>
            </a:r>
            <a:r>
              <a:rPr lang="en-US" altLang="en-US" sz="3200" b="0" baseline="-25000">
                <a:solidFill>
                  <a:schemeClr val="tx2"/>
                </a:solidFill>
              </a:rPr>
              <a:t>1</a:t>
            </a:r>
            <a:r>
              <a:rPr lang="en-US" altLang="en-US" sz="3200" b="0">
                <a:solidFill>
                  <a:schemeClr val="tx2"/>
                </a:solidFill>
              </a:rPr>
              <a:t> and Mortality	</a:t>
            </a: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239C8466-DE18-4D25-A332-BF5968F2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6159500"/>
            <a:ext cx="850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Adapted from: Kerem </a:t>
            </a:r>
            <a:r>
              <a:rPr lang="en-US" altLang="en-US" sz="1400" i="1"/>
              <a:t>et al</a:t>
            </a:r>
            <a:r>
              <a:rPr lang="en-US" altLang="en-US" sz="1400"/>
              <a:t>., </a:t>
            </a:r>
            <a:r>
              <a:rPr lang="en-US" altLang="en-US" sz="1400" i="1"/>
              <a:t>N Engl J Med</a:t>
            </a:r>
            <a:r>
              <a:rPr lang="en-US" altLang="en-US" sz="1400"/>
              <a:t>; 326(18):1187-91, 1992.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154D6-6090-456C-8DCB-9260239B8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2F5D8-0A93-417C-B3B4-AE86B2A95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>
            <a:extLst>
              <a:ext uri="{FF2B5EF4-FFF2-40B4-BE49-F238E27FC236}">
                <a16:creationId xmlns:a16="http://schemas.microsoft.com/office/drawing/2014/main" id="{BFB33B1B-1FFA-4771-9908-3CD79C14B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Susceptibility and Emergence of Pathogens</a:t>
            </a:r>
          </a:p>
        </p:txBody>
      </p:sp>
      <p:sp>
        <p:nvSpPr>
          <p:cNvPr id="80899" name="Rectangle 5">
            <a:extLst>
              <a:ext uri="{FF2B5EF4-FFF2-40B4-BE49-F238E27FC236}">
                <a16:creationId xmlns:a16="http://schemas.microsoft.com/office/drawing/2014/main" id="{3E3BC9C4-627C-415D-9737-699B8B3BC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 sustained decreases in </a:t>
            </a:r>
            <a:r>
              <a:rPr lang="en-US" altLang="en-US" i="1"/>
              <a:t>PA</a:t>
            </a:r>
            <a:r>
              <a:rPr lang="en-US" altLang="en-US"/>
              <a:t> susceptibility to 9 other antipseudomonal antibiotics</a:t>
            </a:r>
          </a:p>
          <a:p>
            <a:pPr eaLnBrk="1" hangingPunct="1"/>
            <a:r>
              <a:rPr lang="en-US" altLang="en-US"/>
              <a:t>No increase in incidence of S. </a:t>
            </a:r>
            <a:r>
              <a:rPr lang="en-US" altLang="en-US" i="1"/>
              <a:t>maltophilia</a:t>
            </a:r>
            <a:r>
              <a:rPr lang="en-US" altLang="en-US"/>
              <a:t>, A. </a:t>
            </a:r>
            <a:r>
              <a:rPr lang="en-US" altLang="en-US" i="1"/>
              <a:t>xylosoxidans</a:t>
            </a:r>
            <a:r>
              <a:rPr lang="en-US" altLang="en-US"/>
              <a:t>, B. </a:t>
            </a:r>
            <a:r>
              <a:rPr lang="en-US" altLang="en-US" i="1"/>
              <a:t>cepacia </a:t>
            </a:r>
            <a:r>
              <a:rPr lang="en-US" altLang="en-US"/>
              <a:t>and</a:t>
            </a:r>
            <a:r>
              <a:rPr lang="en-US" altLang="en-US" i="1"/>
              <a:t> </a:t>
            </a:r>
            <a:r>
              <a:rPr lang="en-US" altLang="en-US"/>
              <a:t>MRSA</a:t>
            </a:r>
          </a:p>
          <a:p>
            <a:pPr eaLnBrk="1" hangingPunct="1"/>
            <a:r>
              <a:rPr lang="en-US" altLang="en-US" b="0" i="1">
                <a:ea typeface="Arial Unicode MS" pitchFamily="34" charset="-128"/>
              </a:rPr>
              <a:t>Aspergillus</a:t>
            </a:r>
            <a:r>
              <a:rPr lang="en-US" altLang="en-US">
                <a:ea typeface="Arial Unicode MS" pitchFamily="34" charset="-128"/>
              </a:rPr>
              <a:t> prevalent at baseline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(</a:t>
            </a:r>
            <a:r>
              <a:rPr lang="en-US" altLang="en-US">
                <a:ea typeface="Arial Unicode MS" pitchFamily="34" charset="-128"/>
              </a:rPr>
              <a:t>21% of patients in Study 006 culture-positive)</a:t>
            </a:r>
            <a:endParaRPr lang="en-US" altLang="en-US"/>
          </a:p>
          <a:p>
            <a:pPr lvl="1" eaLnBrk="1" hangingPunct="1"/>
            <a:r>
              <a:rPr lang="en-US" altLang="en-US"/>
              <a:t>~10% increase in incidence of </a:t>
            </a:r>
            <a:r>
              <a:rPr lang="en-US" altLang="en-US" i="1"/>
              <a:t>Aspergillus</a:t>
            </a:r>
            <a:r>
              <a:rPr lang="en-US" altLang="en-US"/>
              <a:t> species</a:t>
            </a:r>
            <a:endParaRPr lang="en-US" altLang="en-US">
              <a:ea typeface="Arial Unicode MS" pitchFamily="34" charset="-128"/>
            </a:endParaRPr>
          </a:p>
          <a:p>
            <a:pPr lvl="1" eaLnBrk="1" hangingPunct="1"/>
            <a:r>
              <a:rPr lang="en-US" altLang="en-US"/>
              <a:t>No documented cases of pulmonary aspergilloma or invasive aspergillosis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8F08E8-E3AF-4B56-B96A-5941AE49E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AB5C09-E10E-4E7A-8395-11C4F8BBC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>
            <a:extLst>
              <a:ext uri="{FF2B5EF4-FFF2-40B4-BE49-F238E27FC236}">
                <a16:creationId xmlns:a16="http://schemas.microsoft.com/office/drawing/2014/main" id="{D67F36FF-769F-43C0-9D44-DA76FEF23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Safety Findings: AZLI 75 mg TID</a:t>
            </a:r>
          </a:p>
        </p:txBody>
      </p:sp>
      <p:sp>
        <p:nvSpPr>
          <p:cNvPr id="82947" name="Rectangle 5">
            <a:extLst>
              <a:ext uri="{FF2B5EF4-FFF2-40B4-BE49-F238E27FC236}">
                <a16:creationId xmlns:a16="http://schemas.microsoft.com/office/drawing/2014/main" id="{4837D42B-A800-4095-A708-0C6275044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No clinical concerns of airway reactivity</a:t>
            </a:r>
          </a:p>
          <a:p>
            <a:pPr eaLnBrk="1" hangingPunct="1"/>
            <a:r>
              <a:rPr lang="en-US" altLang="en-US" sz="2400"/>
              <a:t>Only statistically significant event was pyrexia </a:t>
            </a:r>
          </a:p>
          <a:p>
            <a:pPr lvl="1" eaLnBrk="1" hangingPunct="1"/>
            <a:r>
              <a:rPr lang="en-US" altLang="en-US" sz="2000"/>
              <a:t>Lower rates with subsequent re-exposure</a:t>
            </a:r>
          </a:p>
          <a:p>
            <a:pPr eaLnBrk="1" hangingPunct="1"/>
            <a:r>
              <a:rPr lang="en-US" altLang="en-US" sz="2400"/>
              <a:t>AEs mostly respiratory</a:t>
            </a:r>
          </a:p>
          <a:p>
            <a:pPr eaLnBrk="1" hangingPunct="1"/>
            <a:r>
              <a:rPr lang="en-US" altLang="en-US" sz="2400"/>
              <a:t>No significant hematological or chemistry findings in controlled studies</a:t>
            </a:r>
          </a:p>
          <a:p>
            <a:pPr eaLnBrk="1" hangingPunct="1"/>
            <a:r>
              <a:rPr lang="en-US" altLang="en-US" sz="2400"/>
              <a:t>SAE respiratory event rates similar to placebo</a:t>
            </a:r>
          </a:p>
          <a:p>
            <a:pPr eaLnBrk="1" hangingPunct="1"/>
            <a:r>
              <a:rPr lang="en-US" altLang="en-US" sz="2400"/>
              <a:t>Phase 3 exposure (n = 411), Expanded Access Program (n &gt; 500)</a:t>
            </a:r>
          </a:p>
          <a:p>
            <a:pPr lvl="1" eaLnBrk="1" hangingPunct="1"/>
            <a:r>
              <a:rPr lang="en-US" altLang="en-US" sz="2000"/>
              <a:t>No anaphylaxis or drug related systemic SAEs found</a:t>
            </a:r>
          </a:p>
          <a:p>
            <a:pPr lvl="1" eaLnBrk="1" hangingPunct="1"/>
            <a:endParaRPr lang="en-US" altLang="en-US" sz="20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DEB95A-8CF1-4BEF-B13E-BB770497A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0A96B-6769-40C2-8F21-6BB9C524A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7C991D3-44F7-4A50-9A5B-072D9978A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Benefit: AZLI Improves Respiratory Symptoms and Lung Function 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E3930473-4CE6-4071-A6B4-B3F4A84D7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000" y="1381125"/>
            <a:ext cx="8839200" cy="4724400"/>
          </a:xfrm>
        </p:spPr>
        <p:txBody>
          <a:bodyPr/>
          <a:lstStyle/>
          <a:p>
            <a:r>
              <a:rPr lang="en-US" altLang="en-US"/>
              <a:t>Benefit demonstrated in Studies 005 and 007</a:t>
            </a:r>
          </a:p>
          <a:p>
            <a:pPr lvl="1"/>
            <a:r>
              <a:rPr lang="en-US" altLang="en-US"/>
              <a:t>Study 007: 10% improvement in FEV</a:t>
            </a:r>
            <a:r>
              <a:rPr lang="en-US" altLang="en-US" baseline="-25000"/>
              <a:t>1</a:t>
            </a:r>
            <a:endParaRPr lang="en-US" altLang="en-US"/>
          </a:p>
          <a:p>
            <a:pPr lvl="1"/>
            <a:r>
              <a:rPr lang="en-US" altLang="en-US"/>
              <a:t>Study 005: 6% improvement in FEV</a:t>
            </a:r>
            <a:r>
              <a:rPr lang="en-US" altLang="en-US" baseline="-25000"/>
              <a:t>1</a:t>
            </a:r>
            <a:r>
              <a:rPr lang="en-US" altLang="en-US"/>
              <a:t> post-TOBI course</a:t>
            </a:r>
          </a:p>
          <a:p>
            <a:r>
              <a:rPr lang="en-US" altLang="en-US"/>
              <a:t>Benefit in both symptoms and lung function regardless of age, gender, disease severity</a:t>
            </a:r>
          </a:p>
          <a:p>
            <a:r>
              <a:rPr lang="en-US" altLang="en-US"/>
              <a:t>Benefit demonstrated in MDR-</a:t>
            </a:r>
            <a:r>
              <a:rPr lang="en-US" altLang="en-US" i="1"/>
              <a:t>PA</a:t>
            </a:r>
            <a:r>
              <a:rPr lang="en-US" altLang="en-US"/>
              <a:t> patients</a:t>
            </a:r>
          </a:p>
          <a:p>
            <a:r>
              <a:rPr lang="en-US" altLang="en-US"/>
              <a:t>Consistency of effect in Study 006 over 18 months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77CB12-2E31-4D8E-9583-6B658F5AF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13934F-8B9A-46D5-9498-6F1FCF82A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BE1353ED-EBDD-4DC4-9B44-2EEFDD0DB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Putative Clinical Plan</a:t>
            </a:r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9B2389BE-A200-4563-9C5E-D1B774DE65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838" y="1695450"/>
            <a:ext cx="8540750" cy="4724400"/>
          </a:xfrm>
        </p:spPr>
        <p:txBody>
          <a:bodyPr/>
          <a:lstStyle/>
          <a:p>
            <a:r>
              <a:rPr lang="en-US" altLang="en-US"/>
              <a:t>Phase 1</a:t>
            </a:r>
          </a:p>
          <a:p>
            <a:pPr lvl="1"/>
            <a:r>
              <a:rPr lang="en-US" altLang="en-US"/>
              <a:t>SAD in NHV, with CF cohort</a:t>
            </a:r>
          </a:p>
          <a:p>
            <a:r>
              <a:rPr lang="en-US" altLang="en-US"/>
              <a:t>Phase 2a</a:t>
            </a:r>
          </a:p>
          <a:p>
            <a:pPr lvl="1"/>
            <a:r>
              <a:rPr lang="en-US" altLang="en-US"/>
              <a:t>MAD for 2 weeks in CF cohort</a:t>
            </a:r>
          </a:p>
          <a:p>
            <a:pPr lvl="2"/>
            <a:r>
              <a:rPr lang="en-US" altLang="en-US"/>
              <a:t>Endpoint sputum  PA density change</a:t>
            </a:r>
          </a:p>
          <a:p>
            <a:r>
              <a:rPr lang="en-US" altLang="en-US"/>
              <a:t>Phase 2b </a:t>
            </a:r>
          </a:p>
          <a:p>
            <a:pPr lvl="1"/>
            <a:r>
              <a:rPr lang="en-US" altLang="en-US"/>
              <a:t>28 day in CF placebo controlled coming off course of Cayston</a:t>
            </a:r>
          </a:p>
          <a:p>
            <a:r>
              <a:rPr lang="en-US" altLang="en-US"/>
              <a:t>6 month H2H trials with TOBI, alternating 28 days with Cayston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64C228-EE8B-44F5-A62B-D24AA81B8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28E2B5-B4D5-4F8D-87F6-1D71F9CD3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4324698F-8E6E-4744-87E0-8E3EB80F0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7E07CF39-C727-4899-A6A9-5B574E357D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program is doable</a:t>
            </a:r>
          </a:p>
          <a:p>
            <a:r>
              <a:rPr lang="en-US" altLang="en-US"/>
              <a:t>Need expertise in multiple areas</a:t>
            </a:r>
          </a:p>
          <a:p>
            <a:r>
              <a:rPr lang="en-US" altLang="en-US"/>
              <a:t>Godspeed!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BFA5CF-F44E-452A-9B95-B832FD21D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EE3ECE-24E1-4970-AA7C-338E2E763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008 CF FEV by age">
            <a:extLst>
              <a:ext uri="{FF2B5EF4-FFF2-40B4-BE49-F238E27FC236}">
                <a16:creationId xmlns:a16="http://schemas.microsoft.com/office/drawing/2014/main" id="{456B5B0F-7A40-4B3C-99F4-1CCD9EEA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38" y="130175"/>
            <a:ext cx="799465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6B80DEFC-209A-4CC7-935F-A5AF59A8D5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635000"/>
            <a:ext cx="8693150" cy="538163"/>
          </a:xfrm>
        </p:spPr>
        <p:txBody>
          <a:bodyPr/>
          <a:lstStyle/>
          <a:p>
            <a:r>
              <a:rPr lang="en-US" altLang="en-US"/>
              <a:t>Improved Maintenance of Lung Function</a:t>
            </a:r>
            <a:endParaRPr lang="en-US" altLang="en-US" baseline="30000"/>
          </a:p>
        </p:txBody>
      </p:sp>
      <p:grpSp>
        <p:nvGrpSpPr>
          <p:cNvPr id="11268" name="Group 71">
            <a:extLst>
              <a:ext uri="{FF2B5EF4-FFF2-40B4-BE49-F238E27FC236}">
                <a16:creationId xmlns:a16="http://schemas.microsoft.com/office/drawing/2014/main" id="{8CB66EC6-BBC7-452B-A35D-6B532BF82273}"/>
              </a:ext>
            </a:extLst>
          </p:cNvPr>
          <p:cNvGrpSpPr>
            <a:grpSpLocks/>
          </p:cNvGrpSpPr>
          <p:nvPr/>
        </p:nvGrpSpPr>
        <p:grpSpPr bwMode="auto">
          <a:xfrm>
            <a:off x="255588" y="1901825"/>
            <a:ext cx="8609012" cy="4549775"/>
            <a:chOff x="201" y="1258"/>
            <a:chExt cx="5423" cy="2866"/>
          </a:xfrm>
        </p:grpSpPr>
        <p:sp>
          <p:nvSpPr>
            <p:cNvPr id="11269" name="Line 3">
              <a:extLst>
                <a:ext uri="{FF2B5EF4-FFF2-40B4-BE49-F238E27FC236}">
                  <a16:creationId xmlns:a16="http://schemas.microsoft.com/office/drawing/2014/main" id="{B72F44CB-2A7B-4573-803B-B38B49FCA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" y="2708"/>
              <a:ext cx="419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Line 4">
              <a:extLst>
                <a:ext uri="{FF2B5EF4-FFF2-40B4-BE49-F238E27FC236}">
                  <a16:creationId xmlns:a16="http://schemas.microsoft.com/office/drawing/2014/main" id="{88D61A56-DD08-4542-BE46-6997B6476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" y="2026"/>
              <a:ext cx="419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Rectangle 5">
              <a:extLst>
                <a:ext uri="{FF2B5EF4-FFF2-40B4-BE49-F238E27FC236}">
                  <a16:creationId xmlns:a16="http://schemas.microsoft.com/office/drawing/2014/main" id="{0DA710F9-D944-4A9D-8E4E-D2D6F6581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" y="3951"/>
              <a:ext cx="39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10000"/>
                </a:spcBef>
                <a:buClrTx/>
                <a:buFontTx/>
                <a:buNone/>
              </a:pPr>
              <a:r>
                <a:rPr lang="en-US" altLang="en-US" sz="1200"/>
                <a:t>CF Foundation, Patient Registry, Annual Data Report to the Center Directors, 2008. </a:t>
              </a:r>
            </a:p>
          </p:txBody>
        </p:sp>
        <p:sp>
          <p:nvSpPr>
            <p:cNvPr id="11272" name="Text Box 7">
              <a:extLst>
                <a:ext uri="{FF2B5EF4-FFF2-40B4-BE49-F238E27FC236}">
                  <a16:creationId xmlns:a16="http://schemas.microsoft.com/office/drawing/2014/main" id="{BD5E05FF-256A-4A8C-88FD-51648A0A7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591" y="2146"/>
              <a:ext cx="21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Median</a:t>
              </a:r>
              <a:br>
                <a:rPr lang="en-US" altLang="en-US" sz="1800"/>
              </a:br>
              <a:r>
                <a:rPr lang="en-US" altLang="en-US" sz="1800"/>
                <a:t>FEV</a:t>
              </a:r>
              <a:r>
                <a:rPr lang="en-US" altLang="en-US" sz="1800" baseline="-25000">
                  <a:ea typeface="Arial Unicode MS" pitchFamily="34" charset="-128"/>
                </a:rPr>
                <a:t>1</a:t>
              </a:r>
              <a:r>
                <a:rPr lang="en-US" altLang="en-US" sz="1800"/>
                <a:t>Percent Predicted</a:t>
              </a:r>
            </a:p>
          </p:txBody>
        </p:sp>
        <p:grpSp>
          <p:nvGrpSpPr>
            <p:cNvPr id="11273" name="Group 8">
              <a:extLst>
                <a:ext uri="{FF2B5EF4-FFF2-40B4-BE49-F238E27FC236}">
                  <a16:creationId xmlns:a16="http://schemas.microsoft.com/office/drawing/2014/main" id="{25E24F6B-FFFC-4AF0-B672-58AC7EAB56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7" y="1417"/>
              <a:ext cx="4173" cy="1346"/>
              <a:chOff x="1135" y="1417"/>
              <a:chExt cx="4173" cy="1346"/>
            </a:xfrm>
          </p:grpSpPr>
          <p:sp>
            <p:nvSpPr>
              <p:cNvPr id="11311" name="Line 9">
                <a:extLst>
                  <a:ext uri="{FF2B5EF4-FFF2-40B4-BE49-F238E27FC236}">
                    <a16:creationId xmlns:a16="http://schemas.microsoft.com/office/drawing/2014/main" id="{8474C62D-F3DE-41C6-8AA7-AFDD6C84D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" y="1417"/>
                <a:ext cx="176" cy="9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Line 10">
                <a:extLst>
                  <a:ext uri="{FF2B5EF4-FFF2-40B4-BE49-F238E27FC236}">
                    <a16:creationId xmlns:a16="http://schemas.microsoft.com/office/drawing/2014/main" id="{35B5C9D8-DA04-4118-A6D2-5D9919BCC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1" y="1478"/>
                <a:ext cx="194" cy="3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Line 11">
                <a:extLst>
                  <a:ext uri="{FF2B5EF4-FFF2-40B4-BE49-F238E27FC236}">
                    <a16:creationId xmlns:a16="http://schemas.microsoft.com/office/drawing/2014/main" id="{A4B32D65-B756-46AC-84C3-4601AF0AE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3" y="1479"/>
                <a:ext cx="171" cy="2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Line 12">
                <a:extLst>
                  <a:ext uri="{FF2B5EF4-FFF2-40B4-BE49-F238E27FC236}">
                    <a16:creationId xmlns:a16="http://schemas.microsoft.com/office/drawing/2014/main" id="{53F617A3-2217-471D-A21F-BD4222ACA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0" y="1460"/>
                <a:ext cx="185" cy="3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5" name="Line 13">
                <a:extLst>
                  <a:ext uri="{FF2B5EF4-FFF2-40B4-BE49-F238E27FC236}">
                    <a16:creationId xmlns:a16="http://schemas.microsoft.com/office/drawing/2014/main" id="{426AA59F-FE6C-4A19-8098-6A7C52EA9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4" y="1461"/>
                <a:ext cx="172" cy="3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6" name="Line 14">
                <a:extLst>
                  <a:ext uri="{FF2B5EF4-FFF2-40B4-BE49-F238E27FC236}">
                    <a16:creationId xmlns:a16="http://schemas.microsoft.com/office/drawing/2014/main" id="{1B151E05-4DC2-438B-B5D4-108603BB2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2" y="1489"/>
                <a:ext cx="196" cy="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Line 15">
                <a:extLst>
                  <a:ext uri="{FF2B5EF4-FFF2-40B4-BE49-F238E27FC236}">
                    <a16:creationId xmlns:a16="http://schemas.microsoft.com/office/drawing/2014/main" id="{015D7524-0CBF-4FAD-AD8E-F6CAC5D43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5" y="1491"/>
                <a:ext cx="168" cy="87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Line 16">
                <a:extLst>
                  <a:ext uri="{FF2B5EF4-FFF2-40B4-BE49-F238E27FC236}">
                    <a16:creationId xmlns:a16="http://schemas.microsoft.com/office/drawing/2014/main" id="{788E5F53-691A-476E-8BF0-1B29125A1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575"/>
                <a:ext cx="163" cy="3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Line 17">
                <a:extLst>
                  <a:ext uri="{FF2B5EF4-FFF2-40B4-BE49-F238E27FC236}">
                    <a16:creationId xmlns:a16="http://schemas.microsoft.com/office/drawing/2014/main" id="{4D02E389-84E4-4616-8325-F1FC56BB0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8" y="1608"/>
                <a:ext cx="190" cy="7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0" name="Line 18">
                <a:extLst>
                  <a:ext uri="{FF2B5EF4-FFF2-40B4-BE49-F238E27FC236}">
                    <a16:creationId xmlns:a16="http://schemas.microsoft.com/office/drawing/2014/main" id="{363F8924-E5C9-4542-8BEF-13907F05A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2" y="1676"/>
                <a:ext cx="156" cy="11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1" name="Line 19">
                <a:extLst>
                  <a:ext uri="{FF2B5EF4-FFF2-40B4-BE49-F238E27FC236}">
                    <a16:creationId xmlns:a16="http://schemas.microsoft.com/office/drawing/2014/main" id="{ED78138F-A251-4E07-9294-348A8B533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7" y="1793"/>
                <a:ext cx="198" cy="18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2" name="Line 20">
                <a:extLst>
                  <a:ext uri="{FF2B5EF4-FFF2-40B4-BE49-F238E27FC236}">
                    <a16:creationId xmlns:a16="http://schemas.microsoft.com/office/drawing/2014/main" id="{404DEA41-0E86-4EF9-926B-D8C29ACFC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6" y="1974"/>
                <a:ext cx="179" cy="2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3" name="Line 21">
                <a:extLst>
                  <a:ext uri="{FF2B5EF4-FFF2-40B4-BE49-F238E27FC236}">
                    <a16:creationId xmlns:a16="http://schemas.microsoft.com/office/drawing/2014/main" id="{EBF0CA48-1FD8-41AF-AA5F-DF83A6B2E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2" y="1991"/>
                <a:ext cx="172" cy="14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Line 22">
                <a:extLst>
                  <a:ext uri="{FF2B5EF4-FFF2-40B4-BE49-F238E27FC236}">
                    <a16:creationId xmlns:a16="http://schemas.microsoft.com/office/drawing/2014/main" id="{8398A03B-723C-47D1-952A-C965E2B3D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1" y="2130"/>
                <a:ext cx="179" cy="1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Line 23">
                <a:extLst>
                  <a:ext uri="{FF2B5EF4-FFF2-40B4-BE49-F238E27FC236}">
                    <a16:creationId xmlns:a16="http://schemas.microsoft.com/office/drawing/2014/main" id="{0F9421FE-44AA-4C68-9529-87D0ACDC0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8" y="2139"/>
                <a:ext cx="168" cy="17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Line 24">
                <a:extLst>
                  <a:ext uri="{FF2B5EF4-FFF2-40B4-BE49-F238E27FC236}">
                    <a16:creationId xmlns:a16="http://schemas.microsoft.com/office/drawing/2014/main" id="{600B39A0-F535-4F2E-B3D1-3202C80F1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4" y="2308"/>
                <a:ext cx="192" cy="15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7" name="Line 25">
                <a:extLst>
                  <a:ext uri="{FF2B5EF4-FFF2-40B4-BE49-F238E27FC236}">
                    <a16:creationId xmlns:a16="http://schemas.microsoft.com/office/drawing/2014/main" id="{13B8C2A9-1E49-4B8C-A886-0F478BF68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0" y="2454"/>
                <a:ext cx="181" cy="3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8" name="Line 26">
                <a:extLst>
                  <a:ext uri="{FF2B5EF4-FFF2-40B4-BE49-F238E27FC236}">
                    <a16:creationId xmlns:a16="http://schemas.microsoft.com/office/drawing/2014/main" id="{6E6E4F88-2A11-45B2-862A-FAB0D90C6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9" y="2493"/>
                <a:ext cx="168" cy="4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9" name="Line 27">
                <a:extLst>
                  <a:ext uri="{FF2B5EF4-FFF2-40B4-BE49-F238E27FC236}">
                    <a16:creationId xmlns:a16="http://schemas.microsoft.com/office/drawing/2014/main" id="{DA8E978F-0142-4045-9516-5E1D59B8E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4" y="2538"/>
                <a:ext cx="218" cy="2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Line 28">
                <a:extLst>
                  <a:ext uri="{FF2B5EF4-FFF2-40B4-BE49-F238E27FC236}">
                    <a16:creationId xmlns:a16="http://schemas.microsoft.com/office/drawing/2014/main" id="{C37555FE-D704-4F71-945F-62224B282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6" y="2565"/>
                <a:ext cx="146" cy="11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1" name="Line 29">
                <a:extLst>
                  <a:ext uri="{FF2B5EF4-FFF2-40B4-BE49-F238E27FC236}">
                    <a16:creationId xmlns:a16="http://schemas.microsoft.com/office/drawing/2014/main" id="{319EE2BF-8858-4D9F-AACD-B05DAE18C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2628"/>
                <a:ext cx="19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2" name="Line 30">
                <a:extLst>
                  <a:ext uri="{FF2B5EF4-FFF2-40B4-BE49-F238E27FC236}">
                    <a16:creationId xmlns:a16="http://schemas.microsoft.com/office/drawing/2014/main" id="{C6AF9E33-623F-4777-82E0-F0C61F380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6" y="2628"/>
                <a:ext cx="175" cy="5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3" name="Line 31">
                <a:extLst>
                  <a:ext uri="{FF2B5EF4-FFF2-40B4-BE49-F238E27FC236}">
                    <a16:creationId xmlns:a16="http://schemas.microsoft.com/office/drawing/2014/main" id="{818ADA24-F545-40D2-B504-C833D7A37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2625"/>
                <a:ext cx="181" cy="13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4" name="Line 32">
                <a:extLst>
                  <a:ext uri="{FF2B5EF4-FFF2-40B4-BE49-F238E27FC236}">
                    <a16:creationId xmlns:a16="http://schemas.microsoft.com/office/drawing/2014/main" id="{26A6F2F7-8909-444C-AFD9-C84FFD2C7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2" y="2690"/>
                <a:ext cx="176" cy="7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4" name="Text Box 33">
              <a:extLst>
                <a:ext uri="{FF2B5EF4-FFF2-40B4-BE49-F238E27FC236}">
                  <a16:creationId xmlns:a16="http://schemas.microsoft.com/office/drawing/2014/main" id="{1D1669FB-EF4A-457A-AEB8-B877F7BCC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" y="3397"/>
              <a:ext cx="46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6      8     10     12     14     16    18     20    22     24     26     28    30    </a:t>
              </a:r>
            </a:p>
          </p:txBody>
        </p:sp>
        <p:grpSp>
          <p:nvGrpSpPr>
            <p:cNvPr id="11275" name="Group 34">
              <a:extLst>
                <a:ext uri="{FF2B5EF4-FFF2-40B4-BE49-F238E27FC236}">
                  <a16:creationId xmlns:a16="http://schemas.microsoft.com/office/drawing/2014/main" id="{C020724C-2561-48D2-867F-74FBE8EEA7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" y="1258"/>
              <a:ext cx="356" cy="2215"/>
              <a:chOff x="789" y="1285"/>
              <a:chExt cx="356" cy="2348"/>
            </a:xfrm>
          </p:grpSpPr>
          <p:sp>
            <p:nvSpPr>
              <p:cNvPr id="11307" name="Text Box 35">
                <a:extLst>
                  <a:ext uri="{FF2B5EF4-FFF2-40B4-BE49-F238E27FC236}">
                    <a16:creationId xmlns:a16="http://schemas.microsoft.com/office/drawing/2014/main" id="{9BAEC16B-E250-4AC4-A970-13848559A8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" y="1285"/>
                <a:ext cx="35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/>
                  <a:t>100</a:t>
                </a:r>
              </a:p>
            </p:txBody>
          </p:sp>
          <p:sp>
            <p:nvSpPr>
              <p:cNvPr id="11308" name="Text Box 36">
                <a:extLst>
                  <a:ext uri="{FF2B5EF4-FFF2-40B4-BE49-F238E27FC236}">
                    <a16:creationId xmlns:a16="http://schemas.microsoft.com/office/drawing/2014/main" id="{E7F5434C-286F-4838-86CC-C9A9BE1EC6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" y="1986"/>
                <a:ext cx="27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/>
                  <a:t>80</a:t>
                </a:r>
              </a:p>
            </p:txBody>
          </p:sp>
          <p:sp>
            <p:nvSpPr>
              <p:cNvPr id="11309" name="Text Box 37">
                <a:extLst>
                  <a:ext uri="{FF2B5EF4-FFF2-40B4-BE49-F238E27FC236}">
                    <a16:creationId xmlns:a16="http://schemas.microsoft.com/office/drawing/2014/main" id="{FCC281D1-D1A5-4080-92FB-6BA3B92C18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" y="2691"/>
                <a:ext cx="276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/>
                  <a:t>60</a:t>
                </a:r>
              </a:p>
            </p:txBody>
          </p:sp>
          <p:sp>
            <p:nvSpPr>
              <p:cNvPr id="11310" name="Text Box 38">
                <a:extLst>
                  <a:ext uri="{FF2B5EF4-FFF2-40B4-BE49-F238E27FC236}">
                    <a16:creationId xmlns:a16="http://schemas.microsoft.com/office/drawing/2014/main" id="{B064FEA4-B336-4EF4-B8A2-F8B9F6CD91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" y="3388"/>
                <a:ext cx="27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5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66"/>
                  </a:buClr>
                  <a:buFont typeface="Arial" panose="020B0604020202020204" pitchFamily="34" charset="0"/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66"/>
                  </a:buClr>
                  <a:buFont typeface="Wingdings" panose="05000000000000000000" pitchFamily="2" charset="2"/>
                  <a:buChar char="§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/>
                  <a:t>40</a:t>
                </a:r>
              </a:p>
            </p:txBody>
          </p:sp>
        </p:grpSp>
        <p:sp>
          <p:nvSpPr>
            <p:cNvPr id="11276" name="Text Box 39">
              <a:extLst>
                <a:ext uri="{FF2B5EF4-FFF2-40B4-BE49-F238E27FC236}">
                  <a16:creationId xmlns:a16="http://schemas.microsoft.com/office/drawing/2014/main" id="{5056565B-4602-4D83-8B15-5CEB2C190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3" y="3604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Age (years)</a:t>
              </a:r>
            </a:p>
          </p:txBody>
        </p:sp>
        <p:grpSp>
          <p:nvGrpSpPr>
            <p:cNvPr id="11277" name="Group 40">
              <a:extLst>
                <a:ext uri="{FF2B5EF4-FFF2-40B4-BE49-F238E27FC236}">
                  <a16:creationId xmlns:a16="http://schemas.microsoft.com/office/drawing/2014/main" id="{0056FA09-B660-4259-AE35-BCC4115BB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8" y="1796"/>
              <a:ext cx="4152" cy="1538"/>
              <a:chOff x="1146" y="1796"/>
              <a:chExt cx="4152" cy="1538"/>
            </a:xfrm>
          </p:grpSpPr>
          <p:sp>
            <p:nvSpPr>
              <p:cNvPr id="11284" name="Line 41">
                <a:extLst>
                  <a:ext uri="{FF2B5EF4-FFF2-40B4-BE49-F238E27FC236}">
                    <a16:creationId xmlns:a16="http://schemas.microsoft.com/office/drawing/2014/main" id="{9D772B3E-F4D5-4355-9922-666265976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6" y="1796"/>
                <a:ext cx="177" cy="19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Line 42">
                <a:extLst>
                  <a:ext uri="{FF2B5EF4-FFF2-40B4-BE49-F238E27FC236}">
                    <a16:creationId xmlns:a16="http://schemas.microsoft.com/office/drawing/2014/main" id="{80E1F02B-7F5A-450E-BD0D-1815A6230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5" y="1799"/>
                <a:ext cx="180" cy="3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Line 43">
                <a:extLst>
                  <a:ext uri="{FF2B5EF4-FFF2-40B4-BE49-F238E27FC236}">
                    <a16:creationId xmlns:a16="http://schemas.microsoft.com/office/drawing/2014/main" id="{D9F72320-6883-4BDB-AE13-6401BF13D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2" y="1831"/>
                <a:ext cx="18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Line 44">
                <a:extLst>
                  <a:ext uri="{FF2B5EF4-FFF2-40B4-BE49-F238E27FC236}">
                    <a16:creationId xmlns:a16="http://schemas.microsoft.com/office/drawing/2014/main" id="{2AE552E9-0210-4755-A6D7-B3C108EA2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2" y="1831"/>
                <a:ext cx="179" cy="8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" name="Line 45">
                <a:extLst>
                  <a:ext uri="{FF2B5EF4-FFF2-40B4-BE49-F238E27FC236}">
                    <a16:creationId xmlns:a16="http://schemas.microsoft.com/office/drawing/2014/main" id="{C996AABF-48F0-4717-81CE-90D4B8B12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7" y="1899"/>
                <a:ext cx="185" cy="1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" name="Line 46">
                <a:extLst>
                  <a:ext uri="{FF2B5EF4-FFF2-40B4-BE49-F238E27FC236}">
                    <a16:creationId xmlns:a16="http://schemas.microsoft.com/office/drawing/2014/main" id="{F6C5124C-CD30-4E57-8B83-DC03FA412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1" y="1898"/>
                <a:ext cx="167" cy="29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Line 47">
                <a:extLst>
                  <a:ext uri="{FF2B5EF4-FFF2-40B4-BE49-F238E27FC236}">
                    <a16:creationId xmlns:a16="http://schemas.microsoft.com/office/drawing/2014/main" id="{5D6D5799-03BE-4B26-B0A8-34A969656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7" y="1923"/>
                <a:ext cx="214" cy="10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Line 48">
                <a:extLst>
                  <a:ext uri="{FF2B5EF4-FFF2-40B4-BE49-F238E27FC236}">
                    <a16:creationId xmlns:a16="http://schemas.microsoft.com/office/drawing/2014/main" id="{E919A891-5FEA-46FE-99AC-47BEC840D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4" y="2022"/>
                <a:ext cx="148" cy="169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49">
                <a:extLst>
                  <a:ext uri="{FF2B5EF4-FFF2-40B4-BE49-F238E27FC236}">
                    <a16:creationId xmlns:a16="http://schemas.microsoft.com/office/drawing/2014/main" id="{EC1E944C-A259-4F07-B4CA-6CE7CFEF57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9" y="2190"/>
                <a:ext cx="197" cy="12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3" name="Line 50">
                <a:extLst>
                  <a:ext uri="{FF2B5EF4-FFF2-40B4-BE49-F238E27FC236}">
                    <a16:creationId xmlns:a16="http://schemas.microsoft.com/office/drawing/2014/main" id="{CF8039F8-2501-441A-A604-C59FF9D67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8" y="2308"/>
                <a:ext cx="174" cy="5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Line 51">
                <a:extLst>
                  <a:ext uri="{FF2B5EF4-FFF2-40B4-BE49-F238E27FC236}">
                    <a16:creationId xmlns:a16="http://schemas.microsoft.com/office/drawing/2014/main" id="{D0039895-005F-4098-B50C-9A532FE37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8" y="2358"/>
                <a:ext cx="167" cy="119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5" name="Line 52">
                <a:extLst>
                  <a:ext uri="{FF2B5EF4-FFF2-40B4-BE49-F238E27FC236}">
                    <a16:creationId xmlns:a16="http://schemas.microsoft.com/office/drawing/2014/main" id="{D16ABD2B-5089-44EA-BA90-1A15D7C03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0" y="2475"/>
                <a:ext cx="182" cy="11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6" name="Line 53">
                <a:extLst>
                  <a:ext uri="{FF2B5EF4-FFF2-40B4-BE49-F238E27FC236}">
                    <a16:creationId xmlns:a16="http://schemas.microsoft.com/office/drawing/2014/main" id="{154296B8-BD77-4CC1-B71D-3F4FA809E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0" y="2589"/>
                <a:ext cx="177" cy="15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Line 54">
                <a:extLst>
                  <a:ext uri="{FF2B5EF4-FFF2-40B4-BE49-F238E27FC236}">
                    <a16:creationId xmlns:a16="http://schemas.microsoft.com/office/drawing/2014/main" id="{CFB9F624-2C6D-4A60-970E-C379CF14C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5" y="2738"/>
                <a:ext cx="168" cy="10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8" name="Line 55">
                <a:extLst>
                  <a:ext uri="{FF2B5EF4-FFF2-40B4-BE49-F238E27FC236}">
                    <a16:creationId xmlns:a16="http://schemas.microsoft.com/office/drawing/2014/main" id="{16BA98A5-DF61-4312-9865-7FA915622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9" y="2837"/>
                <a:ext cx="187" cy="6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Line 56">
                <a:extLst>
                  <a:ext uri="{FF2B5EF4-FFF2-40B4-BE49-F238E27FC236}">
                    <a16:creationId xmlns:a16="http://schemas.microsoft.com/office/drawing/2014/main" id="{11555023-B76D-41B8-A78D-D060DD2C6E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1" y="2895"/>
                <a:ext cx="182" cy="165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Line 57">
                <a:extLst>
                  <a:ext uri="{FF2B5EF4-FFF2-40B4-BE49-F238E27FC236}">
                    <a16:creationId xmlns:a16="http://schemas.microsoft.com/office/drawing/2014/main" id="{7CC85B46-FAA2-4259-B595-32838BC3F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6" y="2993"/>
                <a:ext cx="178" cy="6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Line 58">
                <a:extLst>
                  <a:ext uri="{FF2B5EF4-FFF2-40B4-BE49-F238E27FC236}">
                    <a16:creationId xmlns:a16="http://schemas.microsoft.com/office/drawing/2014/main" id="{E0A49D21-066F-4A26-8C62-AD7FFD66B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88" y="2989"/>
                <a:ext cx="175" cy="8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59">
                <a:extLst>
                  <a:ext uri="{FF2B5EF4-FFF2-40B4-BE49-F238E27FC236}">
                    <a16:creationId xmlns:a16="http://schemas.microsoft.com/office/drawing/2014/main" id="{EA3DF1AA-15D0-4EFD-987A-6B0F06623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56" y="3070"/>
                <a:ext cx="175" cy="179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Line 60">
                <a:extLst>
                  <a:ext uri="{FF2B5EF4-FFF2-40B4-BE49-F238E27FC236}">
                    <a16:creationId xmlns:a16="http://schemas.microsoft.com/office/drawing/2014/main" id="{6145C4FD-2ED7-48A5-944F-C29704132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21" y="3240"/>
                <a:ext cx="184" cy="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Line 61">
                <a:extLst>
                  <a:ext uri="{FF2B5EF4-FFF2-40B4-BE49-F238E27FC236}">
                    <a16:creationId xmlns:a16="http://schemas.microsoft.com/office/drawing/2014/main" id="{461E9410-3823-4F08-8A81-D2490CA5F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99" y="3126"/>
                <a:ext cx="194" cy="11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Line 62">
                <a:extLst>
                  <a:ext uri="{FF2B5EF4-FFF2-40B4-BE49-F238E27FC236}">
                    <a16:creationId xmlns:a16="http://schemas.microsoft.com/office/drawing/2014/main" id="{C16DD1F5-4C34-499D-9DBC-C093FE7E6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87" y="3123"/>
                <a:ext cx="340" cy="19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63">
                <a:extLst>
                  <a:ext uri="{FF2B5EF4-FFF2-40B4-BE49-F238E27FC236}">
                    <a16:creationId xmlns:a16="http://schemas.microsoft.com/office/drawing/2014/main" id="{E26EB858-2AF4-4D9B-8F7A-9BBD1DA55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22" y="3315"/>
                <a:ext cx="176" cy="19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8" name="Line 64">
              <a:extLst>
                <a:ext uri="{FF2B5EF4-FFF2-40B4-BE49-F238E27FC236}">
                  <a16:creationId xmlns:a16="http://schemas.microsoft.com/office/drawing/2014/main" id="{8C8944FC-3611-4698-8474-FD8304D9F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0" y="2876"/>
              <a:ext cx="192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65">
              <a:extLst>
                <a:ext uri="{FF2B5EF4-FFF2-40B4-BE49-F238E27FC236}">
                  <a16:creationId xmlns:a16="http://schemas.microsoft.com/office/drawing/2014/main" id="{5D966B7A-105A-40F7-B53F-D6DA192B8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0" y="3052"/>
              <a:ext cx="192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Text Box 66">
              <a:extLst>
                <a:ext uri="{FF2B5EF4-FFF2-40B4-BE49-F238E27FC236}">
                  <a16:creationId xmlns:a16="http://schemas.microsoft.com/office/drawing/2014/main" id="{C581DC71-6FE2-4A09-9D84-5373D8CC7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2760"/>
              <a:ext cx="4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1990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2008</a:t>
              </a:r>
            </a:p>
          </p:txBody>
        </p:sp>
        <p:grpSp>
          <p:nvGrpSpPr>
            <p:cNvPr id="11281" name="Group 68">
              <a:extLst>
                <a:ext uri="{FF2B5EF4-FFF2-40B4-BE49-F238E27FC236}">
                  <a16:creationId xmlns:a16="http://schemas.microsoft.com/office/drawing/2014/main" id="{96C69565-714E-44C8-B170-39E8808D41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1" y="1342"/>
              <a:ext cx="4169" cy="2040"/>
              <a:chOff x="1139" y="1342"/>
              <a:chExt cx="4169" cy="2040"/>
            </a:xfrm>
          </p:grpSpPr>
          <p:sp>
            <p:nvSpPr>
              <p:cNvPr id="11282" name="Line 69">
                <a:extLst>
                  <a:ext uri="{FF2B5EF4-FFF2-40B4-BE49-F238E27FC236}">
                    <a16:creationId xmlns:a16="http://schemas.microsoft.com/office/drawing/2014/main" id="{4F247EFF-0375-4A37-A77A-926166F46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9" y="3373"/>
                <a:ext cx="41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Line 70">
                <a:extLst>
                  <a:ext uri="{FF2B5EF4-FFF2-40B4-BE49-F238E27FC236}">
                    <a16:creationId xmlns:a16="http://schemas.microsoft.com/office/drawing/2014/main" id="{E5A32FFC-70BD-4587-8084-2EA9BAAE8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1" y="1342"/>
                <a:ext cx="0" cy="20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58F01F-862F-4B6B-9549-F73C1D1DF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01CBB7-2FDB-4182-94D7-9712C2CEF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>
            <a:extLst>
              <a:ext uri="{FF2B5EF4-FFF2-40B4-BE49-F238E27FC236}">
                <a16:creationId xmlns:a16="http://schemas.microsoft.com/office/drawing/2014/main" id="{5B5B7EF8-D59D-4085-AA92-EA914E1B9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Age Specific Prevalence of Respiratory Infections in CF Patients, 2008</a:t>
            </a:r>
          </a:p>
        </p:txBody>
      </p:sp>
      <p:pic>
        <p:nvPicPr>
          <p:cNvPr id="13315" name="Picture 17">
            <a:extLst>
              <a:ext uri="{FF2B5EF4-FFF2-40B4-BE49-F238E27FC236}">
                <a16:creationId xmlns:a16="http://schemas.microsoft.com/office/drawing/2014/main" id="{1A84A2E2-B9A4-4E86-BC93-2052C29C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3" y="-473075"/>
            <a:ext cx="8535987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78">
            <a:extLst>
              <a:ext uri="{FF2B5EF4-FFF2-40B4-BE49-F238E27FC236}">
                <a16:creationId xmlns:a16="http://schemas.microsoft.com/office/drawing/2014/main" id="{F34942A0-D05A-4775-9650-A20B03B61D42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524000"/>
            <a:ext cx="8551862" cy="5022850"/>
            <a:chOff x="201" y="960"/>
            <a:chExt cx="5387" cy="3164"/>
          </a:xfrm>
        </p:grpSpPr>
        <p:grpSp>
          <p:nvGrpSpPr>
            <p:cNvPr id="13317" name="Group 2">
              <a:extLst>
                <a:ext uri="{FF2B5EF4-FFF2-40B4-BE49-F238E27FC236}">
                  <a16:creationId xmlns:a16="http://schemas.microsoft.com/office/drawing/2014/main" id="{BC640D80-B9E4-4B7A-958E-096938B81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9" y="1082"/>
              <a:ext cx="4479" cy="1908"/>
              <a:chOff x="979" y="1062"/>
              <a:chExt cx="4479" cy="1908"/>
            </a:xfrm>
          </p:grpSpPr>
          <p:sp>
            <p:nvSpPr>
              <p:cNvPr id="13369" name="Line 3">
                <a:extLst>
                  <a:ext uri="{FF2B5EF4-FFF2-40B4-BE49-F238E27FC236}">
                    <a16:creationId xmlns:a16="http://schemas.microsoft.com/office/drawing/2014/main" id="{23D0782A-E26A-4FA1-9361-B4A46DB88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9" y="1062"/>
                <a:ext cx="4479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Line 4">
                <a:extLst>
                  <a:ext uri="{FF2B5EF4-FFF2-40B4-BE49-F238E27FC236}">
                    <a16:creationId xmlns:a16="http://schemas.microsoft.com/office/drawing/2014/main" id="{5BD2BAE4-DDBF-4C47-BABD-0444422B5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9" y="1539"/>
                <a:ext cx="4479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Line 5">
                <a:extLst>
                  <a:ext uri="{FF2B5EF4-FFF2-40B4-BE49-F238E27FC236}">
                    <a16:creationId xmlns:a16="http://schemas.microsoft.com/office/drawing/2014/main" id="{3C16E408-1145-47B3-91B6-68E23A84B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9" y="2015"/>
                <a:ext cx="4479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Line 6">
                <a:extLst>
                  <a:ext uri="{FF2B5EF4-FFF2-40B4-BE49-F238E27FC236}">
                    <a16:creationId xmlns:a16="http://schemas.microsoft.com/office/drawing/2014/main" id="{820AD633-F8BF-402E-B0B6-FA71BC9AA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9" y="2493"/>
                <a:ext cx="4479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Line 7">
                <a:extLst>
                  <a:ext uri="{FF2B5EF4-FFF2-40B4-BE49-F238E27FC236}">
                    <a16:creationId xmlns:a16="http://schemas.microsoft.com/office/drawing/2014/main" id="{6620DC4E-9358-4C59-996A-369652FD8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9" y="2970"/>
                <a:ext cx="4479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8" name="Group 8">
              <a:extLst>
                <a:ext uri="{FF2B5EF4-FFF2-40B4-BE49-F238E27FC236}">
                  <a16:creationId xmlns:a16="http://schemas.microsoft.com/office/drawing/2014/main" id="{1731F1CB-0563-4FB4-8410-894A257B40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5" y="3307"/>
              <a:ext cx="4461" cy="140"/>
              <a:chOff x="1005" y="3287"/>
              <a:chExt cx="4461" cy="140"/>
            </a:xfrm>
          </p:grpSpPr>
          <p:sp>
            <p:nvSpPr>
              <p:cNvPr id="13362" name="Line 9">
                <a:extLst>
                  <a:ext uri="{FF2B5EF4-FFF2-40B4-BE49-F238E27FC236}">
                    <a16:creationId xmlns:a16="http://schemas.microsoft.com/office/drawing/2014/main" id="{53890EEB-6288-4EB0-BD1F-C3065F356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5" y="3418"/>
                <a:ext cx="636" cy="9"/>
              </a:xfrm>
              <a:prstGeom prst="line">
                <a:avLst/>
              </a:prstGeom>
              <a:noFill/>
              <a:ln w="38100">
                <a:solidFill>
                  <a:srgbClr val="99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Line 10">
                <a:extLst>
                  <a:ext uri="{FF2B5EF4-FFF2-40B4-BE49-F238E27FC236}">
                    <a16:creationId xmlns:a16="http://schemas.microsoft.com/office/drawing/2014/main" id="{06EBB6DE-AC59-4F7A-B820-BE08A85FA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3398"/>
                <a:ext cx="636" cy="19"/>
              </a:xfrm>
              <a:prstGeom prst="line">
                <a:avLst/>
              </a:prstGeom>
              <a:noFill/>
              <a:ln w="38100">
                <a:solidFill>
                  <a:srgbClr val="99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Line 11">
                <a:extLst>
                  <a:ext uri="{FF2B5EF4-FFF2-40B4-BE49-F238E27FC236}">
                    <a16:creationId xmlns:a16="http://schemas.microsoft.com/office/drawing/2014/main" id="{8789C6EC-2BE6-4559-B7F9-942EE75FD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6" y="3364"/>
                <a:ext cx="706" cy="36"/>
              </a:xfrm>
              <a:prstGeom prst="line">
                <a:avLst/>
              </a:prstGeom>
              <a:noFill/>
              <a:ln w="38100">
                <a:solidFill>
                  <a:srgbClr val="99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Line 12">
                <a:extLst>
                  <a:ext uri="{FF2B5EF4-FFF2-40B4-BE49-F238E27FC236}">
                    <a16:creationId xmlns:a16="http://schemas.microsoft.com/office/drawing/2014/main" id="{FFD1F2C2-BE9B-4B3F-8D68-8C56F6B9B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5" y="3312"/>
                <a:ext cx="652" cy="52"/>
              </a:xfrm>
              <a:prstGeom prst="line">
                <a:avLst/>
              </a:prstGeom>
              <a:noFill/>
              <a:ln w="38100">
                <a:solidFill>
                  <a:srgbClr val="99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Line 13">
                <a:extLst>
                  <a:ext uri="{FF2B5EF4-FFF2-40B4-BE49-F238E27FC236}">
                    <a16:creationId xmlns:a16="http://schemas.microsoft.com/office/drawing/2014/main" id="{3118825D-02C1-44FC-A39B-72536612F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5" y="3300"/>
                <a:ext cx="665" cy="14"/>
              </a:xfrm>
              <a:prstGeom prst="line">
                <a:avLst/>
              </a:prstGeom>
              <a:noFill/>
              <a:ln w="38100">
                <a:solidFill>
                  <a:srgbClr val="99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Line 14">
                <a:extLst>
                  <a:ext uri="{FF2B5EF4-FFF2-40B4-BE49-F238E27FC236}">
                    <a16:creationId xmlns:a16="http://schemas.microsoft.com/office/drawing/2014/main" id="{1493B7AE-6285-4BFF-91BE-480C51535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5" y="3287"/>
                <a:ext cx="665" cy="14"/>
              </a:xfrm>
              <a:prstGeom prst="line">
                <a:avLst/>
              </a:prstGeom>
              <a:noFill/>
              <a:ln w="38100">
                <a:solidFill>
                  <a:srgbClr val="99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Line 15">
                <a:extLst>
                  <a:ext uri="{FF2B5EF4-FFF2-40B4-BE49-F238E27FC236}">
                    <a16:creationId xmlns:a16="http://schemas.microsoft.com/office/drawing/2014/main" id="{ED9CBDDD-3063-437A-9098-9AD1FFB9D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3288"/>
                <a:ext cx="572" cy="59"/>
              </a:xfrm>
              <a:prstGeom prst="line">
                <a:avLst/>
              </a:prstGeom>
              <a:noFill/>
              <a:ln w="38100">
                <a:solidFill>
                  <a:srgbClr val="99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19" name="Text Box 18">
              <a:extLst>
                <a:ext uri="{FF2B5EF4-FFF2-40B4-BE49-F238E27FC236}">
                  <a16:creationId xmlns:a16="http://schemas.microsoft.com/office/drawing/2014/main" id="{CC1738AD-1B7D-43FA-A241-D95827E56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" y="3682"/>
              <a:ext cx="8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/>
                <a:t>Age (years)</a:t>
              </a:r>
            </a:p>
          </p:txBody>
        </p:sp>
        <p:sp>
          <p:nvSpPr>
            <p:cNvPr id="13320" name="Rectangle 5">
              <a:extLst>
                <a:ext uri="{FF2B5EF4-FFF2-40B4-BE49-F238E27FC236}">
                  <a16:creationId xmlns:a16="http://schemas.microsoft.com/office/drawing/2014/main" id="{A643F06D-3035-4E06-86A0-2DC1351BE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" y="3951"/>
              <a:ext cx="45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10000"/>
                </a:spcBef>
                <a:buClrTx/>
                <a:buFontTx/>
                <a:buNone/>
              </a:pPr>
              <a:r>
                <a:rPr lang="en-US" altLang="en-US" sz="1200"/>
                <a:t>Adapted from CF Foundation, Patient Registry, Annual Data Report to the Center Directors, 2008. </a:t>
              </a:r>
            </a:p>
          </p:txBody>
        </p:sp>
        <p:sp>
          <p:nvSpPr>
            <p:cNvPr id="13321" name="Text Box 20">
              <a:extLst>
                <a:ext uri="{FF2B5EF4-FFF2-40B4-BE49-F238E27FC236}">
                  <a16:creationId xmlns:a16="http://schemas.microsoft.com/office/drawing/2014/main" id="{FCFB5582-DAC2-4913-BC7A-012342B4F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" y="3468"/>
              <a:ext cx="47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/>
                <a:t>0-1	 2-5	  6-10	   11-17	     18-24	      25-34	        35-44          45+</a:t>
              </a:r>
            </a:p>
          </p:txBody>
        </p:sp>
        <p:sp>
          <p:nvSpPr>
            <p:cNvPr id="13322" name="Text Box 21">
              <a:extLst>
                <a:ext uri="{FF2B5EF4-FFF2-40B4-BE49-F238E27FC236}">
                  <a16:creationId xmlns:a16="http://schemas.microsoft.com/office/drawing/2014/main" id="{94837B58-32E7-4176-9942-FD081BD9B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" y="960"/>
              <a:ext cx="436" cy="2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210000"/>
                </a:spcBef>
                <a:buClrTx/>
                <a:buFontTx/>
                <a:buNone/>
              </a:pPr>
              <a:r>
                <a:rPr lang="en-US" altLang="en-US" sz="1600"/>
                <a:t>100 –</a:t>
              </a:r>
            </a:p>
            <a:p>
              <a:pPr algn="r" eaLnBrk="1" hangingPunct="1">
                <a:spcBef>
                  <a:spcPct val="210000"/>
                </a:spcBef>
                <a:buClrTx/>
                <a:buFontTx/>
                <a:buNone/>
              </a:pPr>
              <a:r>
                <a:rPr lang="en-US" altLang="en-US" sz="1600"/>
                <a:t>80 –</a:t>
              </a:r>
            </a:p>
            <a:p>
              <a:pPr algn="r" eaLnBrk="1" hangingPunct="1">
                <a:spcBef>
                  <a:spcPct val="210000"/>
                </a:spcBef>
                <a:buClrTx/>
                <a:buFontTx/>
                <a:buNone/>
              </a:pPr>
              <a:r>
                <a:rPr lang="en-US" altLang="en-US" sz="1600"/>
                <a:t>60 –</a:t>
              </a:r>
            </a:p>
            <a:p>
              <a:pPr algn="r" eaLnBrk="1" hangingPunct="1">
                <a:spcBef>
                  <a:spcPct val="210000"/>
                </a:spcBef>
                <a:buClrTx/>
                <a:buFontTx/>
                <a:buNone/>
              </a:pPr>
              <a:r>
                <a:rPr lang="en-US" altLang="en-US" sz="1600"/>
                <a:t>40 –</a:t>
              </a:r>
            </a:p>
            <a:p>
              <a:pPr algn="r" eaLnBrk="1" hangingPunct="1">
                <a:spcBef>
                  <a:spcPct val="210000"/>
                </a:spcBef>
                <a:buClrTx/>
                <a:buFontTx/>
                <a:buNone/>
              </a:pPr>
              <a:r>
                <a:rPr lang="en-US" altLang="en-US" sz="1600"/>
                <a:t>20 –</a:t>
              </a:r>
            </a:p>
            <a:p>
              <a:pPr algn="r" eaLnBrk="1" hangingPunct="1">
                <a:spcBef>
                  <a:spcPct val="210000"/>
                </a:spcBef>
                <a:buClrTx/>
                <a:buFontTx/>
                <a:buNone/>
              </a:pPr>
              <a:r>
                <a:rPr lang="en-US" altLang="en-US" sz="1600"/>
                <a:t>0 –</a:t>
              </a:r>
            </a:p>
          </p:txBody>
        </p:sp>
        <p:sp>
          <p:nvSpPr>
            <p:cNvPr id="13323" name="Text Box 22">
              <a:extLst>
                <a:ext uri="{FF2B5EF4-FFF2-40B4-BE49-F238E27FC236}">
                  <a16:creationId xmlns:a16="http://schemas.microsoft.com/office/drawing/2014/main" id="{5A6F58DA-7F10-4869-BB01-E432800F3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314" y="2099"/>
              <a:ext cx="14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/>
                <a:t>Percent of Patients</a:t>
              </a:r>
            </a:p>
          </p:txBody>
        </p:sp>
        <p:grpSp>
          <p:nvGrpSpPr>
            <p:cNvPr id="13324" name="Group 30">
              <a:extLst>
                <a:ext uri="{FF2B5EF4-FFF2-40B4-BE49-F238E27FC236}">
                  <a16:creationId xmlns:a16="http://schemas.microsoft.com/office/drawing/2014/main" id="{C2E75FF3-D19C-4B9D-A931-FB74E1745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8" y="1960"/>
              <a:ext cx="4465" cy="744"/>
              <a:chOff x="998" y="1940"/>
              <a:chExt cx="4465" cy="744"/>
            </a:xfrm>
          </p:grpSpPr>
          <p:sp>
            <p:nvSpPr>
              <p:cNvPr id="13356" name="Line 31">
                <a:extLst>
                  <a:ext uri="{FF2B5EF4-FFF2-40B4-BE49-F238E27FC236}">
                    <a16:creationId xmlns:a16="http://schemas.microsoft.com/office/drawing/2014/main" id="{3FE2B884-20E7-4472-B512-8478100CA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8" y="1940"/>
                <a:ext cx="1275" cy="30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Line 32">
                <a:extLst>
                  <a:ext uri="{FF2B5EF4-FFF2-40B4-BE49-F238E27FC236}">
                    <a16:creationId xmlns:a16="http://schemas.microsoft.com/office/drawing/2014/main" id="{D36FDFB4-08D9-48E1-8297-FB989E1B3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9" y="1940"/>
                <a:ext cx="664" cy="59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Line 33">
                <a:extLst>
                  <a:ext uri="{FF2B5EF4-FFF2-40B4-BE49-F238E27FC236}">
                    <a16:creationId xmlns:a16="http://schemas.microsoft.com/office/drawing/2014/main" id="{02BC9AE2-617D-4723-A392-F02375300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6" y="1997"/>
                <a:ext cx="637" cy="295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Line 34">
                <a:extLst>
                  <a:ext uri="{FF2B5EF4-FFF2-40B4-BE49-F238E27FC236}">
                    <a16:creationId xmlns:a16="http://schemas.microsoft.com/office/drawing/2014/main" id="{B281DD99-A992-4D48-BE79-D3AD182AA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1" y="2529"/>
                <a:ext cx="650" cy="10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Line 35">
                <a:extLst>
                  <a:ext uri="{FF2B5EF4-FFF2-40B4-BE49-F238E27FC236}">
                    <a16:creationId xmlns:a16="http://schemas.microsoft.com/office/drawing/2014/main" id="{5EE9C6F5-2F5D-45E1-8207-9BDFDACC7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3" y="2288"/>
                <a:ext cx="652" cy="24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Line 36">
                <a:extLst>
                  <a:ext uri="{FF2B5EF4-FFF2-40B4-BE49-F238E27FC236}">
                    <a16:creationId xmlns:a16="http://schemas.microsoft.com/office/drawing/2014/main" id="{5ED155AA-E5A0-42AE-95E9-8BDDBEF19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5" y="2629"/>
                <a:ext cx="628" cy="55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5" name="Group 37">
              <a:extLst>
                <a:ext uri="{FF2B5EF4-FFF2-40B4-BE49-F238E27FC236}">
                  <a16:creationId xmlns:a16="http://schemas.microsoft.com/office/drawing/2014/main" id="{5647F021-999B-4402-95C8-D3017CC5F8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546"/>
              <a:ext cx="4453" cy="1370"/>
              <a:chOff x="1001" y="1526"/>
              <a:chExt cx="4453" cy="1370"/>
            </a:xfrm>
          </p:grpSpPr>
          <p:sp>
            <p:nvSpPr>
              <p:cNvPr id="13349" name="Line 38">
                <a:extLst>
                  <a:ext uri="{FF2B5EF4-FFF2-40B4-BE49-F238E27FC236}">
                    <a16:creationId xmlns:a16="http://schemas.microsoft.com/office/drawing/2014/main" id="{F979B2D9-202A-4B17-8A0B-AD87C47866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1587"/>
                <a:ext cx="622" cy="87"/>
              </a:xfrm>
              <a:prstGeom prst="line">
                <a:avLst/>
              </a:prstGeom>
              <a:noFill/>
              <a:ln w="63500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Line 39">
                <a:extLst>
                  <a:ext uri="{FF2B5EF4-FFF2-40B4-BE49-F238E27FC236}">
                    <a16:creationId xmlns:a16="http://schemas.microsoft.com/office/drawing/2014/main" id="{76AD914C-07DC-4DE4-98BD-AF244D9B6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5" y="1526"/>
                <a:ext cx="648" cy="61"/>
              </a:xfrm>
              <a:prstGeom prst="line">
                <a:avLst/>
              </a:prstGeom>
              <a:noFill/>
              <a:ln w="63500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Line 40">
                <a:extLst>
                  <a:ext uri="{FF2B5EF4-FFF2-40B4-BE49-F238E27FC236}">
                    <a16:creationId xmlns:a16="http://schemas.microsoft.com/office/drawing/2014/main" id="{8C24AB17-EEEE-48BE-B82B-A7A704620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39" y="1526"/>
                <a:ext cx="652" cy="249"/>
              </a:xfrm>
              <a:prstGeom prst="line">
                <a:avLst/>
              </a:prstGeom>
              <a:noFill/>
              <a:ln w="63500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Line 41">
                <a:extLst>
                  <a:ext uri="{FF2B5EF4-FFF2-40B4-BE49-F238E27FC236}">
                    <a16:creationId xmlns:a16="http://schemas.microsoft.com/office/drawing/2014/main" id="{DDA80A83-5B2A-4F4A-B086-10CE360EF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1" y="1773"/>
                <a:ext cx="640" cy="486"/>
              </a:xfrm>
              <a:prstGeom prst="line">
                <a:avLst/>
              </a:prstGeom>
              <a:noFill/>
              <a:ln w="63500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Line 42">
                <a:extLst>
                  <a:ext uri="{FF2B5EF4-FFF2-40B4-BE49-F238E27FC236}">
                    <a16:creationId xmlns:a16="http://schemas.microsoft.com/office/drawing/2014/main" id="{5BF78B37-972C-4025-AE03-41D81280B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4" y="2256"/>
                <a:ext cx="621" cy="434"/>
              </a:xfrm>
              <a:prstGeom prst="line">
                <a:avLst/>
              </a:prstGeom>
              <a:noFill/>
              <a:ln w="63500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Line 43">
                <a:extLst>
                  <a:ext uri="{FF2B5EF4-FFF2-40B4-BE49-F238E27FC236}">
                    <a16:creationId xmlns:a16="http://schemas.microsoft.com/office/drawing/2014/main" id="{31A69E56-52F2-4299-BD49-F2DD45CAA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0" y="2689"/>
                <a:ext cx="642" cy="207"/>
              </a:xfrm>
              <a:prstGeom prst="line">
                <a:avLst/>
              </a:prstGeom>
              <a:noFill/>
              <a:ln w="63500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Line 44">
                <a:extLst>
                  <a:ext uri="{FF2B5EF4-FFF2-40B4-BE49-F238E27FC236}">
                    <a16:creationId xmlns:a16="http://schemas.microsoft.com/office/drawing/2014/main" id="{04506C45-A700-4A12-9A63-0BA14CAE6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01" y="2838"/>
                <a:ext cx="665" cy="55"/>
              </a:xfrm>
              <a:prstGeom prst="line">
                <a:avLst/>
              </a:prstGeom>
              <a:noFill/>
              <a:ln w="63500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6" name="Group 53">
              <a:extLst>
                <a:ext uri="{FF2B5EF4-FFF2-40B4-BE49-F238E27FC236}">
                  <a16:creationId xmlns:a16="http://schemas.microsoft.com/office/drawing/2014/main" id="{AD34A102-F44D-4257-A32A-E08E186AB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2" y="2782"/>
              <a:ext cx="4459" cy="460"/>
              <a:chOff x="1002" y="2762"/>
              <a:chExt cx="4459" cy="460"/>
            </a:xfrm>
          </p:grpSpPr>
          <p:grpSp>
            <p:nvGrpSpPr>
              <p:cNvPr id="13335" name="Group 54">
                <a:extLst>
                  <a:ext uri="{FF2B5EF4-FFF2-40B4-BE49-F238E27FC236}">
                    <a16:creationId xmlns:a16="http://schemas.microsoft.com/office/drawing/2014/main" id="{BCC44956-684C-40F4-984C-092EC67031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5" y="3038"/>
                <a:ext cx="4456" cy="175"/>
                <a:chOff x="1005" y="3038"/>
                <a:chExt cx="4456" cy="175"/>
              </a:xfrm>
            </p:grpSpPr>
            <p:sp>
              <p:nvSpPr>
                <p:cNvPr id="13343" name="Line 55">
                  <a:extLst>
                    <a:ext uri="{FF2B5EF4-FFF2-40B4-BE49-F238E27FC236}">
                      <a16:creationId xmlns:a16="http://schemas.microsoft.com/office/drawing/2014/main" id="{1D079707-0E8E-4721-9C83-350AC28788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5" y="3120"/>
                  <a:ext cx="623" cy="92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4" name="Line 56">
                  <a:extLst>
                    <a:ext uri="{FF2B5EF4-FFF2-40B4-BE49-F238E27FC236}">
                      <a16:creationId xmlns:a16="http://schemas.microsoft.com/office/drawing/2014/main" id="{6AD359FB-AB8F-4A14-97BC-D817A232F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26" y="3114"/>
                  <a:ext cx="649" cy="99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5" name="Line 57">
                  <a:extLst>
                    <a:ext uri="{FF2B5EF4-FFF2-40B4-BE49-F238E27FC236}">
                      <a16:creationId xmlns:a16="http://schemas.microsoft.com/office/drawing/2014/main" id="{774AC405-0DF6-4259-AF4E-395C04C0BE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73" y="3041"/>
                  <a:ext cx="656" cy="73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6" name="Line 58">
                  <a:extLst>
                    <a:ext uri="{FF2B5EF4-FFF2-40B4-BE49-F238E27FC236}">
                      <a16:creationId xmlns:a16="http://schemas.microsoft.com/office/drawing/2014/main" id="{FF98FA67-CA49-4446-A0BB-39C2CDEF93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6" y="3038"/>
                  <a:ext cx="1271" cy="151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7" name="Line 59">
                  <a:extLst>
                    <a:ext uri="{FF2B5EF4-FFF2-40B4-BE49-F238E27FC236}">
                      <a16:creationId xmlns:a16="http://schemas.microsoft.com/office/drawing/2014/main" id="{C2A22AC1-2465-4688-A8A3-CC51925C8A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3" y="3191"/>
                  <a:ext cx="734" cy="0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8" name="Line 60">
                  <a:extLst>
                    <a:ext uri="{FF2B5EF4-FFF2-40B4-BE49-F238E27FC236}">
                      <a16:creationId xmlns:a16="http://schemas.microsoft.com/office/drawing/2014/main" id="{3C608DE3-B295-4F82-A79D-EA3DC14B78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22" y="3152"/>
                  <a:ext cx="539" cy="39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36" name="Line 61">
                <a:extLst>
                  <a:ext uri="{FF2B5EF4-FFF2-40B4-BE49-F238E27FC236}">
                    <a16:creationId xmlns:a16="http://schemas.microsoft.com/office/drawing/2014/main" id="{C2658E23-30C9-43C5-A639-65DD6945E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2" y="3066"/>
                <a:ext cx="665" cy="1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Line 62">
                <a:extLst>
                  <a:ext uri="{FF2B5EF4-FFF2-40B4-BE49-F238E27FC236}">
                    <a16:creationId xmlns:a16="http://schemas.microsoft.com/office/drawing/2014/main" id="{ABD30C99-C57A-4213-9C6C-BE22C7A48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8" y="2874"/>
                <a:ext cx="626" cy="1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Line 63">
                <a:extLst>
                  <a:ext uri="{FF2B5EF4-FFF2-40B4-BE49-F238E27FC236}">
                    <a16:creationId xmlns:a16="http://schemas.microsoft.com/office/drawing/2014/main" id="{09D8F4CD-44DE-457F-9FEE-293018834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3" y="2762"/>
                <a:ext cx="667" cy="1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Line 64">
                <a:extLst>
                  <a:ext uri="{FF2B5EF4-FFF2-40B4-BE49-F238E27FC236}">
                    <a16:creationId xmlns:a16="http://schemas.microsoft.com/office/drawing/2014/main" id="{A38A5AE7-B68C-43F3-B2DC-058012886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6" y="2763"/>
                <a:ext cx="680" cy="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65">
                <a:extLst>
                  <a:ext uri="{FF2B5EF4-FFF2-40B4-BE49-F238E27FC236}">
                    <a16:creationId xmlns:a16="http://schemas.microsoft.com/office/drawing/2014/main" id="{B66AA2E7-E679-4773-98F0-0C4FAA4ED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8" y="2775"/>
                <a:ext cx="595" cy="1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Line 66">
                <a:extLst>
                  <a:ext uri="{FF2B5EF4-FFF2-40B4-BE49-F238E27FC236}">
                    <a16:creationId xmlns:a16="http://schemas.microsoft.com/office/drawing/2014/main" id="{A02718B8-23A2-4AB7-9C58-14253B500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7" y="2875"/>
                <a:ext cx="658" cy="1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Line 67">
                <a:extLst>
                  <a:ext uri="{FF2B5EF4-FFF2-40B4-BE49-F238E27FC236}">
                    <a16:creationId xmlns:a16="http://schemas.microsoft.com/office/drawing/2014/main" id="{61F8F754-66ED-4896-AF07-C598CF291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26" y="2992"/>
                <a:ext cx="632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7" name="Text Box 68">
              <a:extLst>
                <a:ext uri="{FF2B5EF4-FFF2-40B4-BE49-F238E27FC236}">
                  <a16:creationId xmlns:a16="http://schemas.microsoft.com/office/drawing/2014/main" id="{EAD6E0DA-E310-45FB-857D-9DECB0C7F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7" y="3197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i="1">
                  <a:solidFill>
                    <a:srgbClr val="9966FF"/>
                  </a:solidFill>
                </a:rPr>
                <a:t>B. cepacia</a:t>
              </a:r>
              <a:r>
                <a:rPr lang="en-US" altLang="en-US" sz="1400">
                  <a:solidFill>
                    <a:srgbClr val="9966FF"/>
                  </a:solidFill>
                </a:rPr>
                <a:t> complex</a:t>
              </a:r>
            </a:p>
          </p:txBody>
        </p:sp>
        <p:sp>
          <p:nvSpPr>
            <p:cNvPr id="13328" name="Text Box 69">
              <a:extLst>
                <a:ext uri="{FF2B5EF4-FFF2-40B4-BE49-F238E27FC236}">
                  <a16:creationId xmlns:a16="http://schemas.microsoft.com/office/drawing/2014/main" id="{8BF63493-CD37-4F9F-AFA2-5672FDDCF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6" y="2909"/>
              <a:ext cx="84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i="1">
                  <a:solidFill>
                    <a:schemeClr val="folHlink"/>
                  </a:solidFill>
                </a:rPr>
                <a:t>S. maltophilia</a:t>
              </a:r>
              <a:endParaRPr lang="en-US" altLang="en-US" sz="1400">
                <a:solidFill>
                  <a:schemeClr val="folHlink"/>
                </a:solidFill>
              </a:endParaRPr>
            </a:p>
          </p:txBody>
        </p:sp>
        <p:sp>
          <p:nvSpPr>
            <p:cNvPr id="13329" name="Text Box 70">
              <a:extLst>
                <a:ext uri="{FF2B5EF4-FFF2-40B4-BE49-F238E27FC236}">
                  <a16:creationId xmlns:a16="http://schemas.microsoft.com/office/drawing/2014/main" id="{EC5D5FC9-C08F-42FD-9A8D-74515F461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" y="2574"/>
              <a:ext cx="4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/>
                <a:t>MRSA</a:t>
              </a:r>
            </a:p>
          </p:txBody>
        </p:sp>
        <p:sp>
          <p:nvSpPr>
            <p:cNvPr id="13330" name="Text Box 71">
              <a:extLst>
                <a:ext uri="{FF2B5EF4-FFF2-40B4-BE49-F238E27FC236}">
                  <a16:creationId xmlns:a16="http://schemas.microsoft.com/office/drawing/2014/main" id="{43FECDA7-1537-4A17-AF73-E8FA65EF6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" y="2326"/>
              <a:ext cx="6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i="1">
                  <a:solidFill>
                    <a:srgbClr val="FFFF00"/>
                  </a:solidFill>
                </a:rPr>
                <a:t>S. aureus</a:t>
              </a:r>
              <a:endParaRPr lang="en-US" altLang="en-US" sz="1400">
                <a:solidFill>
                  <a:srgbClr val="FFFF00"/>
                </a:solidFill>
              </a:endParaRPr>
            </a:p>
          </p:txBody>
        </p:sp>
        <p:sp>
          <p:nvSpPr>
            <p:cNvPr id="13331" name="Text Box 74">
              <a:extLst>
                <a:ext uri="{FF2B5EF4-FFF2-40B4-BE49-F238E27FC236}">
                  <a16:creationId xmlns:a16="http://schemas.microsoft.com/office/drawing/2014/main" id="{31E8A9C9-D3A0-4332-ACC0-97BC0C268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0" y="1343"/>
              <a:ext cx="8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66"/>
                </a:buClr>
                <a:buFont typeface="Arial" panose="020B0604020202020204" pitchFamily="34" charset="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66"/>
                </a:buClr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66"/>
                </a:buClr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i="1">
                  <a:solidFill>
                    <a:srgbClr val="99CC00"/>
                  </a:solidFill>
                </a:rPr>
                <a:t>P. aeruginosa</a:t>
              </a:r>
            </a:p>
          </p:txBody>
        </p:sp>
        <p:grpSp>
          <p:nvGrpSpPr>
            <p:cNvPr id="13332" name="Group 75">
              <a:extLst>
                <a:ext uri="{FF2B5EF4-FFF2-40B4-BE49-F238E27FC236}">
                  <a16:creationId xmlns:a16="http://schemas.microsoft.com/office/drawing/2014/main" id="{5DE6495B-7D14-48DB-BE87-CCD23980E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" y="1075"/>
              <a:ext cx="4481" cy="2396"/>
              <a:chOff x="1139" y="1342"/>
              <a:chExt cx="4169" cy="2040"/>
            </a:xfrm>
          </p:grpSpPr>
          <p:sp>
            <p:nvSpPr>
              <p:cNvPr id="13333" name="Line 76">
                <a:extLst>
                  <a:ext uri="{FF2B5EF4-FFF2-40B4-BE49-F238E27FC236}">
                    <a16:creationId xmlns:a16="http://schemas.microsoft.com/office/drawing/2014/main" id="{A45E00B1-6EB8-4ACE-8CC8-2D9278280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9" y="3373"/>
                <a:ext cx="41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77">
                <a:extLst>
                  <a:ext uri="{FF2B5EF4-FFF2-40B4-BE49-F238E27FC236}">
                    <a16:creationId xmlns:a16="http://schemas.microsoft.com/office/drawing/2014/main" id="{0F129613-50EC-43EE-A1FD-CE6399B31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1" y="1342"/>
                <a:ext cx="0" cy="20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E27341-60CC-4EA2-BCBD-AE6144552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25972F-924D-45B4-9077-9EA6A1D1D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0FA30F1-3DBC-481C-9194-ACEE378CC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Drivers of Clinical Care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BCB5833-B639-4DFB-9BEF-54E46B0A3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Preservation of lung function</a:t>
            </a:r>
          </a:p>
          <a:p>
            <a:r>
              <a:rPr lang="en-US" altLang="en-US"/>
              <a:t>Maintenance of growth and weight</a:t>
            </a:r>
          </a:p>
          <a:p>
            <a:r>
              <a:rPr lang="en-US" altLang="en-US"/>
              <a:t>Management of symptoms</a:t>
            </a:r>
          </a:p>
          <a:p>
            <a:pPr lvl="1"/>
            <a:r>
              <a:rPr lang="en-US" altLang="en-US"/>
              <a:t>Cough</a:t>
            </a:r>
          </a:p>
          <a:p>
            <a:pPr lvl="1"/>
            <a:r>
              <a:rPr lang="en-US" altLang="en-US"/>
              <a:t>Sputum production</a:t>
            </a:r>
          </a:p>
          <a:p>
            <a:pPr lvl="1"/>
            <a:r>
              <a:rPr lang="en-US" altLang="en-US"/>
              <a:t>Chest tightness or pain</a:t>
            </a:r>
          </a:p>
          <a:p>
            <a:pPr lvl="1"/>
            <a:r>
              <a:rPr lang="en-US" altLang="en-US"/>
              <a:t>Exercise limitations or exertional dyspnea</a:t>
            </a:r>
          </a:p>
          <a:p>
            <a:pPr lvl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B0ECC8-23EE-4281-83E5-54A48CE4E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D807E1-1A80-4687-BBE2-55C0DC2E1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06CE413-BB8B-448F-BF3E-3E45BD51F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438" y="633413"/>
            <a:ext cx="8945562" cy="538162"/>
          </a:xfrm>
        </p:spPr>
        <p:txBody>
          <a:bodyPr/>
          <a:lstStyle/>
          <a:p>
            <a:r>
              <a:rPr lang="en-US" altLang="en-US"/>
              <a:t>Clinical Care of CF Lung Disease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87531A3-D302-4099-B219-DE347D50B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Chest physiotherapy 1-3 hours per day</a:t>
            </a:r>
          </a:p>
          <a:p>
            <a:r>
              <a:rPr lang="en-US" altLang="en-US" sz="2400"/>
              <a:t>Mucolytics such as DNase or hypertonic saline</a:t>
            </a:r>
          </a:p>
          <a:p>
            <a:r>
              <a:rPr lang="en-US" altLang="en-US" sz="2400"/>
              <a:t>Anti-inflammatories such as azithromycin or high-dose ibuprofen</a:t>
            </a:r>
          </a:p>
          <a:p>
            <a:r>
              <a:rPr lang="en-US" altLang="en-US" sz="2400"/>
              <a:t>Chronic, suppressive antibiotic therapy</a:t>
            </a:r>
          </a:p>
          <a:p>
            <a:pPr lvl="1"/>
            <a:r>
              <a:rPr lang="en-US" altLang="en-US" sz="2000"/>
              <a:t>In US, alternating TOBI and Cayston</a:t>
            </a:r>
          </a:p>
          <a:p>
            <a:pPr lvl="1"/>
            <a:r>
              <a:rPr lang="en-US" altLang="en-US" sz="2000"/>
              <a:t>ROW, TOBI and colistin used chronically</a:t>
            </a:r>
          </a:p>
          <a:p>
            <a:r>
              <a:rPr lang="en-US" altLang="en-US" sz="2400"/>
              <a:t>CFTR correctors now SOC</a:t>
            </a:r>
          </a:p>
          <a:p>
            <a:pPr lvl="1"/>
            <a:r>
              <a:rPr lang="en-US" altLang="en-US" sz="2000"/>
              <a:t>However, do not eliminate infection, just increases life expectancy </a:t>
            </a:r>
          </a:p>
          <a:p>
            <a:pPr lvl="1"/>
            <a:r>
              <a:rPr lang="en-US" altLang="en-US" sz="2000"/>
              <a:t>Increases market size for antibiotics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E11A67-19FB-4D31-B8BD-8BDDAE808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Montgomery - Developing Inhaled Antbiotics for Cystic Fibrosis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BB268-1DBD-44B8-A066-B56693C23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FC149-7352-4750-8854-E678BA937CB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99"/>
      </a:dk2>
      <a:lt2>
        <a:srgbClr val="F9F973"/>
      </a:lt2>
      <a:accent1>
        <a:srgbClr val="DDDDDD"/>
      </a:accent1>
      <a:accent2>
        <a:srgbClr val="00CCFF"/>
      </a:accent2>
      <a:accent3>
        <a:srgbClr val="AAAACA"/>
      </a:accent3>
      <a:accent4>
        <a:srgbClr val="DADADA"/>
      </a:accent4>
      <a:accent5>
        <a:srgbClr val="EBEBEB"/>
      </a:accent5>
      <a:accent6>
        <a:srgbClr val="00B9E7"/>
      </a:accent6>
      <a:hlink>
        <a:srgbClr val="CCFFFF"/>
      </a:hlink>
      <a:folHlink>
        <a:srgbClr val="FF66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FFFFFF"/>
        </a:dk1>
        <a:lt1>
          <a:srgbClr val="FFFFFF"/>
        </a:lt1>
        <a:dk2>
          <a:srgbClr val="FFD525"/>
        </a:dk2>
        <a:lt2>
          <a:srgbClr val="000000"/>
        </a:lt2>
        <a:accent1>
          <a:srgbClr val="67FFFF"/>
        </a:accent1>
        <a:accent2>
          <a:srgbClr val="00BEBE"/>
        </a:accent2>
        <a:accent3>
          <a:srgbClr val="FFFFFF"/>
        </a:accent3>
        <a:accent4>
          <a:srgbClr val="DADADA"/>
        </a:accent4>
        <a:accent5>
          <a:srgbClr val="B8FFFF"/>
        </a:accent5>
        <a:accent6>
          <a:srgbClr val="00ACAC"/>
        </a:accent6>
        <a:hlink>
          <a:srgbClr val="008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FF7D25"/>
        </a:dk2>
        <a:lt2>
          <a:srgbClr val="F9F973"/>
        </a:lt2>
        <a:accent1>
          <a:srgbClr val="00FFFF"/>
        </a:accent1>
        <a:accent2>
          <a:srgbClr val="DDDDDD"/>
        </a:accent2>
        <a:accent3>
          <a:srgbClr val="FFBFAC"/>
        </a:accent3>
        <a:accent4>
          <a:srgbClr val="DADADA"/>
        </a:accent4>
        <a:accent5>
          <a:srgbClr val="AAFFFF"/>
        </a:accent5>
        <a:accent6>
          <a:srgbClr val="C8C8C8"/>
        </a:accent6>
        <a:hlink>
          <a:srgbClr val="4AFF11"/>
        </a:hlink>
        <a:folHlink>
          <a:srgbClr val="FF57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FF7D25"/>
        </a:dk2>
        <a:lt2>
          <a:srgbClr val="F9F973"/>
        </a:lt2>
        <a:accent1>
          <a:srgbClr val="00FFFF"/>
        </a:accent1>
        <a:accent2>
          <a:srgbClr val="DDDDDD"/>
        </a:accent2>
        <a:accent3>
          <a:srgbClr val="FFBFAC"/>
        </a:accent3>
        <a:accent4>
          <a:srgbClr val="DADADA"/>
        </a:accent4>
        <a:accent5>
          <a:srgbClr val="AAFFFF"/>
        </a:accent5>
        <a:accent6>
          <a:srgbClr val="C8C8C8"/>
        </a:accent6>
        <a:hlink>
          <a:srgbClr val="4AFF11"/>
        </a:hlink>
        <a:folHlink>
          <a:srgbClr val="AD5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FFA725"/>
        </a:dk2>
        <a:lt2>
          <a:srgbClr val="F9F973"/>
        </a:lt2>
        <a:accent1>
          <a:srgbClr val="57DFFF"/>
        </a:accent1>
        <a:accent2>
          <a:srgbClr val="DDDDDD"/>
        </a:accent2>
        <a:accent3>
          <a:srgbClr val="FFD0AC"/>
        </a:accent3>
        <a:accent4>
          <a:srgbClr val="DADADA"/>
        </a:accent4>
        <a:accent5>
          <a:srgbClr val="B4ECFF"/>
        </a:accent5>
        <a:accent6>
          <a:srgbClr val="C8C8C8"/>
        </a:accent6>
        <a:hlink>
          <a:srgbClr val="82FF5B"/>
        </a:hlink>
        <a:folHlink>
          <a:srgbClr val="F959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12309</TotalTime>
  <Words>4674</Words>
  <Application>Microsoft Office PowerPoint</Application>
  <PresentationFormat>On-screen Show (4:3)</PresentationFormat>
  <Paragraphs>896</Paragraphs>
  <Slides>54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Arial Narrow</vt:lpstr>
      <vt:lpstr>Symbol</vt:lpstr>
      <vt:lpstr>Times New Roman</vt:lpstr>
      <vt:lpstr>Wingdings</vt:lpstr>
      <vt:lpstr>Wingdings 3</vt:lpstr>
      <vt:lpstr>1_Default Design</vt:lpstr>
      <vt:lpstr>Prism 5</vt:lpstr>
      <vt:lpstr>Chart</vt:lpstr>
      <vt:lpstr>Inhaled antibiotics in CF </vt:lpstr>
      <vt:lpstr>Cystic Fibrosis</vt:lpstr>
      <vt:lpstr>The Lung in Cystic Fibrosis</vt:lpstr>
      <vt:lpstr>Age at Death for CF Patients</vt:lpstr>
      <vt:lpstr>PowerPoint Presentation</vt:lpstr>
      <vt:lpstr>Improved Maintenance of Lung Function</vt:lpstr>
      <vt:lpstr>Age Specific Prevalence of Respiratory Infections in CF Patients, 2008</vt:lpstr>
      <vt:lpstr>Key Drivers of Clinical Care</vt:lpstr>
      <vt:lpstr>Clinical Care of CF Lung Disease</vt:lpstr>
      <vt:lpstr>Treatment of Chronic Airway Infection</vt:lpstr>
      <vt:lpstr>Unmet needs in CF antibiotic</vt:lpstr>
      <vt:lpstr>Steps to Develop a new inhaled antibiotic</vt:lpstr>
      <vt:lpstr>Microbiology </vt:lpstr>
      <vt:lpstr>Mucin binding</vt:lpstr>
      <vt:lpstr>Can you estimate the dose?</vt:lpstr>
      <vt:lpstr>What does one need for a formulation</vt:lpstr>
      <vt:lpstr>Nebulizer selection</vt:lpstr>
      <vt:lpstr>Nebulizer issues</vt:lpstr>
      <vt:lpstr>Toxicology</vt:lpstr>
      <vt:lpstr>Non GLP Tox studies to consider</vt:lpstr>
      <vt:lpstr>PowerPoint Presentation</vt:lpstr>
      <vt:lpstr>TOBI Study Design</vt:lpstr>
      <vt:lpstr>Mean Change in the Forced Expiratory Volume in One Second (FEV1) in Patients</vt:lpstr>
      <vt:lpstr>Mean Change in PA Density in Sputum</vt:lpstr>
      <vt:lpstr>Mean Change in PA Density in Sputum</vt:lpstr>
      <vt:lpstr>% Change In FEV1 From Week 0 To Week 20  According Age</vt:lpstr>
      <vt:lpstr>Hospitalizations TOBI® Registration Studies</vt:lpstr>
      <vt:lpstr>ADRs in the TOBI Label</vt:lpstr>
      <vt:lpstr>TOBI Registration Studies:  Mean Relative Change in FEV1 % Predicted</vt:lpstr>
      <vt:lpstr>Barriers to Use of Maintenance Therapies</vt:lpstr>
      <vt:lpstr>Increased Prevalence of Resistant PA</vt:lpstr>
      <vt:lpstr>Need for Cayston in 2001</vt:lpstr>
      <vt:lpstr>Aztreonam</vt:lpstr>
      <vt:lpstr>AZLI is Delivered with the PARI Altera® Nebulizer</vt:lpstr>
      <vt:lpstr>Double-blind Superiority Studies with Long-term Open-label Extension</vt:lpstr>
      <vt:lpstr>Study 007: Design and 1° Endpoint (CFQ-R RSS)</vt:lpstr>
      <vt:lpstr>Study 005: Patient Population and Endpoints</vt:lpstr>
      <vt:lpstr>Study 005: Baseline Characteristics  (Day -28)</vt:lpstr>
      <vt:lpstr>Study 005 Primary Endpoint: Time to Need Pooled AZLI vs. Pooled Placebo</vt:lpstr>
      <vt:lpstr>Study 005 Key Secondary Endpoints:  FEV1, CFQ-R RSS, and CFUs</vt:lpstr>
      <vt:lpstr>Phase 3 Program Overview</vt:lpstr>
      <vt:lpstr>Study 007: Patient Population</vt:lpstr>
      <vt:lpstr>Study 007: Endpoints</vt:lpstr>
      <vt:lpstr>Study 007: Baseline Characteristics (Day 0)</vt:lpstr>
      <vt:lpstr>Study 007 Primary Endpoint: Change in CFQ-R RSS</vt:lpstr>
      <vt:lpstr>Study 007: Percent Change in FEV1</vt:lpstr>
      <vt:lpstr>Study 007: Change in CFU in Sputum</vt:lpstr>
      <vt:lpstr>Phase 3 Program Overview</vt:lpstr>
      <vt:lpstr>Study 006: Consistency of AZLI TID Effect in FEV1 and CFQ-R RSS</vt:lpstr>
      <vt:lpstr>Susceptibility and Emergence of Pathogens</vt:lpstr>
      <vt:lpstr>Safety Findings: AZLI 75 mg TID</vt:lpstr>
      <vt:lpstr>Benefit: AZLI Improves Respiratory Symptoms and Lung Function </vt:lpstr>
      <vt:lpstr>Putative Clinical Plan</vt:lpstr>
      <vt:lpstr>Conclusions</vt:lpstr>
    </vt:vector>
  </TitlesOfParts>
  <Company>RPM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Gilead Sciences, Inc.</dc:title>
  <dc:creator>Erin Reese</dc:creator>
  <cp:lastModifiedBy>John Rex</cp:lastModifiedBy>
  <cp:revision>509</cp:revision>
  <dcterms:created xsi:type="dcterms:W3CDTF">2009-10-05T15:12:24Z</dcterms:created>
  <dcterms:modified xsi:type="dcterms:W3CDTF">2020-12-31T20:55:27Z</dcterms:modified>
</cp:coreProperties>
</file>