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1800" r:id="rId2"/>
    <p:sldId id="1801" r:id="rId3"/>
    <p:sldId id="1802" r:id="rId4"/>
    <p:sldId id="1805" r:id="rId5"/>
    <p:sldId id="1806" r:id="rId6"/>
    <p:sldId id="1804" r:id="rId7"/>
    <p:sldId id="1799" r:id="rId8"/>
    <p:sldId id="261" r:id="rId9"/>
    <p:sldId id="263" r:id="rId10"/>
    <p:sldId id="1809" r:id="rId11"/>
    <p:sldId id="262" r:id="rId12"/>
    <p:sldId id="18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912485-845B-4CAC-9CA6-6D9824047C68}" v="1" dt="2021-08-25T21:50:19.1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p:restoredTop sz="96327"/>
  </p:normalViewPr>
  <p:slideViewPr>
    <p:cSldViewPr snapToGrid="0" snapToObjects="1">
      <p:cViewPr varScale="1">
        <p:scale>
          <a:sx n="97" d="100"/>
          <a:sy n="97" d="100"/>
        </p:scale>
        <p:origin x="120" y="55"/>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Sheet1!$D$1</c:f>
              <c:strCache>
                <c:ptCount val="1"/>
                <c:pt idx="0">
                  <c:v>DRI</c:v>
                </c:pt>
              </c:strCache>
            </c:strRef>
          </c:tx>
          <c:spPr>
            <a:ln w="25400" cap="rnd">
              <a:noFill/>
              <a:round/>
            </a:ln>
            <a:effectLst/>
          </c:spPr>
          <c:marker>
            <c:symbol val="diamond"/>
            <c:size val="6"/>
            <c:spPr>
              <a:solidFill>
                <a:srgbClr val="C00000"/>
              </a:solidFill>
              <a:ln w="9525">
                <a:noFill/>
                <a:round/>
              </a:ln>
              <a:effectLst/>
            </c:spPr>
          </c:marker>
          <c:dLbls>
            <c:dLbl>
              <c:idx val="0"/>
              <c:tx>
                <c:rich>
                  <a:bodyPr/>
                  <a:lstStyle/>
                  <a:p>
                    <a:fld id="{C7C9D834-1EB3-4788-BEA1-65A582C372A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9ADF-4D2D-AD0F-BD5C15DC101B}"/>
                </c:ext>
              </c:extLst>
            </c:dLbl>
            <c:dLbl>
              <c:idx val="1"/>
              <c:tx>
                <c:rich>
                  <a:bodyPr/>
                  <a:lstStyle/>
                  <a:p>
                    <a:fld id="{1C2FA2A1-3234-4837-BFF9-52A2A583C43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ADF-4D2D-AD0F-BD5C15DC101B}"/>
                </c:ext>
              </c:extLst>
            </c:dLbl>
            <c:dLbl>
              <c:idx val="2"/>
              <c:layout>
                <c:manualLayout>
                  <c:x val="-7.4450084602368863E-2"/>
                  <c:y val="4.4723969252271137E-2"/>
                </c:manualLayout>
              </c:layout>
              <c:tx>
                <c:rich>
                  <a:bodyPr/>
                  <a:lstStyle/>
                  <a:p>
                    <a:fld id="{B8338D5D-2DD8-433B-9273-334EECB7633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ADF-4D2D-AD0F-BD5C15DC101B}"/>
                </c:ext>
              </c:extLst>
            </c:dLbl>
            <c:dLbl>
              <c:idx val="3"/>
              <c:tx>
                <c:rich>
                  <a:bodyPr/>
                  <a:lstStyle/>
                  <a:p>
                    <a:fld id="{B7FBD999-3E2C-4A4B-8215-281638287B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ADF-4D2D-AD0F-BD5C15DC101B}"/>
                </c:ext>
              </c:extLst>
            </c:dLbl>
            <c:dLbl>
              <c:idx val="4"/>
              <c:tx>
                <c:rich>
                  <a:bodyPr/>
                  <a:lstStyle/>
                  <a:p>
                    <a:fld id="{70610CF4-E5D5-43B7-8D5A-B42E4DF042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ADF-4D2D-AD0F-BD5C15DC101B}"/>
                </c:ext>
              </c:extLst>
            </c:dLbl>
            <c:dLbl>
              <c:idx val="5"/>
              <c:tx>
                <c:rich>
                  <a:bodyPr/>
                  <a:lstStyle/>
                  <a:p>
                    <a:fld id="{8101FA80-7804-45C1-A848-DF49B9A3A06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ADF-4D2D-AD0F-BD5C15DC101B}"/>
                </c:ext>
              </c:extLst>
            </c:dLbl>
            <c:dLbl>
              <c:idx val="6"/>
              <c:tx>
                <c:rich>
                  <a:bodyPr/>
                  <a:lstStyle/>
                  <a:p>
                    <a:fld id="{E97187C2-254F-4CF8-9BD3-DB735D0AEE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ADF-4D2D-AD0F-BD5C15DC101B}"/>
                </c:ext>
              </c:extLst>
            </c:dLbl>
            <c:dLbl>
              <c:idx val="7"/>
              <c:tx>
                <c:rich>
                  <a:bodyPr/>
                  <a:lstStyle/>
                  <a:p>
                    <a:fld id="{DBAA1AC6-A87B-4B69-94A5-738281F3DA2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ADF-4D2D-AD0F-BD5C15DC101B}"/>
                </c:ext>
              </c:extLst>
            </c:dLbl>
            <c:dLbl>
              <c:idx val="8"/>
              <c:tx>
                <c:rich>
                  <a:bodyPr/>
                  <a:lstStyle/>
                  <a:p>
                    <a:fld id="{902BFB74-1FF0-4BAA-853B-6B5F3023A3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ADF-4D2D-AD0F-BD5C15DC101B}"/>
                </c:ext>
              </c:extLst>
            </c:dLbl>
            <c:dLbl>
              <c:idx val="9"/>
              <c:tx>
                <c:rich>
                  <a:bodyPr/>
                  <a:lstStyle/>
                  <a:p>
                    <a:fld id="{C5D23805-BC53-455E-8411-FE0301A678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ADF-4D2D-AD0F-BD5C15DC101B}"/>
                </c:ext>
              </c:extLst>
            </c:dLbl>
            <c:dLbl>
              <c:idx val="10"/>
              <c:tx>
                <c:rich>
                  <a:bodyPr/>
                  <a:lstStyle/>
                  <a:p>
                    <a:fld id="{CC844A8C-3716-4156-B1D7-0A6B7A1D38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ADF-4D2D-AD0F-BD5C15DC101B}"/>
                </c:ext>
              </c:extLst>
            </c:dLbl>
            <c:dLbl>
              <c:idx val="11"/>
              <c:tx>
                <c:rich>
                  <a:bodyPr/>
                  <a:lstStyle/>
                  <a:p>
                    <a:fld id="{17FE9A11-AEB8-44E8-BCBD-3D872E255E7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9ADF-4D2D-AD0F-BD5C15DC101B}"/>
                </c:ext>
              </c:extLst>
            </c:dLbl>
            <c:dLbl>
              <c:idx val="12"/>
              <c:tx>
                <c:rich>
                  <a:bodyPr/>
                  <a:lstStyle/>
                  <a:p>
                    <a:fld id="{3D2AEEEB-3BFB-47DC-9E59-C6DB287547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9ADF-4D2D-AD0F-BD5C15DC101B}"/>
                </c:ext>
              </c:extLst>
            </c:dLbl>
            <c:dLbl>
              <c:idx val="13"/>
              <c:tx>
                <c:rich>
                  <a:bodyPr/>
                  <a:lstStyle/>
                  <a:p>
                    <a:fld id="{AF7F8FA0-A674-477F-B9EB-A651DCB148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9ADF-4D2D-AD0F-BD5C15DC10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a:solidFill>
                        <a:schemeClr val="tx1">
                          <a:lumMod val="35000"/>
                          <a:lumOff val="65000"/>
                        </a:schemeClr>
                      </a:solidFill>
                    </a:ln>
                    <a:effectLst/>
                  </c:spPr>
                </c15:leaderLines>
              </c:ext>
            </c:extLst>
          </c:dLbls>
          <c:xVal>
            <c:numRef>
              <c:f>Sheet1!$C$2:$C$15</c:f>
              <c:numCache>
                <c:formatCode>General</c:formatCode>
                <c:ptCount val="14"/>
                <c:pt idx="0">
                  <c:v>945</c:v>
                </c:pt>
                <c:pt idx="1">
                  <c:v>889</c:v>
                </c:pt>
                <c:pt idx="2">
                  <c:v>818</c:v>
                </c:pt>
                <c:pt idx="3">
                  <c:v>803</c:v>
                </c:pt>
                <c:pt idx="4">
                  <c:v>1184</c:v>
                </c:pt>
                <c:pt idx="5">
                  <c:v>557</c:v>
                </c:pt>
                <c:pt idx="6">
                  <c:v>382</c:v>
                </c:pt>
                <c:pt idx="7">
                  <c:v>585</c:v>
                </c:pt>
                <c:pt idx="8">
                  <c:v>383</c:v>
                </c:pt>
                <c:pt idx="9">
                  <c:v>426</c:v>
                </c:pt>
                <c:pt idx="10">
                  <c:v>371</c:v>
                </c:pt>
                <c:pt idx="11">
                  <c:v>970</c:v>
                </c:pt>
                <c:pt idx="12">
                  <c:v>1531</c:v>
                </c:pt>
                <c:pt idx="13">
                  <c:v>44</c:v>
                </c:pt>
              </c:numCache>
            </c:numRef>
          </c:xVal>
          <c:yVal>
            <c:numRef>
              <c:f>Sheet1!$D$2:$D$15</c:f>
              <c:numCache>
                <c:formatCode>General</c:formatCode>
                <c:ptCount val="14"/>
                <c:pt idx="0">
                  <c:v>42</c:v>
                </c:pt>
                <c:pt idx="1">
                  <c:v>47</c:v>
                </c:pt>
                <c:pt idx="2">
                  <c:v>47</c:v>
                </c:pt>
                <c:pt idx="3">
                  <c:v>57</c:v>
                </c:pt>
                <c:pt idx="4">
                  <c:v>41</c:v>
                </c:pt>
                <c:pt idx="5">
                  <c:v>48</c:v>
                </c:pt>
                <c:pt idx="6">
                  <c:v>45</c:v>
                </c:pt>
                <c:pt idx="7">
                  <c:v>27</c:v>
                </c:pt>
                <c:pt idx="8">
                  <c:v>9</c:v>
                </c:pt>
                <c:pt idx="9">
                  <c:v>6</c:v>
                </c:pt>
                <c:pt idx="10">
                  <c:v>15</c:v>
                </c:pt>
                <c:pt idx="11">
                  <c:v>10</c:v>
                </c:pt>
                <c:pt idx="12">
                  <c:v>6</c:v>
                </c:pt>
                <c:pt idx="13">
                  <c:v>13</c:v>
                </c:pt>
              </c:numCache>
            </c:numRef>
          </c:yVal>
          <c:smooth val="0"/>
          <c:extLst>
            <c:ext xmlns:c15="http://schemas.microsoft.com/office/drawing/2012/chart" uri="{02D57815-91ED-43cb-92C2-25804820EDAC}">
              <c15:datalabelsRange>
                <c15:f>Sheet1!$B$2:$B$15</c15:f>
                <c15:dlblRangeCache>
                  <c:ptCount val="14"/>
                  <c:pt idx="0">
                    <c:v>France</c:v>
                  </c:pt>
                  <c:pt idx="1">
                    <c:v>Italy</c:v>
                  </c:pt>
                  <c:pt idx="2">
                    <c:v>Greece</c:v>
                  </c:pt>
                  <c:pt idx="3">
                    <c:v>Romania</c:v>
                  </c:pt>
                  <c:pt idx="4">
                    <c:v>Croatia</c:v>
                  </c:pt>
                  <c:pt idx="5">
                    <c:v>Spain</c:v>
                  </c:pt>
                  <c:pt idx="6">
                    <c:v>UK</c:v>
                  </c:pt>
                  <c:pt idx="7">
                    <c:v>Germany</c:v>
                  </c:pt>
                  <c:pt idx="8">
                    <c:v>Norway</c:v>
                  </c:pt>
                  <c:pt idx="9">
                    <c:v>Sweden</c:v>
                  </c:pt>
                  <c:pt idx="10">
                    <c:v>Denmark</c:v>
                  </c:pt>
                  <c:pt idx="11">
                    <c:v>Canada</c:v>
                  </c:pt>
                  <c:pt idx="12">
                    <c:v>Japan</c:v>
                  </c:pt>
                  <c:pt idx="13">
                    <c:v>USA</c:v>
                  </c:pt>
                </c15:dlblRangeCache>
              </c15:datalabelsRange>
            </c:ext>
            <c:ext xmlns:c16="http://schemas.microsoft.com/office/drawing/2014/chart" uri="{C3380CC4-5D6E-409C-BE32-E72D297353CC}">
              <c16:uniqueId val="{0000000E-9ADF-4D2D-AD0F-BD5C15DC101B}"/>
            </c:ext>
          </c:extLst>
        </c:ser>
        <c:dLbls>
          <c:showLegendKey val="0"/>
          <c:showVal val="1"/>
          <c:showCatName val="0"/>
          <c:showSerName val="0"/>
          <c:showPercent val="0"/>
          <c:showBubbleSize val="0"/>
        </c:dLbls>
        <c:axId val="1594575359"/>
        <c:axId val="1594575775"/>
      </c:scatterChart>
      <c:valAx>
        <c:axId val="1594575359"/>
        <c:scaling>
          <c:orientation val="minMax"/>
        </c:scaling>
        <c:delete val="0"/>
        <c:axPos val="b"/>
        <c:title>
          <c:tx>
            <c:rich>
              <a:bodyPr rot="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r>
                  <a:rPr lang="en-US" sz="1100" dirty="0"/>
                  <a:t>MLL (in days)</a:t>
                </a:r>
              </a:p>
            </c:rich>
          </c:tx>
          <c:overlay val="0"/>
          <c:spPr>
            <a:noFill/>
            <a:ln>
              <a:noFill/>
            </a:ln>
            <a:effectLst/>
          </c:spPr>
          <c:txPr>
            <a:bodyPr rot="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mn-lt"/>
                <a:ea typeface="+mn-ea"/>
                <a:cs typeface="+mn-cs"/>
              </a:defRPr>
            </a:pPr>
            <a:endParaRPr lang="en-US"/>
          </a:p>
        </c:txPr>
        <c:crossAx val="1594575775"/>
        <c:crosses val="autoZero"/>
        <c:crossBetween val="midCat"/>
      </c:valAx>
      <c:valAx>
        <c:axId val="1594575775"/>
        <c:scaling>
          <c:orientation val="minMax"/>
        </c:scaling>
        <c:delete val="0"/>
        <c:axPos val="l"/>
        <c:title>
          <c:tx>
            <c:rich>
              <a:bodyPr rot="-540000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r>
                  <a:rPr lang="en-US" sz="1100" dirty="0"/>
                  <a:t>Drug resistance index (DRI)</a:t>
                </a:r>
              </a:p>
            </c:rich>
          </c:tx>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457535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55BFA-A961-A147-AD46-3C59F30A89A3}"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7BD14-7CD5-E749-9CD2-5AC5C41FFFDA}" type="slidenum">
              <a:rPr lang="en-US" smtClean="0"/>
              <a:t>‹#›</a:t>
            </a:fld>
            <a:endParaRPr lang="en-US"/>
          </a:p>
        </p:txBody>
      </p:sp>
    </p:spTree>
    <p:extLst>
      <p:ext uri="{BB962C8B-B14F-4D97-AF65-F5344CB8AC3E}">
        <p14:creationId xmlns:p14="http://schemas.microsoft.com/office/powerpoint/2010/main" val="165989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antibiotics approved over the past decade are not selling well, and are not being commercially launched even in high-income countries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E3A8E-834B-2249-A4C2-FE6F8025A3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63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Median launch lag, in days (right axis) and number of launches (left axis) in 14 high-income countries for new molecular entity antibacterials first approved by the United States Food and Drug Administration, European Medicines Agency, Japanese Pharmaceuticals and Medical Devices Agency, or Health Canada, 2010–2019. Abbreviations: UK, United Kingdom; US, United States.
</a:t>
            </a:r>
          </a:p>
          <a:p>
            <a:pPr marL="0" lvl="0" indent="0"/>
            <a:r>
              <a:rPr lang="en-US" altLang="en-US">
                <a:latin typeface="Arial" pitchFamily="34" charset="0"/>
                <a:ea typeface="Arial" pitchFamily="34" charset="0"/>
              </a:rPr>
              <a:t>Unless provided in the caption above, the following copyright applies to the content of this slide: © The Author(s) 2021. Published by Oxford University Press for the Infectious Diseases Society of America. All rights reserved. For permissions,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12EB1B8E-20FA-451C-A124-341E6BDA8735}" type="slidenum">
              <a:rPr lang="en-US" altLang="en-US" sz="1200"/>
              <a:t>8</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Delay in days before and after European Medicines Agency (EMA) approval for 13 recently approved antibacterials with approvals by both the United States Food and Drug Administration and EMA, in 5 high-income European countries. Abbreviations: EMA, European Medicines Agency; FDA, Food and Drug Administration; UK, United Kingdom.
</a:t>
            </a:r>
          </a:p>
          <a:p>
            <a:pPr marL="0" lvl="0" indent="0"/>
            <a:r>
              <a:rPr lang="en-US" altLang="en-US">
                <a:latin typeface="Arial" pitchFamily="34" charset="0"/>
                <a:ea typeface="Arial" pitchFamily="34" charset="0"/>
              </a:rPr>
              <a:t>Unless provided in the caption above, the following copyright applies to the content of this slide: © The Author(s) 2021. Published by Oxford University Press for the Infectious Diseases Society of America. All rights reserved. For permissions,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8AA6E558-BA98-422C-9467-7008E4A57922}" type="slidenum">
              <a:rPr lang="en-US" altLang="en-US" sz="1200"/>
              <a:t>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United States trailing 12-month sales for antibacterials approved 2010–2019, by launch date, sponsor size, and number of high-income country commercial launches, with linear trend. Abbreviation: SME, small or medium enterprise.
</a:t>
            </a:r>
          </a:p>
          <a:p>
            <a:pPr marL="0" lvl="0" indent="0"/>
            <a:r>
              <a:rPr lang="en-US" altLang="en-US">
                <a:latin typeface="Arial" pitchFamily="34" charset="0"/>
                <a:ea typeface="Arial" pitchFamily="34" charset="0"/>
              </a:rPr>
              <a:t>Unless provided in the caption above, the following copyright applies to the content of this slide: © The Author(s) 2021. Published by Oxford University Press for the Infectious Diseases Society of America. All rights reserved. For permissions,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825E41C-9630-4A8B-ADBB-8C49E7D2FDDC}" type="slidenum">
              <a:rPr lang="en-US" altLang="en-US" sz="1200"/>
              <a:t>11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386654-0DC1-0A49-841D-C92DC482807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508000" y="3732402"/>
            <a:ext cx="10769600" cy="1470025"/>
          </a:xfrm>
        </p:spPr>
        <p:txBody>
          <a:bodyPr anchor="t" anchorCtr="0"/>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08000" y="5245102"/>
            <a:ext cx="9855200" cy="835212"/>
          </a:xfrm>
        </p:spPr>
        <p:txBody>
          <a:bodyPr>
            <a:normAutofit/>
          </a:bodyPr>
          <a:lstStyle>
            <a:lvl1pPr marL="0" indent="0" algn="l">
              <a:buNone/>
              <a:defRPr sz="3200">
                <a:solidFill>
                  <a:srgbClr val="FFFFFF"/>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64042789-1D6F-3E48-B44D-5B250419F32C}"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684974645"/>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47446FA-7A4B-2340-953D-526F15E0F823}" type="datetime1">
              <a:rPr lang="en-US" smtClean="0"/>
              <a:t>8/25/2021</a:t>
            </a:fld>
            <a:endParaRPr lang="en-US" dirty="0"/>
          </a:p>
        </p:txBody>
      </p:sp>
      <p:sp>
        <p:nvSpPr>
          <p:cNvPr id="6" name="Footer Placeholder 5"/>
          <p:cNvSpPr>
            <a:spLocks noGrp="1"/>
          </p:cNvSpPr>
          <p:nvPr>
            <p:ph type="ftr" sz="quarter" idx="11"/>
          </p:nvPr>
        </p:nvSpPr>
        <p:spPr/>
        <p:txBody>
          <a:bodyPr/>
          <a:lstStyle/>
          <a:p>
            <a:r>
              <a:rPr lang="nb-NO" dirty="0"/>
              <a:t>Patient Access CID 2021</a:t>
            </a:r>
            <a:endParaRPr lang="en-US" dirty="0"/>
          </a:p>
        </p:txBody>
      </p:sp>
      <p:sp>
        <p:nvSpPr>
          <p:cNvPr id="7" name="Slide Number Placeholder 6"/>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235188737"/>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A963ED-CBCD-454F-94B9-4290407719A7}"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117324986"/>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DBA091-2C6C-AA4B-93A2-2E8DD7B29CAA}"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2835781013"/>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8677448-763D-8049-8DE3-39092456A5AF}"/>
              </a:ext>
            </a:extLst>
          </p:cNvPr>
          <p:cNvSpPr>
            <a:spLocks noGrp="1"/>
          </p:cNvSpPr>
          <p:nvPr>
            <p:ph type="pic" sz="quarter" idx="13"/>
          </p:nvPr>
        </p:nvSpPr>
        <p:spPr>
          <a:xfrm>
            <a:off x="1" y="1360968"/>
            <a:ext cx="5711251" cy="5497033"/>
          </a:xfrm>
          <a:prstGeom prst="rect">
            <a:avLst/>
          </a:prstGeom>
          <a:solidFill>
            <a:schemeClr val="bg2"/>
          </a:solidFill>
        </p:spPr>
        <p:txBody>
          <a:bodyPr/>
          <a:lstStyle>
            <a:lvl1pPr marL="0" indent="0">
              <a:buNone/>
              <a:defRPr>
                <a:latin typeface="Helvetica" pitchFamily="2" charset="0"/>
              </a:defRPr>
            </a:lvl1pPr>
          </a:lstStyle>
          <a:p>
            <a:endParaRPr lang="en-US" dirty="0"/>
          </a:p>
        </p:txBody>
      </p:sp>
      <p:sp>
        <p:nvSpPr>
          <p:cNvPr id="3" name="Subtitle 2">
            <a:extLst>
              <a:ext uri="{FF2B5EF4-FFF2-40B4-BE49-F238E27FC236}">
                <a16:creationId xmlns:a16="http://schemas.microsoft.com/office/drawing/2014/main" id="{72671F89-0F0C-49FA-A898-322D25269B1A}"/>
              </a:ext>
            </a:extLst>
          </p:cNvPr>
          <p:cNvSpPr>
            <a:spLocks noGrp="1"/>
          </p:cNvSpPr>
          <p:nvPr>
            <p:ph type="subTitle" idx="1" hasCustomPrompt="1"/>
          </p:nvPr>
        </p:nvSpPr>
        <p:spPr>
          <a:xfrm>
            <a:off x="6044333" y="2149159"/>
            <a:ext cx="5995267" cy="3920647"/>
          </a:xfrm>
          <a:prstGeom prst="rect">
            <a:avLst/>
          </a:prstGeom>
        </p:spPr>
        <p:txBody>
          <a:bodyPr anchor="ctr"/>
          <a:lstStyle>
            <a:lvl1pPr marL="0" indent="0" algn="l">
              <a:buNone/>
              <a:defRPr sz="2400">
                <a:solidFill>
                  <a:srgbClr val="000836"/>
                </a:solidFill>
                <a:latin typeface="Helvetica"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TEXT HERE</a:t>
            </a:r>
          </a:p>
        </p:txBody>
      </p:sp>
      <p:cxnSp>
        <p:nvCxnSpPr>
          <p:cNvPr id="13" name="Straight Connector 12">
            <a:extLst>
              <a:ext uri="{FF2B5EF4-FFF2-40B4-BE49-F238E27FC236}">
                <a16:creationId xmlns:a16="http://schemas.microsoft.com/office/drawing/2014/main" id="{C0100E0F-2068-7D4B-9837-05DEE500C310}"/>
              </a:ext>
            </a:extLst>
          </p:cNvPr>
          <p:cNvCxnSpPr>
            <a:cxnSpLocks/>
          </p:cNvCxnSpPr>
          <p:nvPr userDrawn="1"/>
        </p:nvCxnSpPr>
        <p:spPr>
          <a:xfrm flipH="1">
            <a:off x="6036262" y="2149161"/>
            <a:ext cx="8601" cy="3920643"/>
          </a:xfrm>
          <a:prstGeom prst="line">
            <a:avLst/>
          </a:prstGeom>
          <a:ln w="34925">
            <a:solidFill>
              <a:srgbClr val="00083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2528F96-B7F7-1340-BF5D-8C059E7CCC62}"/>
              </a:ext>
            </a:extLst>
          </p:cNvPr>
          <p:cNvSpPr>
            <a:spLocks noGrp="1"/>
          </p:cNvSpPr>
          <p:nvPr>
            <p:ph type="ctrTitle" hasCustomPrompt="1"/>
          </p:nvPr>
        </p:nvSpPr>
        <p:spPr>
          <a:xfrm>
            <a:off x="143020" y="643817"/>
            <a:ext cx="8462360" cy="570740"/>
          </a:xfrm>
          <a:prstGeom prst="rect">
            <a:avLst/>
          </a:prstGeom>
        </p:spPr>
        <p:txBody>
          <a:bodyPr anchor="b"/>
          <a:lstStyle>
            <a:lvl1pPr algn="l">
              <a:defRPr sz="3600">
                <a:solidFill>
                  <a:srgbClr val="000836"/>
                </a:solidFill>
                <a:latin typeface="Helvetica" pitchFamily="2" charset="0"/>
              </a:defRPr>
            </a:lvl1pPr>
          </a:lstStyle>
          <a:p>
            <a:r>
              <a:rPr lang="en-US" dirty="0"/>
              <a:t>CLICK TO EDIT TITLE</a:t>
            </a:r>
          </a:p>
        </p:txBody>
      </p:sp>
    </p:spTree>
    <p:extLst>
      <p:ext uri="{BB962C8B-B14F-4D97-AF65-F5344CB8AC3E}">
        <p14:creationId xmlns:p14="http://schemas.microsoft.com/office/powerpoint/2010/main" val="3231356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ransition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671F89-0F0C-49FA-A898-322D25269B1A}"/>
              </a:ext>
            </a:extLst>
          </p:cNvPr>
          <p:cNvSpPr>
            <a:spLocks noGrp="1"/>
          </p:cNvSpPr>
          <p:nvPr>
            <p:ph type="subTitle" idx="1" hasCustomPrompt="1"/>
          </p:nvPr>
        </p:nvSpPr>
        <p:spPr>
          <a:xfrm>
            <a:off x="756797" y="1427775"/>
            <a:ext cx="7848585" cy="4122911"/>
          </a:xfrm>
          <a:prstGeom prst="rect">
            <a:avLst/>
          </a:prstGeom>
        </p:spPr>
        <p:txBody>
          <a:bodyPr/>
          <a:lstStyle>
            <a:lvl1pPr marL="0" indent="0" algn="l">
              <a:buNone/>
              <a:defRPr sz="2800">
                <a:solidFill>
                  <a:srgbClr val="041F53"/>
                </a:solidFill>
                <a:latin typeface="Helvetica"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Body text here</a:t>
            </a:r>
          </a:p>
        </p:txBody>
      </p:sp>
      <p:cxnSp>
        <p:nvCxnSpPr>
          <p:cNvPr id="15" name="Straight Connector 14">
            <a:extLst>
              <a:ext uri="{FF2B5EF4-FFF2-40B4-BE49-F238E27FC236}">
                <a16:creationId xmlns:a16="http://schemas.microsoft.com/office/drawing/2014/main" id="{3D90A1A0-A891-814C-9293-0DBD2EE62FCC}"/>
              </a:ext>
            </a:extLst>
          </p:cNvPr>
          <p:cNvCxnSpPr>
            <a:cxnSpLocks/>
          </p:cNvCxnSpPr>
          <p:nvPr userDrawn="1"/>
        </p:nvCxnSpPr>
        <p:spPr>
          <a:xfrm>
            <a:off x="0" y="6250488"/>
            <a:ext cx="122412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523BB2D4-4FB3-3549-8CF1-47BBFAE468FC}"/>
              </a:ext>
            </a:extLst>
          </p:cNvPr>
          <p:cNvSpPr>
            <a:spLocks noGrp="1"/>
          </p:cNvSpPr>
          <p:nvPr>
            <p:ph type="ctrTitle" hasCustomPrompt="1"/>
          </p:nvPr>
        </p:nvSpPr>
        <p:spPr>
          <a:xfrm>
            <a:off x="143020" y="643817"/>
            <a:ext cx="8462360" cy="570740"/>
          </a:xfrm>
          <a:prstGeom prst="rect">
            <a:avLst/>
          </a:prstGeom>
        </p:spPr>
        <p:txBody>
          <a:bodyPr anchor="b"/>
          <a:lstStyle>
            <a:lvl1pPr algn="l">
              <a:defRPr sz="3600">
                <a:solidFill>
                  <a:srgbClr val="000836"/>
                </a:solidFill>
                <a:latin typeface="Helvetica" pitchFamily="2" charset="0"/>
              </a:defRPr>
            </a:lvl1pPr>
          </a:lstStyle>
          <a:p>
            <a:r>
              <a:rPr lang="en-US" dirty="0"/>
              <a:t>CLICK TO EDIT TITLE</a:t>
            </a:r>
          </a:p>
        </p:txBody>
      </p:sp>
    </p:spTree>
    <p:extLst>
      <p:ext uri="{BB962C8B-B14F-4D97-AF65-F5344CB8AC3E}">
        <p14:creationId xmlns:p14="http://schemas.microsoft.com/office/powerpoint/2010/main" val="209940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90A45-02BA-9841-B2BC-F462758C97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508000" y="3619128"/>
            <a:ext cx="10769600" cy="1470025"/>
          </a:xfrm>
        </p:spPr>
        <p:txBody>
          <a:bodyPr anchor="t" anchorCtr="0"/>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08000" y="5245102"/>
            <a:ext cx="9855200" cy="835212"/>
          </a:xfrm>
        </p:spPr>
        <p:txBody>
          <a:bodyPr>
            <a:normAutofit/>
          </a:bodyPr>
          <a:lstStyle>
            <a:lvl1pPr marL="0" indent="0" algn="l">
              <a:buNone/>
              <a:defRPr sz="3200">
                <a:solidFill>
                  <a:srgbClr val="FFFFFF"/>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DF1BF6A5-DEBA-3546-8E23-7F1CDAD77CC6}"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256452710"/>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B63964-C90D-9F4E-8166-393CB3D18533}"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3405445048"/>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04D6AA-1054-4544-9E2B-7C477A7C22CD}"/>
              </a:ext>
            </a:extLst>
          </p:cNvPr>
          <p:cNvPicPr>
            <a:picLocks noChangeAspect="1"/>
          </p:cNvPicPr>
          <p:nvPr userDrawn="1"/>
        </p:nvPicPr>
        <p:blipFill>
          <a:blip r:embed="rId2"/>
          <a:stretch>
            <a:fillRect/>
          </a:stretch>
        </p:blipFill>
        <p:spPr>
          <a:xfrm>
            <a:off x="0" y="1720850"/>
            <a:ext cx="12192000" cy="3416300"/>
          </a:xfrm>
          <a:prstGeom prst="rect">
            <a:avLst/>
          </a:prstGeom>
        </p:spPr>
      </p:pic>
      <p:sp>
        <p:nvSpPr>
          <p:cNvPr id="3" name="Text Placeholder 2"/>
          <p:cNvSpPr>
            <a:spLocks noGrp="1"/>
          </p:cNvSpPr>
          <p:nvPr>
            <p:ph type="body" idx="1"/>
          </p:nvPr>
        </p:nvSpPr>
        <p:spPr>
          <a:xfrm>
            <a:off x="694143" y="2465949"/>
            <a:ext cx="10363200" cy="1500187"/>
          </a:xfrm>
        </p:spPr>
        <p:txBody>
          <a:bodyPr anchor="ctr" anchorCtr="0">
            <a:normAutofit/>
          </a:bodyPr>
          <a:lstStyle>
            <a:lvl1pPr marL="0" indent="0">
              <a:buNone/>
              <a:defRPr sz="3733">
                <a:solidFill>
                  <a:srgbClr val="FFFFFF"/>
                </a:solidFill>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2CCCA0A-6877-7B4B-B3BC-C89BC6A47AD9}"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124209882"/>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982DE-4087-7645-AF0A-BCAA0D3534F9}"/>
              </a:ext>
            </a:extLst>
          </p:cNvPr>
          <p:cNvPicPr>
            <a:picLocks noChangeAspect="1"/>
          </p:cNvPicPr>
          <p:nvPr userDrawn="1"/>
        </p:nvPicPr>
        <p:blipFill>
          <a:blip r:embed="rId2"/>
          <a:stretch>
            <a:fillRect/>
          </a:stretch>
        </p:blipFill>
        <p:spPr>
          <a:xfrm>
            <a:off x="0" y="1720850"/>
            <a:ext cx="12192000" cy="3416300"/>
          </a:xfrm>
          <a:prstGeom prst="rect">
            <a:avLst/>
          </a:prstGeom>
        </p:spPr>
      </p:pic>
      <p:sp>
        <p:nvSpPr>
          <p:cNvPr id="3" name="Text Placeholder 2"/>
          <p:cNvSpPr>
            <a:spLocks noGrp="1"/>
          </p:cNvSpPr>
          <p:nvPr>
            <p:ph type="body" idx="1"/>
          </p:nvPr>
        </p:nvSpPr>
        <p:spPr>
          <a:xfrm>
            <a:off x="694143" y="2465949"/>
            <a:ext cx="10363200" cy="1500187"/>
          </a:xfrm>
        </p:spPr>
        <p:txBody>
          <a:bodyPr anchor="ctr" anchorCtr="0">
            <a:normAutofit/>
          </a:bodyPr>
          <a:lstStyle>
            <a:lvl1pPr marL="0" indent="0">
              <a:buNone/>
              <a:defRPr sz="3733">
                <a:solidFill>
                  <a:srgbClr val="FFFFFF"/>
                </a:solidFill>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1B4FACE-0863-F240-9E6E-204D5EEEC714}" type="datetime1">
              <a:rPr lang="en-US" smtClean="0"/>
              <a:t>8/25/2021</a:t>
            </a:fld>
            <a:endParaRPr lang="en-US" dirty="0"/>
          </a:p>
        </p:txBody>
      </p:sp>
      <p:sp>
        <p:nvSpPr>
          <p:cNvPr id="5" name="Footer Placeholder 4"/>
          <p:cNvSpPr>
            <a:spLocks noGrp="1"/>
          </p:cNvSpPr>
          <p:nvPr>
            <p:ph type="ftr" sz="quarter" idx="11"/>
          </p:nvPr>
        </p:nvSpPr>
        <p:spPr/>
        <p:txBody>
          <a:bodyPr/>
          <a:lstStyle/>
          <a:p>
            <a:r>
              <a:rPr lang="nb-NO" dirty="0"/>
              <a:t>Patient Access CID 2021</a:t>
            </a:r>
            <a:endParaRPr lang="en-US" dirty="0"/>
          </a:p>
        </p:txBody>
      </p:sp>
      <p:sp>
        <p:nvSpPr>
          <p:cNvPr id="6" name="Slide Number Placeholder 5"/>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4149754068"/>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9EA678-409C-CB47-98DC-8C31C29E52E5}" type="datetime1">
              <a:rPr lang="en-US" smtClean="0"/>
              <a:t>8/25/2021</a:t>
            </a:fld>
            <a:endParaRPr lang="en-US" dirty="0"/>
          </a:p>
        </p:txBody>
      </p:sp>
      <p:sp>
        <p:nvSpPr>
          <p:cNvPr id="6" name="Footer Placeholder 5"/>
          <p:cNvSpPr>
            <a:spLocks noGrp="1"/>
          </p:cNvSpPr>
          <p:nvPr>
            <p:ph type="ftr" sz="quarter" idx="11"/>
          </p:nvPr>
        </p:nvSpPr>
        <p:spPr/>
        <p:txBody>
          <a:bodyPr/>
          <a:lstStyle/>
          <a:p>
            <a:r>
              <a:rPr lang="nb-NO" dirty="0"/>
              <a:t>Patient Access CID 2021</a:t>
            </a:r>
            <a:endParaRPr lang="en-US" dirty="0"/>
          </a:p>
        </p:txBody>
      </p:sp>
      <p:sp>
        <p:nvSpPr>
          <p:cNvPr id="7" name="Slide Number Placeholder 6"/>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3228277827"/>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4A3E67-7A41-634A-9A0A-2C0D0FDDA6CB}" type="datetime1">
              <a:rPr lang="en-US" smtClean="0"/>
              <a:t>8/25/2021</a:t>
            </a:fld>
            <a:endParaRPr lang="en-US" dirty="0"/>
          </a:p>
        </p:txBody>
      </p:sp>
      <p:sp>
        <p:nvSpPr>
          <p:cNvPr id="4" name="Footer Placeholder 3"/>
          <p:cNvSpPr>
            <a:spLocks noGrp="1"/>
          </p:cNvSpPr>
          <p:nvPr>
            <p:ph type="ftr" sz="quarter" idx="11"/>
          </p:nvPr>
        </p:nvSpPr>
        <p:spPr/>
        <p:txBody>
          <a:bodyPr/>
          <a:lstStyle/>
          <a:p>
            <a:r>
              <a:rPr lang="nb-NO" dirty="0"/>
              <a:t>Patient Access CID 2021</a:t>
            </a:r>
            <a:endParaRPr lang="en-US" dirty="0"/>
          </a:p>
        </p:txBody>
      </p:sp>
      <p:sp>
        <p:nvSpPr>
          <p:cNvPr id="5" name="Slide Number Placeholder 4"/>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417786131"/>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CEE77-567B-4E43-8081-39EB7CDC2813}" type="datetime1">
              <a:rPr lang="en-US" smtClean="0"/>
              <a:t>8/25/2021</a:t>
            </a:fld>
            <a:endParaRPr lang="en-US" dirty="0"/>
          </a:p>
        </p:txBody>
      </p:sp>
      <p:sp>
        <p:nvSpPr>
          <p:cNvPr id="3" name="Footer Placeholder 2"/>
          <p:cNvSpPr>
            <a:spLocks noGrp="1"/>
          </p:cNvSpPr>
          <p:nvPr>
            <p:ph type="ftr" sz="quarter" idx="11"/>
          </p:nvPr>
        </p:nvSpPr>
        <p:spPr/>
        <p:txBody>
          <a:bodyPr/>
          <a:lstStyle/>
          <a:p>
            <a:r>
              <a:rPr lang="nb-NO" dirty="0"/>
              <a:t>Patient Access CID 2021</a:t>
            </a:r>
            <a:endParaRPr lang="en-US" dirty="0"/>
          </a:p>
        </p:txBody>
      </p:sp>
      <p:sp>
        <p:nvSpPr>
          <p:cNvPr id="4" name="Slide Number Placeholder 3"/>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1604124167"/>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FEA0FC2-0068-BF49-9F71-5B39CA79ACD5}" type="datetime1">
              <a:rPr lang="en-US" smtClean="0"/>
              <a:t>8/25/2021</a:t>
            </a:fld>
            <a:endParaRPr lang="en-US" dirty="0"/>
          </a:p>
        </p:txBody>
      </p:sp>
      <p:sp>
        <p:nvSpPr>
          <p:cNvPr id="6" name="Footer Placeholder 5"/>
          <p:cNvSpPr>
            <a:spLocks noGrp="1"/>
          </p:cNvSpPr>
          <p:nvPr>
            <p:ph type="ftr" sz="quarter" idx="11"/>
          </p:nvPr>
        </p:nvSpPr>
        <p:spPr/>
        <p:txBody>
          <a:bodyPr/>
          <a:lstStyle/>
          <a:p>
            <a:r>
              <a:rPr lang="nb-NO" dirty="0"/>
              <a:t>Patient Access CID 2021</a:t>
            </a:r>
            <a:endParaRPr lang="en-US" dirty="0"/>
          </a:p>
        </p:txBody>
      </p:sp>
      <p:sp>
        <p:nvSpPr>
          <p:cNvPr id="7" name="Slide Number Placeholder 6"/>
          <p:cNvSpPr>
            <a:spLocks noGrp="1"/>
          </p:cNvSpPr>
          <p:nvPr>
            <p:ph type="sldNum" sz="quarter" idx="12"/>
          </p:nvPr>
        </p:nvSpPr>
        <p:spPr/>
        <p:txBody>
          <a:bodyPr/>
          <a:lstStyle/>
          <a:p>
            <a:fld id="{D61599FC-A351-1B4D-A4FD-13CF2C397728}" type="slidenum">
              <a:rPr lang="en-US" smtClean="0"/>
              <a:t>‹#›</a:t>
            </a:fld>
            <a:endParaRPr lang="en-US" dirty="0"/>
          </a:p>
        </p:txBody>
      </p:sp>
    </p:spTree>
    <p:extLst>
      <p:ext uri="{BB962C8B-B14F-4D97-AF65-F5344CB8AC3E}">
        <p14:creationId xmlns:p14="http://schemas.microsoft.com/office/powerpoint/2010/main" val="3690215708"/>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8509" y="274641"/>
            <a:ext cx="11203891" cy="95800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8509" y="1329767"/>
            <a:ext cx="11684000" cy="47963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414025" y="6392212"/>
            <a:ext cx="9655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D73E8-8FE3-D145-862F-077360D0B8DD}" type="datetime1">
              <a:rPr lang="en-US" smtClean="0"/>
              <a:t>8/25/2021</a:t>
            </a:fld>
            <a:endParaRPr lang="en-US" dirty="0"/>
          </a:p>
        </p:txBody>
      </p:sp>
      <p:sp>
        <p:nvSpPr>
          <p:cNvPr id="5" name="Footer Placeholder 4"/>
          <p:cNvSpPr>
            <a:spLocks noGrp="1"/>
          </p:cNvSpPr>
          <p:nvPr>
            <p:ph type="ftr" sz="quarter" idx="3"/>
          </p:nvPr>
        </p:nvSpPr>
        <p:spPr>
          <a:xfrm>
            <a:off x="1829470" y="6383751"/>
            <a:ext cx="38747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b-NO" dirty="0"/>
              <a:t>Patient Access CID 2021</a:t>
            </a:r>
            <a:endParaRPr lang="en-US" dirty="0"/>
          </a:p>
        </p:txBody>
      </p:sp>
      <p:sp>
        <p:nvSpPr>
          <p:cNvPr id="6" name="Slide Number Placeholder 5"/>
          <p:cNvSpPr>
            <a:spLocks noGrp="1"/>
          </p:cNvSpPr>
          <p:nvPr>
            <p:ph type="sldNum" sz="quarter" idx="4"/>
          </p:nvPr>
        </p:nvSpPr>
        <p:spPr>
          <a:xfrm>
            <a:off x="10270262" y="6392212"/>
            <a:ext cx="90908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1599FC-A351-1B4D-A4FD-13CF2C397728}" type="slidenum">
              <a:rPr lang="en-US" smtClean="0"/>
              <a:pPr/>
              <a:t>‹#›</a:t>
            </a:fld>
            <a:endParaRPr lang="en-US" dirty="0"/>
          </a:p>
        </p:txBody>
      </p:sp>
      <p:pic>
        <p:nvPicPr>
          <p:cNvPr id="7" name="Picture 6">
            <a:extLst>
              <a:ext uri="{FF2B5EF4-FFF2-40B4-BE49-F238E27FC236}">
                <a16:creationId xmlns:a16="http://schemas.microsoft.com/office/drawing/2014/main" id="{E7F672D1-7163-FC40-99B0-525EE2B456E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224085" y="6393430"/>
            <a:ext cx="838424" cy="355447"/>
          </a:xfrm>
          <a:prstGeom prst="rect">
            <a:avLst/>
          </a:prstGeom>
        </p:spPr>
      </p:pic>
      <p:pic>
        <p:nvPicPr>
          <p:cNvPr id="9" name="Picture 8">
            <a:extLst>
              <a:ext uri="{FF2B5EF4-FFF2-40B4-BE49-F238E27FC236}">
                <a16:creationId xmlns:a16="http://schemas.microsoft.com/office/drawing/2014/main" id="{2854202A-A22E-AE42-9DFB-0D9998B931B2}"/>
              </a:ext>
            </a:extLst>
          </p:cNvPr>
          <p:cNvPicPr>
            <a:picLocks noChangeAspect="1"/>
          </p:cNvPicPr>
          <p:nvPr userDrawn="1"/>
        </p:nvPicPr>
        <p:blipFill>
          <a:blip r:embed="rId17"/>
          <a:stretch>
            <a:fillRect/>
          </a:stretch>
        </p:blipFill>
        <p:spPr>
          <a:xfrm>
            <a:off x="304136" y="6449978"/>
            <a:ext cx="1166349" cy="238572"/>
          </a:xfrm>
          <a:prstGeom prst="rect">
            <a:avLst/>
          </a:prstGeom>
        </p:spPr>
      </p:pic>
      <p:sp>
        <p:nvSpPr>
          <p:cNvPr id="10" name="Rectangle 9">
            <a:extLst>
              <a:ext uri="{FF2B5EF4-FFF2-40B4-BE49-F238E27FC236}">
                <a16:creationId xmlns:a16="http://schemas.microsoft.com/office/drawing/2014/main" id="{4A31BDD4-C647-504F-91D8-93BB71D49725}"/>
              </a:ext>
            </a:extLst>
          </p:cNvPr>
          <p:cNvSpPr/>
          <p:nvPr userDrawn="1"/>
        </p:nvSpPr>
        <p:spPr>
          <a:xfrm>
            <a:off x="0" y="1"/>
            <a:ext cx="12192000" cy="1582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21924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hf hdr="0"/>
  <p:txStyles>
    <p:titleStyle>
      <a:lvl1pPr algn="l" defTabSz="609570" rtl="0" eaLnBrk="1" latinLnBrk="0" hangingPunct="1">
        <a:spcBef>
          <a:spcPct val="0"/>
        </a:spcBef>
        <a:buNone/>
        <a:defRPr sz="4267" kern="1200">
          <a:solidFill>
            <a:schemeClr val="tx2"/>
          </a:solidFill>
          <a:latin typeface="+mj-lt"/>
          <a:ea typeface="+mj-ea"/>
          <a:cs typeface="+mj-cs"/>
        </a:defRPr>
      </a:lvl1pPr>
    </p:titleStyle>
    <p:bodyStyle>
      <a:lvl1pPr marL="341359" indent="-341359" algn="l" defTabSz="609570" rtl="0" eaLnBrk="1" latinLnBrk="0" hangingPunct="1">
        <a:spcBef>
          <a:spcPct val="20000"/>
        </a:spcBef>
        <a:buClr>
          <a:schemeClr val="accent1"/>
        </a:buClr>
        <a:buFont typeface="Arial"/>
        <a:buChar char="•"/>
        <a:defRPr sz="3200" kern="1200">
          <a:solidFill>
            <a:srgbClr val="092C59"/>
          </a:solidFill>
          <a:latin typeface="+mn-lt"/>
          <a:ea typeface="+mn-ea"/>
          <a:cs typeface="+mn-cs"/>
        </a:defRPr>
      </a:lvl1pPr>
      <a:lvl2pPr marL="990551" indent="-380982" algn="l" defTabSz="609570" rtl="0" eaLnBrk="1" latinLnBrk="0" hangingPunct="1">
        <a:spcBef>
          <a:spcPct val="20000"/>
        </a:spcBef>
        <a:buClr>
          <a:schemeClr val="accent1"/>
        </a:buClr>
        <a:buFont typeface="Arial"/>
        <a:buChar char="–"/>
        <a:defRPr sz="2667" kern="1200">
          <a:solidFill>
            <a:srgbClr val="092C59"/>
          </a:solidFill>
          <a:latin typeface="+mn-lt"/>
          <a:ea typeface="+mn-ea"/>
          <a:cs typeface="+mn-cs"/>
        </a:defRPr>
      </a:lvl2pPr>
      <a:lvl3pPr marL="1523923" indent="-304784" algn="l" defTabSz="609570" rtl="0" eaLnBrk="1" latinLnBrk="0" hangingPunct="1">
        <a:spcBef>
          <a:spcPct val="20000"/>
        </a:spcBef>
        <a:buClr>
          <a:schemeClr val="accent2"/>
        </a:buClr>
        <a:buFont typeface="Arial"/>
        <a:buChar char="•"/>
        <a:defRPr sz="2400" kern="1200">
          <a:solidFill>
            <a:srgbClr val="092C59"/>
          </a:solidFill>
          <a:latin typeface="+mn-lt"/>
          <a:ea typeface="+mn-ea"/>
          <a:cs typeface="+mn-cs"/>
        </a:defRPr>
      </a:lvl3pPr>
      <a:lvl4pPr marL="2133493" indent="-304784" algn="l" defTabSz="609570" rtl="0" eaLnBrk="1" latinLnBrk="0" hangingPunct="1">
        <a:spcBef>
          <a:spcPct val="20000"/>
        </a:spcBef>
        <a:buFont typeface="Arial"/>
        <a:buChar char="–"/>
        <a:defRPr sz="1867" kern="1200">
          <a:solidFill>
            <a:srgbClr val="092C59"/>
          </a:solidFill>
          <a:latin typeface="+mn-lt"/>
          <a:ea typeface="+mn-ea"/>
          <a:cs typeface="+mn-cs"/>
        </a:defRPr>
      </a:lvl4pPr>
      <a:lvl5pPr marL="2743063" indent="-304784" algn="l" defTabSz="609570" rtl="0" eaLnBrk="1" latinLnBrk="0" hangingPunct="1">
        <a:spcBef>
          <a:spcPct val="20000"/>
        </a:spcBef>
        <a:buFont typeface="Arial"/>
        <a:buChar char="»"/>
        <a:defRPr sz="1867" kern="1200">
          <a:solidFill>
            <a:srgbClr val="092C59"/>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hdl.handle.net/2144/42657"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DB64462-1D84-564B-AB4A-150FDE77F79D}"/>
              </a:ext>
            </a:extLst>
          </p:cNvPr>
          <p:cNvSpPr>
            <a:spLocks noGrp="1"/>
          </p:cNvSpPr>
          <p:nvPr>
            <p:ph type="dt" sz="half" idx="10"/>
          </p:nvPr>
        </p:nvSpPr>
        <p:spPr/>
        <p:txBody>
          <a:bodyPr/>
          <a:lstStyle/>
          <a:p>
            <a:fld id="{58046611-407E-8842-9038-0F2BE4466155}" type="datetime1">
              <a:rPr lang="en-US" smtClean="0"/>
              <a:t>8/25/2021</a:t>
            </a:fld>
            <a:endParaRPr lang="en-US" dirty="0"/>
          </a:p>
        </p:txBody>
      </p:sp>
      <p:sp>
        <p:nvSpPr>
          <p:cNvPr id="5" name="Footer Placeholder 4">
            <a:extLst>
              <a:ext uri="{FF2B5EF4-FFF2-40B4-BE49-F238E27FC236}">
                <a16:creationId xmlns:a16="http://schemas.microsoft.com/office/drawing/2014/main" id="{004D7915-FCB2-B541-A717-F8E1202744AF}"/>
              </a:ext>
            </a:extLst>
          </p:cNvPr>
          <p:cNvSpPr>
            <a:spLocks noGrp="1"/>
          </p:cNvSpPr>
          <p:nvPr>
            <p:ph type="ftr" sz="quarter" idx="11"/>
          </p:nvPr>
        </p:nvSpPr>
        <p:spPr/>
        <p:txBody>
          <a:bodyPr/>
          <a:lstStyle/>
          <a:p>
            <a:r>
              <a:rPr lang="nb-NO" dirty="0"/>
              <a:t>Patient Access CID 2021</a:t>
            </a:r>
            <a:endParaRPr lang="en-US" dirty="0"/>
          </a:p>
        </p:txBody>
      </p:sp>
      <p:sp>
        <p:nvSpPr>
          <p:cNvPr id="6" name="Slide Number Placeholder 5">
            <a:extLst>
              <a:ext uri="{FF2B5EF4-FFF2-40B4-BE49-F238E27FC236}">
                <a16:creationId xmlns:a16="http://schemas.microsoft.com/office/drawing/2014/main" id="{B2245FE0-1F3A-4D4B-8501-26F3179A6EE6}"/>
              </a:ext>
            </a:extLst>
          </p:cNvPr>
          <p:cNvSpPr>
            <a:spLocks noGrp="1"/>
          </p:cNvSpPr>
          <p:nvPr>
            <p:ph type="sldNum" sz="quarter" idx="12"/>
          </p:nvPr>
        </p:nvSpPr>
        <p:spPr/>
        <p:txBody>
          <a:bodyPr/>
          <a:lstStyle/>
          <a:p>
            <a:fld id="{D61599FC-A351-1B4D-A4FD-13CF2C397728}" type="slidenum">
              <a:rPr lang="en-US" smtClean="0"/>
              <a:t>1</a:t>
            </a:fld>
            <a:endParaRPr lang="en-US" dirty="0"/>
          </a:p>
        </p:txBody>
      </p:sp>
      <p:pic>
        <p:nvPicPr>
          <p:cNvPr id="12" name="Picture 11">
            <a:extLst>
              <a:ext uri="{FF2B5EF4-FFF2-40B4-BE49-F238E27FC236}">
                <a16:creationId xmlns:a16="http://schemas.microsoft.com/office/drawing/2014/main" id="{DB9942B5-77A8-9346-9727-2CDBF50604DF}"/>
              </a:ext>
            </a:extLst>
          </p:cNvPr>
          <p:cNvPicPr>
            <a:picLocks noChangeAspect="1"/>
          </p:cNvPicPr>
          <p:nvPr/>
        </p:nvPicPr>
        <p:blipFill>
          <a:blip r:embed="rId2"/>
          <a:stretch>
            <a:fillRect/>
          </a:stretch>
        </p:blipFill>
        <p:spPr>
          <a:xfrm>
            <a:off x="381500" y="208347"/>
            <a:ext cx="11284980" cy="5228357"/>
          </a:xfrm>
          <a:prstGeom prst="rect">
            <a:avLst/>
          </a:prstGeom>
        </p:spPr>
      </p:pic>
      <p:pic>
        <p:nvPicPr>
          <p:cNvPr id="1026" name="Picture 2" descr="Kevin Outterson">
            <a:extLst>
              <a:ext uri="{FF2B5EF4-FFF2-40B4-BE49-F238E27FC236}">
                <a16:creationId xmlns:a16="http://schemas.microsoft.com/office/drawing/2014/main" id="{8B511F49-D130-6342-96EA-59D780C7EC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8159" y="5444076"/>
            <a:ext cx="830470" cy="830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hammad Hamid Zaman">
            <a:extLst>
              <a:ext uri="{FF2B5EF4-FFF2-40B4-BE49-F238E27FC236}">
                <a16:creationId xmlns:a16="http://schemas.microsoft.com/office/drawing/2014/main" id="{3B6D2291-3A5F-1C45-B950-2AA09F741B6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1670" y="5431802"/>
            <a:ext cx="830471" cy="8304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ohn Rex">
            <a:extLst>
              <a:ext uri="{FF2B5EF4-FFF2-40B4-BE49-F238E27FC236}">
                <a16:creationId xmlns:a16="http://schemas.microsoft.com/office/drawing/2014/main" id="{96EA5674-6827-E04C-8BD1-E477767F5C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6548" y="5436702"/>
            <a:ext cx="830471" cy="830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ristine (Larson) Årdal">
            <a:extLst>
              <a:ext uri="{FF2B5EF4-FFF2-40B4-BE49-F238E27FC236}">
                <a16:creationId xmlns:a16="http://schemas.microsoft.com/office/drawing/2014/main" id="{B8B33556-A5B3-A24B-AEBC-350B52DE582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89109" y="5436700"/>
            <a:ext cx="830471" cy="830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E9CE2F-FCAF-49C4-B58F-A0694FD5C9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7037" y="5444076"/>
            <a:ext cx="830470" cy="830470"/>
          </a:xfrm>
          <a:prstGeom prst="rect">
            <a:avLst/>
          </a:prstGeom>
        </p:spPr>
      </p:pic>
    </p:spTree>
    <p:extLst>
      <p:ext uri="{BB962C8B-B14F-4D97-AF65-F5344CB8AC3E}">
        <p14:creationId xmlns:p14="http://schemas.microsoft.com/office/powerpoint/2010/main" val="3661070762"/>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823F-C2EF-D748-A399-8BAD13DE097E}"/>
              </a:ext>
            </a:extLst>
          </p:cNvPr>
          <p:cNvSpPr>
            <a:spLocks noGrp="1"/>
          </p:cNvSpPr>
          <p:nvPr>
            <p:ph type="title"/>
          </p:nvPr>
        </p:nvSpPr>
        <p:spPr/>
        <p:txBody>
          <a:bodyPr>
            <a:noAutofit/>
          </a:bodyPr>
          <a:lstStyle/>
          <a:p>
            <a:r>
              <a:rPr lang="en-US" sz="2800" dirty="0"/>
              <a:t>Scatter plot of DRI and MLLs for </a:t>
            </a:r>
            <a:r>
              <a:rPr lang="en-US" altLang="en-US" sz="2800" dirty="0"/>
              <a:t>new molecular entity antibacterials first approved by the FDA, EMA, JPMDA, or Health Canada, 2010–2019, in 14 high-income countries</a:t>
            </a:r>
            <a:endParaRPr lang="en-US" sz="2800" dirty="0"/>
          </a:p>
        </p:txBody>
      </p:sp>
      <p:sp>
        <p:nvSpPr>
          <p:cNvPr id="4" name="Date Placeholder 3">
            <a:extLst>
              <a:ext uri="{FF2B5EF4-FFF2-40B4-BE49-F238E27FC236}">
                <a16:creationId xmlns:a16="http://schemas.microsoft.com/office/drawing/2014/main" id="{07D15AD8-5787-8B42-9C54-5210E2A41C57}"/>
              </a:ext>
            </a:extLst>
          </p:cNvPr>
          <p:cNvSpPr>
            <a:spLocks noGrp="1"/>
          </p:cNvSpPr>
          <p:nvPr>
            <p:ph type="dt" sz="half" idx="10"/>
          </p:nvPr>
        </p:nvSpPr>
        <p:spPr/>
        <p:txBody>
          <a:bodyPr/>
          <a:lstStyle/>
          <a:p>
            <a:fld id="{44B63964-C90D-9F4E-8166-393CB3D18533}" type="datetime1">
              <a:rPr lang="en-US" smtClean="0"/>
              <a:t>8/25/2021</a:t>
            </a:fld>
            <a:endParaRPr lang="en-US" dirty="0"/>
          </a:p>
        </p:txBody>
      </p:sp>
      <p:sp>
        <p:nvSpPr>
          <p:cNvPr id="5" name="Footer Placeholder 4">
            <a:extLst>
              <a:ext uri="{FF2B5EF4-FFF2-40B4-BE49-F238E27FC236}">
                <a16:creationId xmlns:a16="http://schemas.microsoft.com/office/drawing/2014/main" id="{426B5797-A7FD-854E-A0AB-957798C4A518}"/>
              </a:ext>
            </a:extLst>
          </p:cNvPr>
          <p:cNvSpPr>
            <a:spLocks noGrp="1"/>
          </p:cNvSpPr>
          <p:nvPr>
            <p:ph type="ftr" sz="quarter" idx="11"/>
          </p:nvPr>
        </p:nvSpPr>
        <p:spPr/>
        <p:txBody>
          <a:bodyPr/>
          <a:lstStyle/>
          <a:p>
            <a:r>
              <a:rPr lang="nb-NO"/>
              <a:t>Patient Access CID 2021</a:t>
            </a:r>
            <a:endParaRPr lang="en-US" dirty="0"/>
          </a:p>
        </p:txBody>
      </p:sp>
      <p:sp>
        <p:nvSpPr>
          <p:cNvPr id="6" name="Slide Number Placeholder 5">
            <a:extLst>
              <a:ext uri="{FF2B5EF4-FFF2-40B4-BE49-F238E27FC236}">
                <a16:creationId xmlns:a16="http://schemas.microsoft.com/office/drawing/2014/main" id="{41E3F808-5F5F-BF40-8148-D300E8AA548C}"/>
              </a:ext>
            </a:extLst>
          </p:cNvPr>
          <p:cNvSpPr>
            <a:spLocks noGrp="1"/>
          </p:cNvSpPr>
          <p:nvPr>
            <p:ph type="sldNum" sz="quarter" idx="12"/>
          </p:nvPr>
        </p:nvSpPr>
        <p:spPr/>
        <p:txBody>
          <a:bodyPr/>
          <a:lstStyle/>
          <a:p>
            <a:fld id="{D61599FC-A351-1B4D-A4FD-13CF2C397728}" type="slidenum">
              <a:rPr lang="en-US" smtClean="0"/>
              <a:t>10</a:t>
            </a:fld>
            <a:endParaRPr lang="en-US" dirty="0"/>
          </a:p>
        </p:txBody>
      </p:sp>
      <p:sp>
        <p:nvSpPr>
          <p:cNvPr id="8" name="TextBox 7">
            <a:extLst>
              <a:ext uri="{FF2B5EF4-FFF2-40B4-BE49-F238E27FC236}">
                <a16:creationId xmlns:a16="http://schemas.microsoft.com/office/drawing/2014/main" id="{27A80546-B194-4A40-A044-AB805CB99F92}"/>
              </a:ext>
            </a:extLst>
          </p:cNvPr>
          <p:cNvSpPr txBox="1"/>
          <p:nvPr/>
        </p:nvSpPr>
        <p:spPr>
          <a:xfrm>
            <a:off x="2271269" y="5927501"/>
            <a:ext cx="6865891" cy="307777"/>
          </a:xfrm>
          <a:prstGeom prst="rect">
            <a:avLst/>
          </a:prstGeom>
          <a:noFill/>
        </p:spPr>
        <p:txBody>
          <a:bodyPr wrap="square" rtlCol="0">
            <a:spAutoFit/>
          </a:bodyPr>
          <a:lstStyle/>
          <a:p>
            <a:r>
              <a:rPr lang="en-US" sz="1400" dirty="0"/>
              <a:t>From the Supplement. Abbreviations: DRI, Drug Resistance Index; MLL, median launch lag </a:t>
            </a:r>
          </a:p>
        </p:txBody>
      </p:sp>
      <p:sp>
        <p:nvSpPr>
          <p:cNvPr id="10" name="TextBox 9">
            <a:extLst>
              <a:ext uri="{FF2B5EF4-FFF2-40B4-BE49-F238E27FC236}">
                <a16:creationId xmlns:a16="http://schemas.microsoft.com/office/drawing/2014/main" id="{0DF1C5CD-5E40-304A-9D94-D01512BF6A60}"/>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
        <p:nvSpPr>
          <p:cNvPr id="12" name="TextBox 11">
            <a:extLst>
              <a:ext uri="{FF2B5EF4-FFF2-40B4-BE49-F238E27FC236}">
                <a16:creationId xmlns:a16="http://schemas.microsoft.com/office/drawing/2014/main" id="{32316001-EB62-8F4D-BA23-51DA99C432A0}"/>
              </a:ext>
            </a:extLst>
          </p:cNvPr>
          <p:cNvSpPr txBox="1"/>
          <p:nvPr/>
        </p:nvSpPr>
        <p:spPr>
          <a:xfrm>
            <a:off x="8371068" y="2437723"/>
            <a:ext cx="2838824" cy="1477328"/>
          </a:xfrm>
          <a:prstGeom prst="rect">
            <a:avLst/>
          </a:prstGeom>
          <a:noFill/>
        </p:spPr>
        <p:txBody>
          <a:bodyPr wrap="square" rtlCol="0">
            <a:spAutoFit/>
          </a:bodyPr>
          <a:lstStyle/>
          <a:p>
            <a:r>
              <a:rPr lang="en-US" dirty="0"/>
              <a:t>Median launch lag was not correlated to drug resistance in the country, as proxied by the Drug Resistance Index</a:t>
            </a:r>
          </a:p>
        </p:txBody>
      </p:sp>
      <p:graphicFrame>
        <p:nvGraphicFramePr>
          <p:cNvPr id="13" name="Content Placeholder 12">
            <a:extLst>
              <a:ext uri="{FF2B5EF4-FFF2-40B4-BE49-F238E27FC236}">
                <a16:creationId xmlns:a16="http://schemas.microsoft.com/office/drawing/2014/main" id="{DB38209A-F1F7-4B82-B9A0-B8029106639B}"/>
              </a:ext>
            </a:extLst>
          </p:cNvPr>
          <p:cNvGraphicFramePr>
            <a:graphicFrameLocks noGrp="1"/>
          </p:cNvGraphicFramePr>
          <p:nvPr>
            <p:ph idx="1"/>
            <p:extLst>
              <p:ext uri="{D42A27DB-BD31-4B8C-83A1-F6EECF244321}">
                <p14:modId xmlns:p14="http://schemas.microsoft.com/office/powerpoint/2010/main" val="3550321703"/>
              </p:ext>
            </p:extLst>
          </p:nvPr>
        </p:nvGraphicFramePr>
        <p:xfrm>
          <a:off x="745723" y="1793288"/>
          <a:ext cx="8318378" cy="41342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4550000"/>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533400" y="425451"/>
            <a:ext cx="9575800"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altLang="en-US" b="0" dirty="0"/>
              <a:t>Figure 3. United States trailing 12-month sales for antibacterials approved 2010–2019, by launch date, sponsor size, and number of high-income country commercial launches, with linear trend. </a:t>
            </a:r>
          </a:p>
        </p:txBody>
      </p:sp>
      <p:pic>
        <p:nvPicPr>
          <p:cNvPr id="5125" name="New picture"/>
          <p:cNvPicPr/>
          <p:nvPr/>
        </p:nvPicPr>
        <p:blipFill>
          <a:blip r:embed="rId3" cstate="screen">
            <a:extLst>
              <a:ext uri="{28A0092B-C50C-407E-A947-70E740481C1C}">
                <a14:useLocalDpi xmlns:a14="http://schemas.microsoft.com/office/drawing/2010/main"/>
              </a:ext>
            </a:extLst>
          </a:blip>
          <a:stretch>
            <a:fillRect/>
          </a:stretch>
        </p:blipFill>
        <p:spPr>
          <a:xfrm>
            <a:off x="247135" y="1371599"/>
            <a:ext cx="11232292" cy="4559644"/>
          </a:xfrm>
          <a:prstGeom prst="rect">
            <a:avLst/>
          </a:prstGeom>
        </p:spPr>
      </p:pic>
      <p:sp>
        <p:nvSpPr>
          <p:cNvPr id="2" name="Date Placeholder 1">
            <a:extLst>
              <a:ext uri="{FF2B5EF4-FFF2-40B4-BE49-F238E27FC236}">
                <a16:creationId xmlns:a16="http://schemas.microsoft.com/office/drawing/2014/main" id="{A4CE85FB-E064-C34B-B0AF-C1346CE65EC6}"/>
              </a:ext>
            </a:extLst>
          </p:cNvPr>
          <p:cNvSpPr>
            <a:spLocks noGrp="1"/>
          </p:cNvSpPr>
          <p:nvPr>
            <p:ph type="dt" sz="half" idx="10"/>
          </p:nvPr>
        </p:nvSpPr>
        <p:spPr/>
        <p:txBody>
          <a:bodyPr/>
          <a:lstStyle/>
          <a:p>
            <a:fld id="{D0FB9AEC-25D3-BE45-AC6A-C1B2183DB238}" type="datetime1">
              <a:rPr lang="en-US" smtClean="0"/>
              <a:t>8/25/2021</a:t>
            </a:fld>
            <a:endParaRPr lang="en-US" dirty="0"/>
          </a:p>
        </p:txBody>
      </p:sp>
      <p:sp>
        <p:nvSpPr>
          <p:cNvPr id="3" name="Slide Number Placeholder 2">
            <a:extLst>
              <a:ext uri="{FF2B5EF4-FFF2-40B4-BE49-F238E27FC236}">
                <a16:creationId xmlns:a16="http://schemas.microsoft.com/office/drawing/2014/main" id="{19421A55-26D5-4B45-ADE9-CD085D7B2E47}"/>
              </a:ext>
            </a:extLst>
          </p:cNvPr>
          <p:cNvSpPr>
            <a:spLocks noGrp="1"/>
          </p:cNvSpPr>
          <p:nvPr>
            <p:ph type="sldNum" sz="quarter" idx="12"/>
          </p:nvPr>
        </p:nvSpPr>
        <p:spPr/>
        <p:txBody>
          <a:bodyPr/>
          <a:lstStyle/>
          <a:p>
            <a:fld id="{D61599FC-A351-1B4D-A4FD-13CF2C397728}" type="slidenum">
              <a:rPr lang="en-US" smtClean="0"/>
              <a:t>11</a:t>
            </a:fld>
            <a:endParaRPr lang="en-US" dirty="0"/>
          </a:p>
        </p:txBody>
      </p:sp>
      <p:sp>
        <p:nvSpPr>
          <p:cNvPr id="8" name="Footer Placeholder 3">
            <a:extLst>
              <a:ext uri="{FF2B5EF4-FFF2-40B4-BE49-F238E27FC236}">
                <a16:creationId xmlns:a16="http://schemas.microsoft.com/office/drawing/2014/main" id="{68D4BF33-19F5-EB40-A7BA-4D56C9E66205}"/>
              </a:ext>
            </a:extLst>
          </p:cNvPr>
          <p:cNvSpPr>
            <a:spLocks noGrp="1"/>
          </p:cNvSpPr>
          <p:nvPr>
            <p:ph type="ftr" sz="quarter" idx="11"/>
          </p:nvPr>
        </p:nvSpPr>
        <p:spPr>
          <a:xfrm>
            <a:off x="1829470" y="6383751"/>
            <a:ext cx="387474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a:ea typeface="+mn-ea"/>
                <a:cs typeface="+mn-cs"/>
              </a:rPr>
              <a:t>Patient Access CID 2021</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8594ED5E-44B0-E041-BF09-67CDA8B570EB}"/>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
        <p:nvSpPr>
          <p:cNvPr id="4" name="TextBox 3">
            <a:extLst>
              <a:ext uri="{FF2B5EF4-FFF2-40B4-BE49-F238E27FC236}">
                <a16:creationId xmlns:a16="http://schemas.microsoft.com/office/drawing/2014/main" id="{645FB6EC-27F0-D647-89E3-F075D9471E12}"/>
              </a:ext>
            </a:extLst>
          </p:cNvPr>
          <p:cNvSpPr txBox="1"/>
          <p:nvPr/>
        </p:nvSpPr>
        <p:spPr>
          <a:xfrm>
            <a:off x="4233333" y="6084435"/>
            <a:ext cx="3725333" cy="307777"/>
          </a:xfrm>
          <a:prstGeom prst="rect">
            <a:avLst/>
          </a:prstGeom>
          <a:noFill/>
        </p:spPr>
        <p:txBody>
          <a:bodyPr wrap="square" rtlCol="0">
            <a:spAutoFit/>
          </a:bodyPr>
          <a:lstStyle/>
          <a:p>
            <a:r>
              <a:rPr lang="en-US" altLang="en-US" sz="1400" b="0" dirty="0"/>
              <a:t>Abbreviation: SME, small or medium enterprise.</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C0F-D6D8-5448-8B4C-95C143565DC3}"/>
              </a:ext>
            </a:extLst>
          </p:cNvPr>
          <p:cNvSpPr>
            <a:spLocks noGrp="1"/>
          </p:cNvSpPr>
          <p:nvPr>
            <p:ph type="title"/>
          </p:nvPr>
        </p:nvSpPr>
        <p:spPr>
          <a:xfrm>
            <a:off x="378509" y="274641"/>
            <a:ext cx="11203891" cy="958009"/>
          </a:xfrm>
        </p:spPr>
        <p:txBody>
          <a:bodyPr anchor="ctr">
            <a:normAutofit/>
          </a:bodyPr>
          <a:lstStyle/>
          <a:p>
            <a:r>
              <a:rPr lang="en-US" dirty="0"/>
              <a:t>Conclusion</a:t>
            </a:r>
          </a:p>
        </p:txBody>
      </p:sp>
      <p:sp>
        <p:nvSpPr>
          <p:cNvPr id="71" name="Content Placeholder 3">
            <a:extLst>
              <a:ext uri="{FF2B5EF4-FFF2-40B4-BE49-F238E27FC236}">
                <a16:creationId xmlns:a16="http://schemas.microsoft.com/office/drawing/2014/main" id="{87D3EF68-F483-4B2E-B75E-9641FF99C1FE}"/>
              </a:ext>
            </a:extLst>
          </p:cNvPr>
          <p:cNvSpPr>
            <a:spLocks noGrp="1"/>
          </p:cNvSpPr>
          <p:nvPr>
            <p:ph sz="half" idx="2"/>
          </p:nvPr>
        </p:nvSpPr>
        <p:spPr>
          <a:xfrm>
            <a:off x="3975653" y="1232651"/>
            <a:ext cx="8100390" cy="5257602"/>
          </a:xfrm>
        </p:spPr>
        <p:txBody>
          <a:bodyPr>
            <a:normAutofit fontScale="92500"/>
          </a:bodyPr>
          <a:lstStyle/>
          <a:p>
            <a:r>
              <a:rPr lang="en-US" dirty="0"/>
              <a:t>Were the IDSA goals achieved?</a:t>
            </a:r>
          </a:p>
          <a:p>
            <a:pPr lvl="1"/>
            <a:r>
              <a:rPr lang="en-US" b="1" dirty="0"/>
              <a:t>Numerically, yes</a:t>
            </a:r>
          </a:p>
          <a:p>
            <a:r>
              <a:rPr lang="en-US" dirty="0"/>
              <a:t>Are these drugs getting to patients and therefore improving clinical practice?</a:t>
            </a:r>
          </a:p>
          <a:p>
            <a:pPr lvl="1"/>
            <a:r>
              <a:rPr lang="en-US" b="1" dirty="0">
                <a:solidFill>
                  <a:schemeClr val="tx2"/>
                </a:solidFill>
              </a:rPr>
              <a:t>No, not in many high-income countries and therefor probably not in poorer settings as well</a:t>
            </a:r>
          </a:p>
          <a:p>
            <a:r>
              <a:rPr lang="en-US" dirty="0"/>
              <a:t>Is the R&amp;D ecosystem healthier now?</a:t>
            </a:r>
          </a:p>
          <a:p>
            <a:pPr lvl="1"/>
            <a:r>
              <a:rPr lang="en-US" b="1" dirty="0"/>
              <a:t>No, the commercial prospects are very poor</a:t>
            </a:r>
          </a:p>
        </p:txBody>
      </p:sp>
      <p:sp>
        <p:nvSpPr>
          <p:cNvPr id="4" name="Date Placeholder 3">
            <a:extLst>
              <a:ext uri="{FF2B5EF4-FFF2-40B4-BE49-F238E27FC236}">
                <a16:creationId xmlns:a16="http://schemas.microsoft.com/office/drawing/2014/main" id="{F144A0C4-A1EE-454C-BD58-9B96391AA44D}"/>
              </a:ext>
            </a:extLst>
          </p:cNvPr>
          <p:cNvSpPr>
            <a:spLocks noGrp="1"/>
          </p:cNvSpPr>
          <p:nvPr>
            <p:ph type="dt" sz="half" idx="10"/>
          </p:nvPr>
        </p:nvSpPr>
        <p:spPr>
          <a:xfrm>
            <a:off x="9414025" y="6392212"/>
            <a:ext cx="965532" cy="365125"/>
          </a:xfrm>
        </p:spPr>
        <p:txBody>
          <a:bodyPr anchor="ctr">
            <a:normAutofit/>
          </a:bodyPr>
          <a:lstStyle/>
          <a:p>
            <a:pPr>
              <a:spcAft>
                <a:spcPts val="600"/>
              </a:spcAft>
            </a:pPr>
            <a:fld id="{1676EC1D-409D-5944-998B-3F81950971F0}" type="datetime1">
              <a:rPr lang="en-US" smtClean="0"/>
              <a:t>8/25/2021</a:t>
            </a:fld>
            <a:endParaRPr lang="en-US"/>
          </a:p>
        </p:txBody>
      </p:sp>
      <p:sp>
        <p:nvSpPr>
          <p:cNvPr id="5" name="Footer Placeholder 4">
            <a:extLst>
              <a:ext uri="{FF2B5EF4-FFF2-40B4-BE49-F238E27FC236}">
                <a16:creationId xmlns:a16="http://schemas.microsoft.com/office/drawing/2014/main" id="{AD51FA60-4985-7947-B43D-7425B0AC8D66}"/>
              </a:ext>
            </a:extLst>
          </p:cNvPr>
          <p:cNvSpPr>
            <a:spLocks noGrp="1"/>
          </p:cNvSpPr>
          <p:nvPr>
            <p:ph type="ftr" sz="quarter" idx="11"/>
          </p:nvPr>
        </p:nvSpPr>
        <p:spPr>
          <a:xfrm>
            <a:off x="1829470" y="6383751"/>
            <a:ext cx="3874745" cy="365125"/>
          </a:xfrm>
        </p:spPr>
        <p:txBody>
          <a:bodyPr anchor="ctr">
            <a:normAutofit/>
          </a:bodyPr>
          <a:lstStyle/>
          <a:p>
            <a:pPr>
              <a:spcAft>
                <a:spcPts val="600"/>
              </a:spcAft>
            </a:pPr>
            <a:r>
              <a:rPr lang="nb-NO" dirty="0"/>
              <a:t>Patient Access CID 2021</a:t>
            </a:r>
            <a:endParaRPr lang="en-US" dirty="0"/>
          </a:p>
        </p:txBody>
      </p:sp>
      <p:sp>
        <p:nvSpPr>
          <p:cNvPr id="6" name="Slide Number Placeholder 5">
            <a:extLst>
              <a:ext uri="{FF2B5EF4-FFF2-40B4-BE49-F238E27FC236}">
                <a16:creationId xmlns:a16="http://schemas.microsoft.com/office/drawing/2014/main" id="{573165B2-48A6-BF4F-83BF-46D01F4899E4}"/>
              </a:ext>
            </a:extLst>
          </p:cNvPr>
          <p:cNvSpPr>
            <a:spLocks noGrp="1"/>
          </p:cNvSpPr>
          <p:nvPr>
            <p:ph type="sldNum" sz="quarter" idx="12"/>
          </p:nvPr>
        </p:nvSpPr>
        <p:spPr>
          <a:xfrm>
            <a:off x="10270262" y="6392212"/>
            <a:ext cx="909087" cy="365125"/>
          </a:xfrm>
        </p:spPr>
        <p:txBody>
          <a:bodyPr anchor="ctr">
            <a:normAutofit/>
          </a:bodyPr>
          <a:lstStyle/>
          <a:p>
            <a:pPr>
              <a:spcAft>
                <a:spcPts val="600"/>
              </a:spcAft>
            </a:pPr>
            <a:fld id="{D61599FC-A351-1B4D-A4FD-13CF2C397728}" type="slidenum">
              <a:rPr lang="en-US" smtClean="0"/>
              <a:pPr>
                <a:spcAft>
                  <a:spcPts val="600"/>
                </a:spcAft>
              </a:pPr>
              <a:t>12</a:t>
            </a:fld>
            <a:endParaRPr lang="en-US"/>
          </a:p>
        </p:txBody>
      </p:sp>
      <p:pic>
        <p:nvPicPr>
          <p:cNvPr id="9" name="Content Placeholder 8">
            <a:extLst>
              <a:ext uri="{FF2B5EF4-FFF2-40B4-BE49-F238E27FC236}">
                <a16:creationId xmlns:a16="http://schemas.microsoft.com/office/drawing/2014/main" id="{0ED1DF4C-6C05-964B-9D97-6ED33C22D7F2}"/>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94252" y="2069599"/>
            <a:ext cx="3429579" cy="2806019"/>
          </a:xfrm>
          <a:prstGeom prst="rect">
            <a:avLst/>
          </a:prstGeom>
        </p:spPr>
      </p:pic>
      <p:sp>
        <p:nvSpPr>
          <p:cNvPr id="10" name="TextBox 9">
            <a:extLst>
              <a:ext uri="{FF2B5EF4-FFF2-40B4-BE49-F238E27FC236}">
                <a16:creationId xmlns:a16="http://schemas.microsoft.com/office/drawing/2014/main" id="{F074962F-2920-694E-8CFF-5E14FCE48332}"/>
              </a:ext>
            </a:extLst>
          </p:cNvPr>
          <p:cNvSpPr txBox="1"/>
          <p:nvPr/>
        </p:nvSpPr>
        <p:spPr>
          <a:xfrm>
            <a:off x="921315" y="5091189"/>
            <a:ext cx="2375452" cy="307777"/>
          </a:xfrm>
          <a:prstGeom prst="rect">
            <a:avLst/>
          </a:prstGeom>
          <a:noFill/>
        </p:spPr>
        <p:txBody>
          <a:bodyPr wrap="square" rtlCol="0">
            <a:spAutoFit/>
          </a:bodyPr>
          <a:lstStyle/>
          <a:p>
            <a:r>
              <a:rPr lang="en-US" sz="1400" dirty="0"/>
              <a:t>IDSA. CID 2010:50;1081-1083.</a:t>
            </a:r>
          </a:p>
        </p:txBody>
      </p:sp>
    </p:spTree>
    <p:extLst>
      <p:ext uri="{BB962C8B-B14F-4D97-AF65-F5344CB8AC3E}">
        <p14:creationId xmlns:p14="http://schemas.microsoft.com/office/powerpoint/2010/main" val="2180920465"/>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C0F-D6D8-5448-8B4C-95C143565DC3}"/>
              </a:ext>
            </a:extLst>
          </p:cNvPr>
          <p:cNvSpPr>
            <a:spLocks noGrp="1"/>
          </p:cNvSpPr>
          <p:nvPr>
            <p:ph type="title"/>
          </p:nvPr>
        </p:nvSpPr>
        <p:spPr>
          <a:xfrm>
            <a:off x="378509" y="274641"/>
            <a:ext cx="11203891" cy="958009"/>
          </a:xfrm>
        </p:spPr>
        <p:txBody>
          <a:bodyPr anchor="ctr">
            <a:normAutofit/>
          </a:bodyPr>
          <a:lstStyle/>
          <a:p>
            <a:r>
              <a:rPr lang="en-US" dirty="0"/>
              <a:t>Background</a:t>
            </a:r>
          </a:p>
        </p:txBody>
      </p:sp>
      <p:sp>
        <p:nvSpPr>
          <p:cNvPr id="71" name="Content Placeholder 3">
            <a:extLst>
              <a:ext uri="{FF2B5EF4-FFF2-40B4-BE49-F238E27FC236}">
                <a16:creationId xmlns:a16="http://schemas.microsoft.com/office/drawing/2014/main" id="{87D3EF68-F483-4B2E-B75E-9641FF99C1FE}"/>
              </a:ext>
            </a:extLst>
          </p:cNvPr>
          <p:cNvSpPr>
            <a:spLocks noGrp="1"/>
          </p:cNvSpPr>
          <p:nvPr>
            <p:ph sz="half" idx="2"/>
          </p:nvPr>
        </p:nvSpPr>
        <p:spPr>
          <a:xfrm>
            <a:off x="5168348" y="1600201"/>
            <a:ext cx="6629400" cy="4525963"/>
          </a:xfrm>
        </p:spPr>
        <p:txBody>
          <a:bodyPr/>
          <a:lstStyle/>
          <a:p>
            <a:pPr marL="0" indent="0">
              <a:buNone/>
            </a:pPr>
            <a:r>
              <a:rPr lang="en-US" dirty="0"/>
              <a:t>Questions:</a:t>
            </a:r>
          </a:p>
          <a:p>
            <a:r>
              <a:rPr lang="en-US" dirty="0"/>
              <a:t>Were the IDSA goals achieved?</a:t>
            </a:r>
          </a:p>
          <a:p>
            <a:r>
              <a:rPr lang="en-US" dirty="0"/>
              <a:t>Are these drugs getting to patients and therefore improving clinical practice?</a:t>
            </a:r>
          </a:p>
          <a:p>
            <a:r>
              <a:rPr lang="en-US" dirty="0"/>
              <a:t>Is the R&amp;D ecosystem healthier now?</a:t>
            </a:r>
          </a:p>
        </p:txBody>
      </p:sp>
      <p:sp>
        <p:nvSpPr>
          <p:cNvPr id="4" name="Date Placeholder 3">
            <a:extLst>
              <a:ext uri="{FF2B5EF4-FFF2-40B4-BE49-F238E27FC236}">
                <a16:creationId xmlns:a16="http://schemas.microsoft.com/office/drawing/2014/main" id="{F144A0C4-A1EE-454C-BD58-9B96391AA44D}"/>
              </a:ext>
            </a:extLst>
          </p:cNvPr>
          <p:cNvSpPr>
            <a:spLocks noGrp="1"/>
          </p:cNvSpPr>
          <p:nvPr>
            <p:ph type="dt" sz="half" idx="10"/>
          </p:nvPr>
        </p:nvSpPr>
        <p:spPr>
          <a:xfrm>
            <a:off x="9414025" y="6392212"/>
            <a:ext cx="965532" cy="365125"/>
          </a:xfrm>
        </p:spPr>
        <p:txBody>
          <a:bodyPr anchor="ctr">
            <a:normAutofit/>
          </a:bodyPr>
          <a:lstStyle/>
          <a:p>
            <a:pPr>
              <a:spcAft>
                <a:spcPts val="600"/>
              </a:spcAft>
            </a:pPr>
            <a:fld id="{1676EC1D-409D-5944-998B-3F81950971F0}" type="datetime1">
              <a:rPr lang="en-US" smtClean="0"/>
              <a:t>8/25/2021</a:t>
            </a:fld>
            <a:endParaRPr lang="en-US"/>
          </a:p>
        </p:txBody>
      </p:sp>
      <p:sp>
        <p:nvSpPr>
          <p:cNvPr id="5" name="Footer Placeholder 4">
            <a:extLst>
              <a:ext uri="{FF2B5EF4-FFF2-40B4-BE49-F238E27FC236}">
                <a16:creationId xmlns:a16="http://schemas.microsoft.com/office/drawing/2014/main" id="{AD51FA60-4985-7947-B43D-7425B0AC8D66}"/>
              </a:ext>
            </a:extLst>
          </p:cNvPr>
          <p:cNvSpPr>
            <a:spLocks noGrp="1"/>
          </p:cNvSpPr>
          <p:nvPr>
            <p:ph type="ftr" sz="quarter" idx="11"/>
          </p:nvPr>
        </p:nvSpPr>
        <p:spPr>
          <a:xfrm>
            <a:off x="1829470" y="6383751"/>
            <a:ext cx="3874745" cy="365125"/>
          </a:xfrm>
        </p:spPr>
        <p:txBody>
          <a:bodyPr anchor="ctr">
            <a:normAutofit/>
          </a:bodyPr>
          <a:lstStyle/>
          <a:p>
            <a:pPr>
              <a:spcAft>
                <a:spcPts val="600"/>
              </a:spcAft>
            </a:pPr>
            <a:r>
              <a:rPr lang="nb-NO" dirty="0"/>
              <a:t>Patient Access CID 2021</a:t>
            </a:r>
            <a:endParaRPr lang="en-US" dirty="0"/>
          </a:p>
        </p:txBody>
      </p:sp>
      <p:sp>
        <p:nvSpPr>
          <p:cNvPr id="6" name="Slide Number Placeholder 5">
            <a:extLst>
              <a:ext uri="{FF2B5EF4-FFF2-40B4-BE49-F238E27FC236}">
                <a16:creationId xmlns:a16="http://schemas.microsoft.com/office/drawing/2014/main" id="{573165B2-48A6-BF4F-83BF-46D01F4899E4}"/>
              </a:ext>
            </a:extLst>
          </p:cNvPr>
          <p:cNvSpPr>
            <a:spLocks noGrp="1"/>
          </p:cNvSpPr>
          <p:nvPr>
            <p:ph type="sldNum" sz="quarter" idx="12"/>
          </p:nvPr>
        </p:nvSpPr>
        <p:spPr>
          <a:xfrm>
            <a:off x="10270262" y="6392212"/>
            <a:ext cx="909087" cy="365125"/>
          </a:xfrm>
        </p:spPr>
        <p:txBody>
          <a:bodyPr anchor="ctr">
            <a:normAutofit/>
          </a:bodyPr>
          <a:lstStyle/>
          <a:p>
            <a:pPr>
              <a:spcAft>
                <a:spcPts val="600"/>
              </a:spcAft>
            </a:pPr>
            <a:fld id="{D61599FC-A351-1B4D-A4FD-13CF2C397728}" type="slidenum">
              <a:rPr lang="en-US" smtClean="0"/>
              <a:pPr>
                <a:spcAft>
                  <a:spcPts val="600"/>
                </a:spcAft>
              </a:pPr>
              <a:t>2</a:t>
            </a:fld>
            <a:endParaRPr lang="en-US"/>
          </a:p>
        </p:txBody>
      </p:sp>
      <p:pic>
        <p:nvPicPr>
          <p:cNvPr id="9" name="Content Placeholder 8">
            <a:extLst>
              <a:ext uri="{FF2B5EF4-FFF2-40B4-BE49-F238E27FC236}">
                <a16:creationId xmlns:a16="http://schemas.microsoft.com/office/drawing/2014/main" id="{0ED1DF4C-6C05-964B-9D97-6ED33C22D7F2}"/>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609600" y="1729408"/>
            <a:ext cx="4389258" cy="3591211"/>
          </a:xfrm>
          <a:prstGeom prst="rect">
            <a:avLst/>
          </a:prstGeom>
        </p:spPr>
      </p:pic>
      <p:sp>
        <p:nvSpPr>
          <p:cNvPr id="10" name="TextBox 9">
            <a:extLst>
              <a:ext uri="{FF2B5EF4-FFF2-40B4-BE49-F238E27FC236}">
                <a16:creationId xmlns:a16="http://schemas.microsoft.com/office/drawing/2014/main" id="{F074962F-2920-694E-8CFF-5E14FCE48332}"/>
              </a:ext>
            </a:extLst>
          </p:cNvPr>
          <p:cNvSpPr txBox="1"/>
          <p:nvPr/>
        </p:nvSpPr>
        <p:spPr>
          <a:xfrm>
            <a:off x="1616503" y="5698296"/>
            <a:ext cx="2375452" cy="307777"/>
          </a:xfrm>
          <a:prstGeom prst="rect">
            <a:avLst/>
          </a:prstGeom>
          <a:noFill/>
        </p:spPr>
        <p:txBody>
          <a:bodyPr wrap="square" rtlCol="0">
            <a:spAutoFit/>
          </a:bodyPr>
          <a:lstStyle/>
          <a:p>
            <a:r>
              <a:rPr lang="en-US" sz="1400" dirty="0"/>
              <a:t>IDSA. CID 2010:50;1081-1083.</a:t>
            </a:r>
          </a:p>
        </p:txBody>
      </p:sp>
    </p:spTree>
    <p:extLst>
      <p:ext uri="{BB962C8B-B14F-4D97-AF65-F5344CB8AC3E}">
        <p14:creationId xmlns:p14="http://schemas.microsoft.com/office/powerpoint/2010/main" val="2788283866"/>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73EB29-5089-DC41-B43B-369434B64B86}"/>
              </a:ext>
            </a:extLst>
          </p:cNvPr>
          <p:cNvSpPr>
            <a:spLocks noGrp="1"/>
          </p:cNvSpPr>
          <p:nvPr>
            <p:ph type="title"/>
          </p:nvPr>
        </p:nvSpPr>
        <p:spPr/>
        <p:txBody>
          <a:bodyPr/>
          <a:lstStyle/>
          <a:p>
            <a:r>
              <a:rPr lang="en-US" dirty="0"/>
              <a:t>Data</a:t>
            </a:r>
          </a:p>
        </p:txBody>
      </p:sp>
      <p:sp>
        <p:nvSpPr>
          <p:cNvPr id="9" name="Content Placeholder 8">
            <a:extLst>
              <a:ext uri="{FF2B5EF4-FFF2-40B4-BE49-F238E27FC236}">
                <a16:creationId xmlns:a16="http://schemas.microsoft.com/office/drawing/2014/main" id="{042DB449-FD74-8C45-8BA8-53C35C4337A0}"/>
              </a:ext>
            </a:extLst>
          </p:cNvPr>
          <p:cNvSpPr>
            <a:spLocks noGrp="1"/>
          </p:cNvSpPr>
          <p:nvPr>
            <p:ph idx="1"/>
          </p:nvPr>
        </p:nvSpPr>
        <p:spPr/>
        <p:txBody>
          <a:bodyPr>
            <a:normAutofit fontScale="92500" lnSpcReduction="20000"/>
          </a:bodyPr>
          <a:lstStyle/>
          <a:p>
            <a:r>
              <a:rPr lang="en-US" dirty="0"/>
              <a:t>All new molecular entity systemic antibacterials first approved for human use by FDA, EMA, JPMD, or Health Canada from 1.1.2010 to 12.31.2019</a:t>
            </a:r>
          </a:p>
          <a:p>
            <a:r>
              <a:rPr lang="en-US" dirty="0"/>
              <a:t>Regulatory approval and commercial launch (first commercial sale) dates collected in the G7 and a convenience sample of 7 other high-income European countries</a:t>
            </a:r>
          </a:p>
          <a:p>
            <a:r>
              <a:rPr lang="en-US" dirty="0"/>
              <a:t>Other drug data collected included sales in largest market for last 12 months; whether the drug was on various lists indicative of innovation or clinical need; and sponsor characteristics</a:t>
            </a:r>
          </a:p>
          <a:p>
            <a:r>
              <a:rPr lang="en-US" dirty="0"/>
              <a:t>Complete Excel database available in the Boston University Institutional Data Repository: </a:t>
            </a:r>
            <a:r>
              <a:rPr lang="en-US" u="sng" dirty="0">
                <a:hlinkClick r:id="rId2"/>
              </a:rPr>
              <a:t>https://hdl.handle.net/2144/42657</a:t>
            </a:r>
            <a:r>
              <a:rPr lang="en-US" dirty="0"/>
              <a:t>. </a:t>
            </a:r>
          </a:p>
          <a:p>
            <a:endParaRPr lang="en-US" dirty="0"/>
          </a:p>
        </p:txBody>
      </p:sp>
      <p:sp>
        <p:nvSpPr>
          <p:cNvPr id="5" name="Date Placeholder 4">
            <a:extLst>
              <a:ext uri="{FF2B5EF4-FFF2-40B4-BE49-F238E27FC236}">
                <a16:creationId xmlns:a16="http://schemas.microsoft.com/office/drawing/2014/main" id="{C3853083-A828-2E40-BFB3-B5F4DB72F490}"/>
              </a:ext>
            </a:extLst>
          </p:cNvPr>
          <p:cNvSpPr>
            <a:spLocks noGrp="1"/>
          </p:cNvSpPr>
          <p:nvPr>
            <p:ph type="dt" sz="half" idx="10"/>
          </p:nvPr>
        </p:nvSpPr>
        <p:spPr/>
        <p:txBody>
          <a:bodyPr/>
          <a:lstStyle/>
          <a:p>
            <a:fld id="{17BB3E47-869B-374C-9549-88DFA0F77A01}" type="datetime1">
              <a:rPr lang="en-US" smtClean="0"/>
              <a:t>8/25/2021</a:t>
            </a:fld>
            <a:endParaRPr lang="en-US" dirty="0"/>
          </a:p>
        </p:txBody>
      </p:sp>
      <p:sp>
        <p:nvSpPr>
          <p:cNvPr id="6" name="Footer Placeholder 5">
            <a:extLst>
              <a:ext uri="{FF2B5EF4-FFF2-40B4-BE49-F238E27FC236}">
                <a16:creationId xmlns:a16="http://schemas.microsoft.com/office/drawing/2014/main" id="{FDD88DCE-2710-E940-9DBF-B5A5FB536ED8}"/>
              </a:ext>
            </a:extLst>
          </p:cNvPr>
          <p:cNvSpPr>
            <a:spLocks noGrp="1"/>
          </p:cNvSpPr>
          <p:nvPr>
            <p:ph type="ftr" sz="quarter" idx="11"/>
          </p:nvPr>
        </p:nvSpPr>
        <p:spPr/>
        <p:txBody>
          <a:bodyPr/>
          <a:lstStyle/>
          <a:p>
            <a:r>
              <a:rPr lang="nb-NO" dirty="0"/>
              <a:t>Patient Access CID 2021</a:t>
            </a:r>
            <a:endParaRPr lang="en-US" dirty="0"/>
          </a:p>
        </p:txBody>
      </p:sp>
      <p:sp>
        <p:nvSpPr>
          <p:cNvPr id="7" name="Slide Number Placeholder 6">
            <a:extLst>
              <a:ext uri="{FF2B5EF4-FFF2-40B4-BE49-F238E27FC236}">
                <a16:creationId xmlns:a16="http://schemas.microsoft.com/office/drawing/2014/main" id="{6776DC7D-C180-604A-A29E-06A36EBA41F2}"/>
              </a:ext>
            </a:extLst>
          </p:cNvPr>
          <p:cNvSpPr>
            <a:spLocks noGrp="1"/>
          </p:cNvSpPr>
          <p:nvPr>
            <p:ph type="sldNum" sz="quarter" idx="12"/>
          </p:nvPr>
        </p:nvSpPr>
        <p:spPr/>
        <p:txBody>
          <a:bodyPr/>
          <a:lstStyle/>
          <a:p>
            <a:fld id="{D61599FC-A351-1B4D-A4FD-13CF2C397728}" type="slidenum">
              <a:rPr lang="en-US" smtClean="0"/>
              <a:t>3</a:t>
            </a:fld>
            <a:endParaRPr lang="en-US" dirty="0"/>
          </a:p>
        </p:txBody>
      </p:sp>
    </p:spTree>
    <p:extLst>
      <p:ext uri="{BB962C8B-B14F-4D97-AF65-F5344CB8AC3E}">
        <p14:creationId xmlns:p14="http://schemas.microsoft.com/office/powerpoint/2010/main" val="559405733"/>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2172-18FF-7447-B542-506DCAEA2A26}"/>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56730375-446D-3748-9143-4BBA8FABEA00}"/>
              </a:ext>
            </a:extLst>
          </p:cNvPr>
          <p:cNvSpPr>
            <a:spLocks noGrp="1"/>
          </p:cNvSpPr>
          <p:nvPr>
            <p:ph idx="1"/>
          </p:nvPr>
        </p:nvSpPr>
        <p:spPr/>
        <p:txBody>
          <a:bodyPr/>
          <a:lstStyle/>
          <a:p>
            <a:r>
              <a:rPr lang="en-US" dirty="0"/>
              <a:t>Descriptive statistics</a:t>
            </a:r>
          </a:p>
          <a:p>
            <a:r>
              <a:rPr lang="en-US" dirty="0"/>
              <a:t>Calculate median launch lags (MLLs) for drugs with &gt;1 launches</a:t>
            </a:r>
          </a:p>
          <a:p>
            <a:r>
              <a:rPr lang="en-US" dirty="0"/>
              <a:t>Test correlations of MLLs with:</a:t>
            </a:r>
          </a:p>
          <a:p>
            <a:pPr lvl="1"/>
            <a:r>
              <a:rPr lang="en-US" dirty="0"/>
              <a:t>Proxies for possible clinical importance from WHO &amp; Pew</a:t>
            </a:r>
          </a:p>
          <a:p>
            <a:pPr lvl="1"/>
            <a:r>
              <a:rPr lang="en-US" dirty="0"/>
              <a:t>Placement on the WHO Essential Medicines List &amp; AWaRe List</a:t>
            </a:r>
          </a:p>
          <a:p>
            <a:pPr lvl="1"/>
            <a:r>
              <a:rPr lang="en-US" dirty="0"/>
              <a:t>Drug Resistance Index</a:t>
            </a:r>
          </a:p>
          <a:p>
            <a:pPr lvl="1"/>
            <a:r>
              <a:rPr lang="en-US" dirty="0"/>
              <a:t>Sponsor characteristics (large company v. SME)</a:t>
            </a:r>
          </a:p>
          <a:p>
            <a:pPr lvl="1"/>
            <a:r>
              <a:rPr lang="en-US" dirty="0"/>
              <a:t>National total health expenditures (supplement) (World Bank)</a:t>
            </a:r>
          </a:p>
        </p:txBody>
      </p:sp>
      <p:sp>
        <p:nvSpPr>
          <p:cNvPr id="4" name="Date Placeholder 3">
            <a:extLst>
              <a:ext uri="{FF2B5EF4-FFF2-40B4-BE49-F238E27FC236}">
                <a16:creationId xmlns:a16="http://schemas.microsoft.com/office/drawing/2014/main" id="{5508ABDA-D6D5-6D40-9B96-1CD8EF2EF1E6}"/>
              </a:ext>
            </a:extLst>
          </p:cNvPr>
          <p:cNvSpPr>
            <a:spLocks noGrp="1"/>
          </p:cNvSpPr>
          <p:nvPr>
            <p:ph type="dt" sz="half" idx="10"/>
          </p:nvPr>
        </p:nvSpPr>
        <p:spPr/>
        <p:txBody>
          <a:bodyPr/>
          <a:lstStyle/>
          <a:p>
            <a:fld id="{86FE9D2A-4804-D047-84FB-850DC7AD40C9}" type="datetime1">
              <a:rPr lang="en-US" smtClean="0"/>
              <a:t>8/25/2021</a:t>
            </a:fld>
            <a:endParaRPr lang="en-US" dirty="0"/>
          </a:p>
        </p:txBody>
      </p:sp>
      <p:sp>
        <p:nvSpPr>
          <p:cNvPr id="5" name="Footer Placeholder 4">
            <a:extLst>
              <a:ext uri="{FF2B5EF4-FFF2-40B4-BE49-F238E27FC236}">
                <a16:creationId xmlns:a16="http://schemas.microsoft.com/office/drawing/2014/main" id="{0430F165-4E0D-C24B-95A4-824C90C0EEFF}"/>
              </a:ext>
            </a:extLst>
          </p:cNvPr>
          <p:cNvSpPr>
            <a:spLocks noGrp="1"/>
          </p:cNvSpPr>
          <p:nvPr>
            <p:ph type="ftr" sz="quarter" idx="11"/>
          </p:nvPr>
        </p:nvSpPr>
        <p:spPr/>
        <p:txBody>
          <a:bodyPr/>
          <a:lstStyle/>
          <a:p>
            <a:r>
              <a:rPr lang="nb-NO" dirty="0"/>
              <a:t>Patient Access CID 2021</a:t>
            </a:r>
            <a:endParaRPr lang="en-US" dirty="0"/>
          </a:p>
        </p:txBody>
      </p:sp>
      <p:sp>
        <p:nvSpPr>
          <p:cNvPr id="6" name="Slide Number Placeholder 5">
            <a:extLst>
              <a:ext uri="{FF2B5EF4-FFF2-40B4-BE49-F238E27FC236}">
                <a16:creationId xmlns:a16="http://schemas.microsoft.com/office/drawing/2014/main" id="{AD73BA0A-D352-3548-8100-339F0124A710}"/>
              </a:ext>
            </a:extLst>
          </p:cNvPr>
          <p:cNvSpPr>
            <a:spLocks noGrp="1"/>
          </p:cNvSpPr>
          <p:nvPr>
            <p:ph type="sldNum" sz="quarter" idx="12"/>
          </p:nvPr>
        </p:nvSpPr>
        <p:spPr/>
        <p:txBody>
          <a:bodyPr/>
          <a:lstStyle/>
          <a:p>
            <a:fld id="{D61599FC-A351-1B4D-A4FD-13CF2C397728}" type="slidenum">
              <a:rPr lang="en-US" smtClean="0"/>
              <a:t>4</a:t>
            </a:fld>
            <a:endParaRPr lang="en-US" dirty="0"/>
          </a:p>
        </p:txBody>
      </p:sp>
    </p:spTree>
    <p:extLst>
      <p:ext uri="{BB962C8B-B14F-4D97-AF65-F5344CB8AC3E}">
        <p14:creationId xmlns:p14="http://schemas.microsoft.com/office/powerpoint/2010/main" val="1766294305"/>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35FD-EB5A-2E4E-9E18-756A35983DA0}"/>
              </a:ext>
            </a:extLst>
          </p:cNvPr>
          <p:cNvSpPr>
            <a:spLocks noGrp="1"/>
          </p:cNvSpPr>
          <p:nvPr>
            <p:ph type="title"/>
          </p:nvPr>
        </p:nvSpPr>
        <p:spPr/>
        <p:txBody>
          <a:bodyPr/>
          <a:lstStyle/>
          <a:p>
            <a:r>
              <a:rPr lang="en-US" dirty="0"/>
              <a:t>Top line results</a:t>
            </a:r>
          </a:p>
        </p:txBody>
      </p:sp>
      <p:sp>
        <p:nvSpPr>
          <p:cNvPr id="3" name="Content Placeholder 2">
            <a:extLst>
              <a:ext uri="{FF2B5EF4-FFF2-40B4-BE49-F238E27FC236}">
                <a16:creationId xmlns:a16="http://schemas.microsoft.com/office/drawing/2014/main" id="{26007582-3438-F848-B00B-620C5857E026}"/>
              </a:ext>
            </a:extLst>
          </p:cNvPr>
          <p:cNvSpPr>
            <a:spLocks noGrp="1"/>
          </p:cNvSpPr>
          <p:nvPr>
            <p:ph idx="1"/>
          </p:nvPr>
        </p:nvSpPr>
        <p:spPr/>
        <p:txBody>
          <a:bodyPr>
            <a:normAutofit fontScale="92500" lnSpcReduction="10000"/>
          </a:bodyPr>
          <a:lstStyle/>
          <a:p>
            <a:r>
              <a:rPr lang="en-US" dirty="0"/>
              <a:t>18 NME antibacterials approved and launched</a:t>
            </a:r>
          </a:p>
          <a:p>
            <a:r>
              <a:rPr lang="en-US" dirty="0"/>
              <a:t>In only 3 countries (US, UK, Sweden) were a majority of these 18 launched</a:t>
            </a:r>
          </a:p>
          <a:p>
            <a:r>
              <a:rPr lang="en-US" dirty="0"/>
              <a:t>Regulatory approval by EMA did not lead to timely launch in many EMA countries</a:t>
            </a:r>
          </a:p>
          <a:p>
            <a:r>
              <a:rPr lang="en-US" dirty="0"/>
              <a:t>MLLs were unrelated to proxies for innovation, drug resistance, or national health expenditures</a:t>
            </a:r>
          </a:p>
          <a:p>
            <a:r>
              <a:rPr lang="en-US" dirty="0"/>
              <a:t>Placement on WHO Essential Medicines List predicted significantly longer MLLs</a:t>
            </a:r>
          </a:p>
          <a:p>
            <a:r>
              <a:rPr lang="en-US" dirty="0"/>
              <a:t>Commercial prospects of the sponsors are very poor</a:t>
            </a:r>
          </a:p>
        </p:txBody>
      </p:sp>
      <p:sp>
        <p:nvSpPr>
          <p:cNvPr id="4" name="Date Placeholder 3">
            <a:extLst>
              <a:ext uri="{FF2B5EF4-FFF2-40B4-BE49-F238E27FC236}">
                <a16:creationId xmlns:a16="http://schemas.microsoft.com/office/drawing/2014/main" id="{03537FFC-E0D7-D242-8F5B-DC4FD27EAE6A}"/>
              </a:ext>
            </a:extLst>
          </p:cNvPr>
          <p:cNvSpPr>
            <a:spLocks noGrp="1"/>
          </p:cNvSpPr>
          <p:nvPr>
            <p:ph type="dt" sz="half" idx="10"/>
          </p:nvPr>
        </p:nvSpPr>
        <p:spPr/>
        <p:txBody>
          <a:bodyPr/>
          <a:lstStyle/>
          <a:p>
            <a:fld id="{4F05BE38-DE78-6145-89DF-8C9D7A53522E}" type="datetime1">
              <a:rPr lang="en-US" smtClean="0"/>
              <a:t>8/25/2021</a:t>
            </a:fld>
            <a:endParaRPr lang="en-US" dirty="0"/>
          </a:p>
        </p:txBody>
      </p:sp>
      <p:sp>
        <p:nvSpPr>
          <p:cNvPr id="5" name="Footer Placeholder 4">
            <a:extLst>
              <a:ext uri="{FF2B5EF4-FFF2-40B4-BE49-F238E27FC236}">
                <a16:creationId xmlns:a16="http://schemas.microsoft.com/office/drawing/2014/main" id="{9124FAB3-96EC-E848-92EE-0410326595D3}"/>
              </a:ext>
            </a:extLst>
          </p:cNvPr>
          <p:cNvSpPr>
            <a:spLocks noGrp="1"/>
          </p:cNvSpPr>
          <p:nvPr>
            <p:ph type="ftr" sz="quarter" idx="11"/>
          </p:nvPr>
        </p:nvSpPr>
        <p:spPr/>
        <p:txBody>
          <a:bodyPr/>
          <a:lstStyle/>
          <a:p>
            <a:r>
              <a:rPr lang="nb-NO" dirty="0"/>
              <a:t>Patient Access CID 2021</a:t>
            </a:r>
            <a:endParaRPr lang="en-US" dirty="0"/>
          </a:p>
        </p:txBody>
      </p:sp>
      <p:sp>
        <p:nvSpPr>
          <p:cNvPr id="6" name="Slide Number Placeholder 5">
            <a:extLst>
              <a:ext uri="{FF2B5EF4-FFF2-40B4-BE49-F238E27FC236}">
                <a16:creationId xmlns:a16="http://schemas.microsoft.com/office/drawing/2014/main" id="{9C5B85F2-1EB6-7A4A-9D9B-508FBD3CB30F}"/>
              </a:ext>
            </a:extLst>
          </p:cNvPr>
          <p:cNvSpPr>
            <a:spLocks noGrp="1"/>
          </p:cNvSpPr>
          <p:nvPr>
            <p:ph type="sldNum" sz="quarter" idx="12"/>
          </p:nvPr>
        </p:nvSpPr>
        <p:spPr/>
        <p:txBody>
          <a:bodyPr/>
          <a:lstStyle/>
          <a:p>
            <a:fld id="{D61599FC-A351-1B4D-A4FD-13CF2C397728}" type="slidenum">
              <a:rPr lang="en-US" smtClean="0"/>
              <a:t>5</a:t>
            </a:fld>
            <a:endParaRPr lang="en-US" dirty="0"/>
          </a:p>
        </p:txBody>
      </p:sp>
      <p:sp>
        <p:nvSpPr>
          <p:cNvPr id="7" name="TextBox 6">
            <a:extLst>
              <a:ext uri="{FF2B5EF4-FFF2-40B4-BE49-F238E27FC236}">
                <a16:creationId xmlns:a16="http://schemas.microsoft.com/office/drawing/2014/main" id="{BFAC895D-E492-6041-941A-68243F6B61D7}"/>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Tree>
    <p:extLst>
      <p:ext uri="{BB962C8B-B14F-4D97-AF65-F5344CB8AC3E}">
        <p14:creationId xmlns:p14="http://schemas.microsoft.com/office/powerpoint/2010/main" val="668963559"/>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13CEE90-6DCC-584F-BDE1-0237BD6268B1}"/>
              </a:ext>
            </a:extLst>
          </p:cNvPr>
          <p:cNvSpPr>
            <a:spLocks noGrp="1"/>
          </p:cNvSpPr>
          <p:nvPr>
            <p:ph type="ctrTitle"/>
          </p:nvPr>
        </p:nvSpPr>
        <p:spPr/>
        <p:txBody>
          <a:bodyPr>
            <a:normAutofit fontScale="90000"/>
          </a:bodyPr>
          <a:lstStyle/>
          <a:p>
            <a:r>
              <a:rPr lang="en-US" dirty="0"/>
              <a:t>Number of commercial launches</a:t>
            </a:r>
          </a:p>
        </p:txBody>
      </p:sp>
      <p:sp>
        <p:nvSpPr>
          <p:cNvPr id="4" name="Date Placeholder 3">
            <a:extLst>
              <a:ext uri="{FF2B5EF4-FFF2-40B4-BE49-F238E27FC236}">
                <a16:creationId xmlns:a16="http://schemas.microsoft.com/office/drawing/2014/main" id="{874DF34D-3A66-784A-B3E0-9D82ABC37DA7}"/>
              </a:ext>
            </a:extLst>
          </p:cNvPr>
          <p:cNvSpPr>
            <a:spLocks noGrp="1"/>
          </p:cNvSpPr>
          <p:nvPr>
            <p:ph type="dt" sz="half" idx="4294967295"/>
          </p:nvPr>
        </p:nvSpPr>
        <p:spPr>
          <a:xfrm>
            <a:off x="11226800" y="6392863"/>
            <a:ext cx="965200" cy="365125"/>
          </a:xfrm>
        </p:spPr>
        <p:txBody>
          <a:bodyPr/>
          <a:lstStyle/>
          <a:p>
            <a:fld id="{9C6F1E71-E264-6449-83D9-6D60689E693F}" type="datetime1">
              <a:rPr lang="en-US" smtClean="0"/>
              <a:t>8/25/2021</a:t>
            </a:fld>
            <a:endParaRPr lang="en-US" dirty="0"/>
          </a:p>
        </p:txBody>
      </p:sp>
      <p:sp>
        <p:nvSpPr>
          <p:cNvPr id="6" name="Slide Number Placeholder 5">
            <a:extLst>
              <a:ext uri="{FF2B5EF4-FFF2-40B4-BE49-F238E27FC236}">
                <a16:creationId xmlns:a16="http://schemas.microsoft.com/office/drawing/2014/main" id="{8C37C58A-26A9-5640-843F-8BC6E4A808E2}"/>
              </a:ext>
            </a:extLst>
          </p:cNvPr>
          <p:cNvSpPr>
            <a:spLocks noGrp="1"/>
          </p:cNvSpPr>
          <p:nvPr>
            <p:ph type="sldNum" sz="quarter" idx="4294967295"/>
          </p:nvPr>
        </p:nvSpPr>
        <p:spPr>
          <a:xfrm>
            <a:off x="11282363" y="6392863"/>
            <a:ext cx="909637" cy="365125"/>
          </a:xfrm>
        </p:spPr>
        <p:txBody>
          <a:bodyPr/>
          <a:lstStyle/>
          <a:p>
            <a:fld id="{D61599FC-A351-1B4D-A4FD-13CF2C397728}" type="slidenum">
              <a:rPr lang="en-US" smtClean="0"/>
              <a:t>6</a:t>
            </a:fld>
            <a:endParaRPr lang="en-US" dirty="0"/>
          </a:p>
        </p:txBody>
      </p:sp>
      <p:sp>
        <p:nvSpPr>
          <p:cNvPr id="12" name="TextBox 11">
            <a:extLst>
              <a:ext uri="{FF2B5EF4-FFF2-40B4-BE49-F238E27FC236}">
                <a16:creationId xmlns:a16="http://schemas.microsoft.com/office/drawing/2014/main" id="{E02ED2E9-F946-E04A-80E5-F63AB3FA33BC}"/>
              </a:ext>
            </a:extLst>
          </p:cNvPr>
          <p:cNvSpPr txBox="1"/>
          <p:nvPr/>
        </p:nvSpPr>
        <p:spPr>
          <a:xfrm>
            <a:off x="6474939" y="2644785"/>
            <a:ext cx="4992130" cy="3046988"/>
          </a:xfrm>
          <a:prstGeom prst="rect">
            <a:avLst/>
          </a:prstGeom>
          <a:noFill/>
        </p:spPr>
        <p:txBody>
          <a:bodyPr wrap="square" numCol="2" rtlCol="0">
            <a:spAutoFit/>
          </a:bodyPr>
          <a:lstStyle/>
          <a:p>
            <a:r>
              <a:rPr lang="en-US" sz="2400" dirty="0"/>
              <a:t>United States - 17</a:t>
            </a:r>
          </a:p>
          <a:p>
            <a:r>
              <a:rPr lang="en-US" sz="2400" dirty="0"/>
              <a:t>EMA* - 14</a:t>
            </a:r>
          </a:p>
          <a:p>
            <a:r>
              <a:rPr lang="en-US" sz="2400" dirty="0"/>
              <a:t>UK – 11</a:t>
            </a:r>
          </a:p>
          <a:p>
            <a:r>
              <a:rPr lang="en-US" sz="2400" dirty="0"/>
              <a:t>Sweden – 10</a:t>
            </a:r>
          </a:p>
          <a:p>
            <a:r>
              <a:rPr lang="en-US" sz="2400" dirty="0"/>
              <a:t>France – 8</a:t>
            </a:r>
          </a:p>
          <a:p>
            <a:r>
              <a:rPr lang="en-US" sz="2400" dirty="0"/>
              <a:t>Germany – 7</a:t>
            </a:r>
          </a:p>
          <a:p>
            <a:r>
              <a:rPr lang="en-US" sz="2400" dirty="0"/>
              <a:t>Italy – 7</a:t>
            </a:r>
          </a:p>
          <a:p>
            <a:r>
              <a:rPr lang="en-US" sz="2400" dirty="0"/>
              <a:t>Norway – 7</a:t>
            </a:r>
          </a:p>
          <a:p>
            <a:r>
              <a:rPr lang="en-US" sz="2400" dirty="0"/>
              <a:t>Spain – 7</a:t>
            </a:r>
          </a:p>
          <a:p>
            <a:r>
              <a:rPr lang="en-US" sz="2400" dirty="0"/>
              <a:t>Greece – 6</a:t>
            </a:r>
          </a:p>
          <a:p>
            <a:r>
              <a:rPr lang="en-US" sz="2400" dirty="0"/>
              <a:t>Romania – 6</a:t>
            </a:r>
          </a:p>
          <a:p>
            <a:r>
              <a:rPr lang="en-US" sz="2400" dirty="0"/>
              <a:t>Croatia – 5</a:t>
            </a:r>
          </a:p>
          <a:p>
            <a:r>
              <a:rPr lang="en-US" sz="2400" dirty="0"/>
              <a:t>Denmark – 5</a:t>
            </a:r>
          </a:p>
          <a:p>
            <a:r>
              <a:rPr lang="en-US" sz="2400" dirty="0"/>
              <a:t>Japan – 5</a:t>
            </a:r>
          </a:p>
          <a:p>
            <a:r>
              <a:rPr lang="en-US" sz="2400" dirty="0"/>
              <a:t>Canada - 2</a:t>
            </a:r>
          </a:p>
        </p:txBody>
      </p:sp>
      <p:pic>
        <p:nvPicPr>
          <p:cNvPr id="9" name="Picture 8">
            <a:extLst>
              <a:ext uri="{FF2B5EF4-FFF2-40B4-BE49-F238E27FC236}">
                <a16:creationId xmlns:a16="http://schemas.microsoft.com/office/drawing/2014/main" id="{1811058D-D44D-EC46-B55E-DBC01A9D6E37}"/>
              </a:ext>
            </a:extLst>
          </p:cNvPr>
          <p:cNvPicPr>
            <a:picLocks noChangeAspect="1"/>
          </p:cNvPicPr>
          <p:nvPr/>
        </p:nvPicPr>
        <p:blipFill>
          <a:blip r:embed="rId2"/>
          <a:stretch>
            <a:fillRect/>
          </a:stretch>
        </p:blipFill>
        <p:spPr>
          <a:xfrm>
            <a:off x="5065583" y="3088875"/>
            <a:ext cx="482600" cy="1635318"/>
          </a:xfrm>
          <a:prstGeom prst="rect">
            <a:avLst/>
          </a:prstGeom>
        </p:spPr>
      </p:pic>
      <p:pic>
        <p:nvPicPr>
          <p:cNvPr id="13" name="Picture 12">
            <a:extLst>
              <a:ext uri="{FF2B5EF4-FFF2-40B4-BE49-F238E27FC236}">
                <a16:creationId xmlns:a16="http://schemas.microsoft.com/office/drawing/2014/main" id="{A7A348A4-605A-E64D-84BE-3A7EDD6649C3}"/>
              </a:ext>
            </a:extLst>
          </p:cNvPr>
          <p:cNvPicPr>
            <a:picLocks noChangeAspect="1"/>
          </p:cNvPicPr>
          <p:nvPr/>
        </p:nvPicPr>
        <p:blipFill>
          <a:blip r:embed="rId3"/>
          <a:stretch>
            <a:fillRect/>
          </a:stretch>
        </p:blipFill>
        <p:spPr>
          <a:xfrm>
            <a:off x="2696808" y="3202220"/>
            <a:ext cx="1231953" cy="1193454"/>
          </a:xfrm>
          <a:prstGeom prst="rect">
            <a:avLst/>
          </a:prstGeom>
        </p:spPr>
      </p:pic>
      <p:pic>
        <p:nvPicPr>
          <p:cNvPr id="17" name="Picture 16">
            <a:extLst>
              <a:ext uri="{FF2B5EF4-FFF2-40B4-BE49-F238E27FC236}">
                <a16:creationId xmlns:a16="http://schemas.microsoft.com/office/drawing/2014/main" id="{D42B846B-F93A-F04F-99D1-73941BAA798D}"/>
              </a:ext>
            </a:extLst>
          </p:cNvPr>
          <p:cNvPicPr>
            <a:picLocks noChangeAspect="1"/>
          </p:cNvPicPr>
          <p:nvPr/>
        </p:nvPicPr>
        <p:blipFill>
          <a:blip r:embed="rId4"/>
          <a:stretch>
            <a:fillRect/>
          </a:stretch>
        </p:blipFill>
        <p:spPr>
          <a:xfrm>
            <a:off x="2373577" y="1487408"/>
            <a:ext cx="2169641" cy="1840907"/>
          </a:xfrm>
          <a:prstGeom prst="rect">
            <a:avLst/>
          </a:prstGeom>
        </p:spPr>
      </p:pic>
      <p:pic>
        <p:nvPicPr>
          <p:cNvPr id="21" name="Picture 20">
            <a:extLst>
              <a:ext uri="{FF2B5EF4-FFF2-40B4-BE49-F238E27FC236}">
                <a16:creationId xmlns:a16="http://schemas.microsoft.com/office/drawing/2014/main" id="{72F8ECE2-0E73-3748-B4BA-96D0AFD99AE7}"/>
              </a:ext>
            </a:extLst>
          </p:cNvPr>
          <p:cNvPicPr>
            <a:picLocks noChangeAspect="1"/>
          </p:cNvPicPr>
          <p:nvPr/>
        </p:nvPicPr>
        <p:blipFill>
          <a:blip r:embed="rId5"/>
          <a:stretch>
            <a:fillRect/>
          </a:stretch>
        </p:blipFill>
        <p:spPr>
          <a:xfrm>
            <a:off x="2517674" y="4608364"/>
            <a:ext cx="1881445" cy="1193454"/>
          </a:xfrm>
          <a:prstGeom prst="rect">
            <a:avLst/>
          </a:prstGeom>
        </p:spPr>
      </p:pic>
      <p:sp>
        <p:nvSpPr>
          <p:cNvPr id="22" name="TextBox 21">
            <a:extLst>
              <a:ext uri="{FF2B5EF4-FFF2-40B4-BE49-F238E27FC236}">
                <a16:creationId xmlns:a16="http://schemas.microsoft.com/office/drawing/2014/main" id="{88854DB6-EE65-E042-8C37-6A3DEB0E7BCE}"/>
              </a:ext>
            </a:extLst>
          </p:cNvPr>
          <p:cNvSpPr txBox="1"/>
          <p:nvPr/>
        </p:nvSpPr>
        <p:spPr>
          <a:xfrm>
            <a:off x="4543218" y="1745005"/>
            <a:ext cx="3241539" cy="369332"/>
          </a:xfrm>
          <a:prstGeom prst="rect">
            <a:avLst/>
          </a:prstGeom>
          <a:noFill/>
        </p:spPr>
        <p:txBody>
          <a:bodyPr wrap="square" rtlCol="0">
            <a:spAutoFit/>
          </a:bodyPr>
          <a:lstStyle/>
          <a:p>
            <a:r>
              <a:rPr lang="en-US" dirty="0"/>
              <a:t>Number of commercial launches</a:t>
            </a:r>
          </a:p>
        </p:txBody>
      </p:sp>
      <p:sp>
        <p:nvSpPr>
          <p:cNvPr id="23" name="TextBox 22">
            <a:extLst>
              <a:ext uri="{FF2B5EF4-FFF2-40B4-BE49-F238E27FC236}">
                <a16:creationId xmlns:a16="http://schemas.microsoft.com/office/drawing/2014/main" id="{6E3C4D00-AE8E-9846-890B-5D636CB3632C}"/>
              </a:ext>
            </a:extLst>
          </p:cNvPr>
          <p:cNvSpPr txBox="1"/>
          <p:nvPr/>
        </p:nvSpPr>
        <p:spPr>
          <a:xfrm>
            <a:off x="6610865" y="6178378"/>
            <a:ext cx="2557849" cy="307777"/>
          </a:xfrm>
          <a:prstGeom prst="rect">
            <a:avLst/>
          </a:prstGeom>
          <a:noFill/>
        </p:spPr>
        <p:txBody>
          <a:bodyPr wrap="square" rtlCol="0">
            <a:spAutoFit/>
          </a:bodyPr>
          <a:lstStyle/>
          <a:p>
            <a:r>
              <a:rPr lang="en-US" sz="1400" dirty="0"/>
              <a:t>*For EMA, approvals only</a:t>
            </a:r>
          </a:p>
        </p:txBody>
      </p:sp>
      <p:sp>
        <p:nvSpPr>
          <p:cNvPr id="24" name="Footer Placeholder 3">
            <a:extLst>
              <a:ext uri="{FF2B5EF4-FFF2-40B4-BE49-F238E27FC236}">
                <a16:creationId xmlns:a16="http://schemas.microsoft.com/office/drawing/2014/main" id="{8B3CC4BD-0075-D445-9C84-1740E1BA9F97}"/>
              </a:ext>
            </a:extLst>
          </p:cNvPr>
          <p:cNvSpPr txBox="1">
            <a:spLocks/>
          </p:cNvSpPr>
          <p:nvPr/>
        </p:nvSpPr>
        <p:spPr>
          <a:xfrm>
            <a:off x="1829470" y="6383751"/>
            <a:ext cx="387474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sz="1200" dirty="0">
                <a:solidFill>
                  <a:prstClr val="black">
                    <a:tint val="75000"/>
                  </a:prstClr>
                </a:solidFill>
                <a:latin typeface="Calibri"/>
              </a:rPr>
              <a:t>Patient Access CID 2021</a:t>
            </a:r>
            <a:endParaRPr lang="en-US" sz="1200" dirty="0">
              <a:solidFill>
                <a:prstClr val="black">
                  <a:tint val="75000"/>
                </a:prstClr>
              </a:solidFill>
              <a:latin typeface="Calibri"/>
            </a:endParaRPr>
          </a:p>
        </p:txBody>
      </p:sp>
      <p:sp>
        <p:nvSpPr>
          <p:cNvPr id="25" name="TextBox 24">
            <a:extLst>
              <a:ext uri="{FF2B5EF4-FFF2-40B4-BE49-F238E27FC236}">
                <a16:creationId xmlns:a16="http://schemas.microsoft.com/office/drawing/2014/main" id="{F829DD99-EE44-7341-8129-EC224B51F0DC}"/>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Tree>
    <p:extLst>
      <p:ext uri="{BB962C8B-B14F-4D97-AF65-F5344CB8AC3E}">
        <p14:creationId xmlns:p14="http://schemas.microsoft.com/office/powerpoint/2010/main" val="3290768421"/>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72C4C6-EF6C-2E4C-8123-C3B64EFDB3A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a:ea typeface="+mn-ea"/>
                <a:cs typeface="+mn-cs"/>
              </a:rPr>
              <a:t>Patient Access CID 2021</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itle 11">
            <a:extLst>
              <a:ext uri="{FF2B5EF4-FFF2-40B4-BE49-F238E27FC236}">
                <a16:creationId xmlns:a16="http://schemas.microsoft.com/office/drawing/2014/main" id="{1190129D-E717-644B-B410-2B35EF0AC295}"/>
              </a:ext>
            </a:extLst>
          </p:cNvPr>
          <p:cNvSpPr txBox="1">
            <a:spLocks/>
          </p:cNvSpPr>
          <p:nvPr/>
        </p:nvSpPr>
        <p:spPr>
          <a:xfrm>
            <a:off x="418454" y="332565"/>
            <a:ext cx="11773546" cy="631378"/>
          </a:xfrm>
          <a:prstGeom prst="rect">
            <a:avLst/>
          </a:prstGeom>
        </p:spPr>
        <p:txBody>
          <a:bodyPr>
            <a:noAutofit/>
          </a:bodyPr>
          <a:lstStyle>
            <a:lvl1pPr algn="l" defTabSz="609570" rtl="0" eaLnBrk="1" latinLnBrk="0" hangingPunct="1">
              <a:spcBef>
                <a:spcPct val="0"/>
              </a:spcBef>
              <a:buNone/>
              <a:defRPr sz="4267" kern="1200">
                <a:solidFill>
                  <a:schemeClr val="tx2"/>
                </a:solidFill>
                <a:latin typeface="+mj-lt"/>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487B"/>
                </a:solidFill>
                <a:effectLst/>
                <a:uLnTx/>
                <a:uFillTx/>
                <a:latin typeface="Calibri"/>
                <a:ea typeface="+mj-ea"/>
                <a:cs typeface="+mj-cs"/>
              </a:rPr>
              <a:t>Limited availability in high-income countries, outside US</a:t>
            </a:r>
          </a:p>
        </p:txBody>
      </p:sp>
      <p:sp>
        <p:nvSpPr>
          <p:cNvPr id="12" name="TextBox 11">
            <a:extLst>
              <a:ext uri="{FF2B5EF4-FFF2-40B4-BE49-F238E27FC236}">
                <a16:creationId xmlns:a16="http://schemas.microsoft.com/office/drawing/2014/main" id="{EC14A44A-3625-D343-8F9F-39D439C1FB98}"/>
              </a:ext>
            </a:extLst>
          </p:cNvPr>
          <p:cNvSpPr txBox="1"/>
          <p:nvPr/>
        </p:nvSpPr>
        <p:spPr>
          <a:xfrm>
            <a:off x="3967536" y="6261407"/>
            <a:ext cx="48181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Source: Outterson K,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Orubu</a:t>
            </a:r>
            <a:r>
              <a:rPr kumimoji="0" lang="en-US" sz="1100" b="0" i="0" u="none" strike="noStrike" kern="1200" cap="none" spc="0" normalizeH="0" baseline="0" noProof="0" dirty="0">
                <a:ln>
                  <a:noFill/>
                </a:ln>
                <a:solidFill>
                  <a:prstClr val="black"/>
                </a:solidFill>
                <a:effectLst/>
                <a:uLnTx/>
                <a:uFillTx/>
                <a:latin typeface="Calibri"/>
                <a:ea typeface="+mn-ea"/>
                <a:cs typeface="+mn-cs"/>
              </a:rPr>
              <a:t> ESF, Rex J,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Årdal</a:t>
            </a:r>
            <a:r>
              <a:rPr kumimoji="0" lang="en-US" sz="1100" b="0" i="0" u="none" strike="noStrike" kern="1200" cap="none" spc="0" normalizeH="0" baseline="0" noProof="0" dirty="0">
                <a:ln>
                  <a:noFill/>
                </a:ln>
                <a:solidFill>
                  <a:prstClr val="black"/>
                </a:solidFill>
                <a:effectLst/>
                <a:uLnTx/>
                <a:uFillTx/>
                <a:latin typeface="Calibri"/>
                <a:ea typeface="+mn-ea"/>
                <a:cs typeface="+mn-cs"/>
              </a:rPr>
              <a:t>  C, Zaman MH. Clin Infect Dis 2021.</a:t>
            </a:r>
          </a:p>
        </p:txBody>
      </p:sp>
      <p:sp>
        <p:nvSpPr>
          <p:cNvPr id="13" name="Date Placeholder 12">
            <a:extLst>
              <a:ext uri="{FF2B5EF4-FFF2-40B4-BE49-F238E27FC236}">
                <a16:creationId xmlns:a16="http://schemas.microsoft.com/office/drawing/2014/main" id="{632FBBBC-9AB3-B949-8268-BB1D5A175B4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9A37A-F18E-0342-B749-8FEEEDFAECE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8/25/2021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4" name="Slide Number Placeholder 13">
            <a:extLst>
              <a:ext uri="{FF2B5EF4-FFF2-40B4-BE49-F238E27FC236}">
                <a16:creationId xmlns:a16="http://schemas.microsoft.com/office/drawing/2014/main" id="{A6473D53-E077-B640-8F91-2E394ECDE3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599FC-A351-1B4D-A4FD-13CF2C3977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Content Placeholder 5">
            <a:extLst>
              <a:ext uri="{FF2B5EF4-FFF2-40B4-BE49-F238E27FC236}">
                <a16:creationId xmlns:a16="http://schemas.microsoft.com/office/drawing/2014/main" id="{A377697B-AD04-5F43-901E-C269DDB8831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60099" y="1726417"/>
            <a:ext cx="10365782" cy="3987710"/>
          </a:xfrm>
        </p:spPr>
      </p:pic>
      <p:sp>
        <p:nvSpPr>
          <p:cNvPr id="8" name="Rectangle 7">
            <a:extLst>
              <a:ext uri="{FF2B5EF4-FFF2-40B4-BE49-F238E27FC236}">
                <a16:creationId xmlns:a16="http://schemas.microsoft.com/office/drawing/2014/main" id="{9D211EC4-EA39-654E-B129-38BE003E4730}"/>
              </a:ext>
            </a:extLst>
          </p:cNvPr>
          <p:cNvSpPr/>
          <p:nvPr/>
        </p:nvSpPr>
        <p:spPr>
          <a:xfrm>
            <a:off x="550191" y="5701406"/>
            <a:ext cx="1062915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Vrinda" panose="020B0502040204020203" pitchFamily="34" charset="0"/>
              </a:rPr>
              <a:t>Notes: INN = international nonproprietary name; Empty cell = not commercially launched, except in the EMA column where empty cell = not approved by EMA; Number = lag from first approval to commercial launch, in days, except in the EMA column where number = lag from first approval to EMA approval, in days.  The US was the country for all first approvals and first commercial launches, with the exception of lascufloxacin, approved and launched only in Japan.  Color key: green = lowest lag in days; red = highest lag in days; yellow = 50</a:t>
            </a:r>
            <a:r>
              <a:rPr kumimoji="0" lang="en-US" sz="10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Vrinda" panose="020B0502040204020203" pitchFamily="34" charset="0"/>
              </a:rPr>
              <a:t>th</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Vrinda" panose="020B0502040204020203" pitchFamily="34" charset="0"/>
              </a:rPr>
              <a:t> percentile lag in days.</a:t>
            </a:r>
          </a:p>
        </p:txBody>
      </p:sp>
      <p:sp>
        <p:nvSpPr>
          <p:cNvPr id="9" name="Rectangle 8">
            <a:extLst>
              <a:ext uri="{FF2B5EF4-FFF2-40B4-BE49-F238E27FC236}">
                <a16:creationId xmlns:a16="http://schemas.microsoft.com/office/drawing/2014/main" id="{AA2485EA-DBBE-D742-94E4-C44751A62250}"/>
              </a:ext>
            </a:extLst>
          </p:cNvPr>
          <p:cNvSpPr/>
          <p:nvPr/>
        </p:nvSpPr>
        <p:spPr>
          <a:xfrm>
            <a:off x="152400" y="1261750"/>
            <a:ext cx="1149645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Vrinda" panose="020B0502040204020203" pitchFamily="34" charset="0"/>
              </a:rPr>
              <a:t>Approval and commercial launch in fourteen high-income countries of NME antibacterials first approved by FDA, EMA, PMDA, or Health Canada, 2010-2019</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7DDC0990-968F-6748-A450-8315A569AD56}"/>
              </a:ext>
            </a:extLst>
          </p:cNvPr>
          <p:cNvSpPr txBox="1"/>
          <p:nvPr/>
        </p:nvSpPr>
        <p:spPr>
          <a:xfrm>
            <a:off x="10973100" y="2913220"/>
            <a:ext cx="1109985" cy="523220"/>
          </a:xfrm>
          <a:prstGeom prst="rect">
            <a:avLst/>
          </a:prstGeom>
          <a:solidFill>
            <a:schemeClr val="bg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All data as of 12/31/20</a:t>
            </a:r>
          </a:p>
        </p:txBody>
      </p:sp>
      <p:sp>
        <p:nvSpPr>
          <p:cNvPr id="11" name="TextBox 10">
            <a:extLst>
              <a:ext uri="{FF2B5EF4-FFF2-40B4-BE49-F238E27FC236}">
                <a16:creationId xmlns:a16="http://schemas.microsoft.com/office/drawing/2014/main" id="{B5E0E378-9E5C-0B44-AC8A-97175F1BE571}"/>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Tree>
    <p:extLst>
      <p:ext uri="{BB962C8B-B14F-4D97-AF65-F5344CB8AC3E}">
        <p14:creationId xmlns:p14="http://schemas.microsoft.com/office/powerpoint/2010/main" val="2883293205"/>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550333" y="337585"/>
            <a:ext cx="10348326"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altLang="en-US" b="0" dirty="0"/>
              <a:t>Figure 1. Median launch lag, in days (right axis) and number of launches (left axis) in 14 high-income countries for new molecular entity antibacterials first approved by the FDA, EMA, JPMDA, or Health Canada, 2010–2019.</a:t>
            </a:r>
          </a:p>
        </p:txBody>
      </p:sp>
      <p:pic>
        <p:nvPicPr>
          <p:cNvPr id="5125" name="New picture"/>
          <p:cNvPicPr/>
          <p:nvPr/>
        </p:nvPicPr>
        <p:blipFill>
          <a:blip r:embed="rId3" cstate="screen">
            <a:extLst>
              <a:ext uri="{28A0092B-C50C-407E-A947-70E740481C1C}">
                <a14:useLocalDpi xmlns:a14="http://schemas.microsoft.com/office/drawing/2010/main"/>
              </a:ext>
            </a:extLst>
          </a:blip>
          <a:stretch>
            <a:fillRect/>
          </a:stretch>
        </p:blipFill>
        <p:spPr>
          <a:xfrm>
            <a:off x="1087395" y="1371600"/>
            <a:ext cx="9811264" cy="4457700"/>
          </a:xfrm>
          <a:prstGeom prst="rect">
            <a:avLst/>
          </a:prstGeom>
        </p:spPr>
      </p:pic>
      <p:sp>
        <p:nvSpPr>
          <p:cNvPr id="2" name="Date Placeholder 1">
            <a:extLst>
              <a:ext uri="{FF2B5EF4-FFF2-40B4-BE49-F238E27FC236}">
                <a16:creationId xmlns:a16="http://schemas.microsoft.com/office/drawing/2014/main" id="{EF62C4E2-1017-8544-BAB3-121C6A08BBFE}"/>
              </a:ext>
            </a:extLst>
          </p:cNvPr>
          <p:cNvSpPr>
            <a:spLocks noGrp="1"/>
          </p:cNvSpPr>
          <p:nvPr>
            <p:ph type="dt" sz="half" idx="10"/>
          </p:nvPr>
        </p:nvSpPr>
        <p:spPr/>
        <p:txBody>
          <a:bodyPr/>
          <a:lstStyle/>
          <a:p>
            <a:fld id="{7394FF97-FBE8-D341-81A5-B689515E31A4}" type="datetime1">
              <a:rPr lang="en-US" smtClean="0"/>
              <a:t>8/25/2021</a:t>
            </a:fld>
            <a:endParaRPr lang="en-US" dirty="0"/>
          </a:p>
        </p:txBody>
      </p:sp>
      <p:sp>
        <p:nvSpPr>
          <p:cNvPr id="3" name="Slide Number Placeholder 2">
            <a:extLst>
              <a:ext uri="{FF2B5EF4-FFF2-40B4-BE49-F238E27FC236}">
                <a16:creationId xmlns:a16="http://schemas.microsoft.com/office/drawing/2014/main" id="{02C895AD-D371-5E45-ACEF-106D7BD3AA80}"/>
              </a:ext>
            </a:extLst>
          </p:cNvPr>
          <p:cNvSpPr>
            <a:spLocks noGrp="1"/>
          </p:cNvSpPr>
          <p:nvPr>
            <p:ph type="sldNum" sz="quarter" idx="12"/>
          </p:nvPr>
        </p:nvSpPr>
        <p:spPr/>
        <p:txBody>
          <a:bodyPr/>
          <a:lstStyle/>
          <a:p>
            <a:fld id="{D61599FC-A351-1B4D-A4FD-13CF2C397728}" type="slidenum">
              <a:rPr lang="en-US" smtClean="0"/>
              <a:t>8</a:t>
            </a:fld>
            <a:endParaRPr lang="en-US" dirty="0"/>
          </a:p>
        </p:txBody>
      </p:sp>
      <p:sp>
        <p:nvSpPr>
          <p:cNvPr id="8" name="Footer Placeholder 3">
            <a:extLst>
              <a:ext uri="{FF2B5EF4-FFF2-40B4-BE49-F238E27FC236}">
                <a16:creationId xmlns:a16="http://schemas.microsoft.com/office/drawing/2014/main" id="{D1D51014-ECD7-EE45-95D6-B3A5E072C163}"/>
              </a:ext>
            </a:extLst>
          </p:cNvPr>
          <p:cNvSpPr>
            <a:spLocks noGrp="1"/>
          </p:cNvSpPr>
          <p:nvPr>
            <p:ph type="ftr" sz="quarter" idx="11"/>
          </p:nvPr>
        </p:nvSpPr>
        <p:spPr>
          <a:xfrm>
            <a:off x="1829470" y="6383751"/>
            <a:ext cx="387474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a:ea typeface="+mn-ea"/>
                <a:cs typeface="+mn-cs"/>
              </a:rPr>
              <a:t>Patient Access CID 2021</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1C1D72D0-F9BF-F44F-BB3F-6616A2A92B18}"/>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
        <p:nvSpPr>
          <p:cNvPr id="10" name="TextBox 9">
            <a:extLst>
              <a:ext uri="{FF2B5EF4-FFF2-40B4-BE49-F238E27FC236}">
                <a16:creationId xmlns:a16="http://schemas.microsoft.com/office/drawing/2014/main" id="{AA93AC93-6E6B-EB43-A6F3-3197A438A383}"/>
              </a:ext>
            </a:extLst>
          </p:cNvPr>
          <p:cNvSpPr txBox="1"/>
          <p:nvPr/>
        </p:nvSpPr>
        <p:spPr>
          <a:xfrm>
            <a:off x="2082800" y="5979120"/>
            <a:ext cx="8026400" cy="523220"/>
          </a:xfrm>
          <a:prstGeom prst="rect">
            <a:avLst/>
          </a:prstGeom>
          <a:noFill/>
        </p:spPr>
        <p:txBody>
          <a:bodyPr wrap="square" rtlCol="0">
            <a:spAutoFit/>
          </a:bodyPr>
          <a:lstStyle/>
          <a:p>
            <a:r>
              <a:rPr lang="en-US" altLang="en-US" sz="1400" b="0" dirty="0"/>
              <a:t>Abbreviations: EMA, European Medicines Agency; FDA, United </a:t>
            </a:r>
            <a:r>
              <a:rPr lang="en-US" altLang="en-US" sz="1400" dirty="0"/>
              <a:t>States </a:t>
            </a:r>
            <a:r>
              <a:rPr lang="en-US" altLang="en-US" sz="1400" b="0" dirty="0"/>
              <a:t>Food and Drug Administration; UK, United Kingdom; JPMDA, Japanese Pharmaceuticals and Medical Devices Agency.</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81913" y="425451"/>
            <a:ext cx="10697436" cy="612775"/>
          </a:xfrm>
          <a:prstGeom prst="rect">
            <a:avLst/>
          </a:prstGeom>
          <a:noFill/>
          <a:ln>
            <a:miter lim="800000"/>
          </a:ln>
        </p:spPr>
        <p:txBody>
          <a:bodyPr vert="horz" wrap="square" lIns="0" tIns="0" rIns="0" bIns="0" rtlCol="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r>
              <a:rPr lang="en-US" altLang="en-US" b="0" dirty="0"/>
              <a:t>Figure 2. Delay in days before and after EMA approval for 13 recently approved antibacterials with approvals by both the FDA and EMA, in 5 high-income European countries. </a:t>
            </a:r>
            <a:br>
              <a:rPr lang="en-US" altLang="en-US" b="0" dirty="0"/>
            </a:br>
            <a:endParaRPr lang="en-US" altLang="en-US" b="0" dirty="0"/>
          </a:p>
        </p:txBody>
      </p:sp>
      <p:pic>
        <p:nvPicPr>
          <p:cNvPr id="5125" name="New picture"/>
          <p:cNvPicPr/>
          <p:nvPr/>
        </p:nvPicPr>
        <p:blipFill>
          <a:blip r:embed="rId3" cstate="screen">
            <a:extLst>
              <a:ext uri="{28A0092B-C50C-407E-A947-70E740481C1C}">
                <a14:useLocalDpi xmlns:a14="http://schemas.microsoft.com/office/drawing/2010/main"/>
              </a:ext>
            </a:extLst>
          </a:blip>
          <a:stretch>
            <a:fillRect/>
          </a:stretch>
        </p:blipFill>
        <p:spPr>
          <a:xfrm>
            <a:off x="481913" y="1371601"/>
            <a:ext cx="11232291" cy="4485502"/>
          </a:xfrm>
          <a:prstGeom prst="rect">
            <a:avLst/>
          </a:prstGeom>
        </p:spPr>
      </p:pic>
      <p:sp>
        <p:nvSpPr>
          <p:cNvPr id="2" name="Date Placeholder 1">
            <a:extLst>
              <a:ext uri="{FF2B5EF4-FFF2-40B4-BE49-F238E27FC236}">
                <a16:creationId xmlns:a16="http://schemas.microsoft.com/office/drawing/2014/main" id="{C3D2E0EC-7354-324B-9207-E1DD33E39DC7}"/>
              </a:ext>
            </a:extLst>
          </p:cNvPr>
          <p:cNvSpPr>
            <a:spLocks noGrp="1"/>
          </p:cNvSpPr>
          <p:nvPr>
            <p:ph type="dt" sz="half" idx="10"/>
          </p:nvPr>
        </p:nvSpPr>
        <p:spPr/>
        <p:txBody>
          <a:bodyPr/>
          <a:lstStyle/>
          <a:p>
            <a:fld id="{91B1E434-890C-6049-A0A9-6F1602466B32}" type="datetime1">
              <a:rPr lang="en-US" smtClean="0"/>
              <a:t>8/25/2021</a:t>
            </a:fld>
            <a:endParaRPr lang="en-US" dirty="0"/>
          </a:p>
        </p:txBody>
      </p:sp>
      <p:sp>
        <p:nvSpPr>
          <p:cNvPr id="3" name="Slide Number Placeholder 2">
            <a:extLst>
              <a:ext uri="{FF2B5EF4-FFF2-40B4-BE49-F238E27FC236}">
                <a16:creationId xmlns:a16="http://schemas.microsoft.com/office/drawing/2014/main" id="{0AE52334-66C7-7742-89CA-5D220C00A982}"/>
              </a:ext>
            </a:extLst>
          </p:cNvPr>
          <p:cNvSpPr>
            <a:spLocks noGrp="1"/>
          </p:cNvSpPr>
          <p:nvPr>
            <p:ph type="sldNum" sz="quarter" idx="12"/>
          </p:nvPr>
        </p:nvSpPr>
        <p:spPr/>
        <p:txBody>
          <a:bodyPr/>
          <a:lstStyle/>
          <a:p>
            <a:fld id="{D61599FC-A351-1B4D-A4FD-13CF2C397728}" type="slidenum">
              <a:rPr lang="en-US" smtClean="0"/>
              <a:t>9</a:t>
            </a:fld>
            <a:endParaRPr lang="en-US" dirty="0"/>
          </a:p>
        </p:txBody>
      </p:sp>
      <p:sp>
        <p:nvSpPr>
          <p:cNvPr id="8" name="Footer Placeholder 3">
            <a:extLst>
              <a:ext uri="{FF2B5EF4-FFF2-40B4-BE49-F238E27FC236}">
                <a16:creationId xmlns:a16="http://schemas.microsoft.com/office/drawing/2014/main" id="{D21AE74F-6B0F-8145-AB1E-CA4A0BA7BE70}"/>
              </a:ext>
            </a:extLst>
          </p:cNvPr>
          <p:cNvSpPr>
            <a:spLocks noGrp="1"/>
          </p:cNvSpPr>
          <p:nvPr>
            <p:ph type="ftr" sz="quarter" idx="11"/>
          </p:nvPr>
        </p:nvSpPr>
        <p:spPr>
          <a:xfrm>
            <a:off x="1829470" y="6383751"/>
            <a:ext cx="387474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a:ea typeface="+mn-ea"/>
                <a:cs typeface="+mn-cs"/>
              </a:rPr>
              <a:t>Patient Access CID 2021</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TextBox 8">
            <a:extLst>
              <a:ext uri="{FF2B5EF4-FFF2-40B4-BE49-F238E27FC236}">
                <a16:creationId xmlns:a16="http://schemas.microsoft.com/office/drawing/2014/main" id="{C0E7727D-BC21-8841-B4C9-C81B730EA07F}"/>
              </a:ext>
            </a:extLst>
          </p:cNvPr>
          <p:cNvSpPr txBox="1"/>
          <p:nvPr/>
        </p:nvSpPr>
        <p:spPr>
          <a:xfrm>
            <a:off x="11209892" y="274641"/>
            <a:ext cx="852617" cy="369332"/>
          </a:xfrm>
          <a:prstGeom prst="rect">
            <a:avLst/>
          </a:prstGeom>
          <a:solidFill>
            <a:schemeClr val="tx2">
              <a:lumMod val="10000"/>
              <a:lumOff val="90000"/>
            </a:schemeClr>
          </a:solidFill>
        </p:spPr>
        <p:txBody>
          <a:bodyPr wrap="square" rtlCol="0">
            <a:spAutoFit/>
          </a:bodyPr>
          <a:lstStyle/>
          <a:p>
            <a:r>
              <a:rPr lang="en-US" dirty="0"/>
              <a:t>Results</a:t>
            </a:r>
          </a:p>
        </p:txBody>
      </p:sp>
      <p:sp>
        <p:nvSpPr>
          <p:cNvPr id="4" name="TextBox 3">
            <a:extLst>
              <a:ext uri="{FF2B5EF4-FFF2-40B4-BE49-F238E27FC236}">
                <a16:creationId xmlns:a16="http://schemas.microsoft.com/office/drawing/2014/main" id="{66F2AEAB-2B2D-C946-89B5-4CD0DF010187}"/>
              </a:ext>
            </a:extLst>
          </p:cNvPr>
          <p:cNvSpPr txBox="1"/>
          <p:nvPr/>
        </p:nvSpPr>
        <p:spPr>
          <a:xfrm>
            <a:off x="1528233" y="5882701"/>
            <a:ext cx="9135534" cy="307777"/>
          </a:xfrm>
          <a:prstGeom prst="rect">
            <a:avLst/>
          </a:prstGeom>
          <a:noFill/>
        </p:spPr>
        <p:txBody>
          <a:bodyPr wrap="square" rtlCol="0">
            <a:spAutoFit/>
          </a:bodyPr>
          <a:lstStyle/>
          <a:p>
            <a:r>
              <a:rPr lang="en-US" altLang="en-US" sz="1400" b="0" dirty="0"/>
              <a:t>Abbreviations: EMA, European Medicines Agency; FDA, United States Food and Drug Administration; UK, United Kingdom.</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advClick="0"/>
    </mc:Fallback>
  </mc:AlternateContent>
</p:sld>
</file>

<file path=ppt/theme/theme1.xml><?xml version="1.0" encoding="utf-8"?>
<a:theme xmlns:a="http://schemas.openxmlformats.org/drawingml/2006/main" name="2_Office Theme">
  <a:themeElements>
    <a:clrScheme name="CARB-X Colors">
      <a:dk1>
        <a:sysClr val="windowText" lastClr="000000"/>
      </a:dk1>
      <a:lt1>
        <a:sysClr val="window" lastClr="FFFFFF"/>
      </a:lt1>
      <a:dk2>
        <a:srgbClr val="092C59"/>
      </a:dk2>
      <a:lt2>
        <a:srgbClr val="BECFD6"/>
      </a:lt2>
      <a:accent1>
        <a:srgbClr val="C9112B"/>
      </a:accent1>
      <a:accent2>
        <a:srgbClr val="FF9B13"/>
      </a:accent2>
      <a:accent3>
        <a:srgbClr val="02B0D5"/>
      </a:accent3>
      <a:accent4>
        <a:srgbClr val="3D1A5A"/>
      </a:accent4>
      <a:accent5>
        <a:srgbClr val="00487B"/>
      </a:accent5>
      <a:accent6>
        <a:srgbClr val="2A323B"/>
      </a:accent6>
      <a:hlink>
        <a:srgbClr val="00AFD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1418</Words>
  <Application>Microsoft Office PowerPoint</Application>
  <PresentationFormat>Widescreen</PresentationFormat>
  <Paragraphs>124</Paragraphs>
  <Slides>12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Helvetica</vt:lpstr>
      <vt:lpstr>2_Office Theme</vt:lpstr>
      <vt:lpstr>PowerPoint Presentation</vt:lpstr>
      <vt:lpstr>Background</vt:lpstr>
      <vt:lpstr>Data</vt:lpstr>
      <vt:lpstr>Methods</vt:lpstr>
      <vt:lpstr>Top line results</vt:lpstr>
      <vt:lpstr>Number of commercial launches</vt:lpstr>
      <vt:lpstr>PowerPoint Presentation</vt:lpstr>
      <vt:lpstr>Figure 1. Median launch lag, in days (right axis) and number of launches (left axis) in 14 high-income countries for new molecular entity antibacterials first approved by the FDA, EMA, JPMDA, or Health Canada, 2010–2019.</vt:lpstr>
      <vt:lpstr>Figure 2. Delay in days before and after EMA approval for 13 recently approved antibacterials with approvals by both the FDA and EMA, in 5 high-income European countries.  </vt:lpstr>
      <vt:lpstr>Scatter plot of DRI and MLLs for new molecular entity antibacterials first approved by the FDA, EMA, JPMDA, or Health Canada, 2010–2019, in 14 high-income countries</vt:lpstr>
      <vt:lpstr>Figure 3. United States trailing 12-month sales for antibacterials approved 2010–2019, by launch date, sponsor size, and number of high-income country commercial launches, with linear trend.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Outterson</dc:creator>
  <cp:lastModifiedBy>John Rex</cp:lastModifiedBy>
  <cp:revision>7</cp:revision>
  <dcterms:created xsi:type="dcterms:W3CDTF">2021-08-20T17:09:30Z</dcterms:created>
  <dcterms:modified xsi:type="dcterms:W3CDTF">2021-08-25T21:50:22Z</dcterms:modified>
</cp:coreProperties>
</file>