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  <p:sldMasterId id="2147483679" r:id="rId3"/>
  </p:sldMasterIdLst>
  <p:notesMasterIdLst>
    <p:notesMasterId r:id="rId48"/>
  </p:notesMasterIdLst>
  <p:handoutMasterIdLst>
    <p:handoutMasterId r:id="rId49"/>
  </p:handoutMasterIdLst>
  <p:sldIdLst>
    <p:sldId id="638" r:id="rId4"/>
    <p:sldId id="1707" r:id="rId5"/>
    <p:sldId id="600" r:id="rId6"/>
    <p:sldId id="1731" r:id="rId7"/>
    <p:sldId id="1443" r:id="rId8"/>
    <p:sldId id="1444" r:id="rId9"/>
    <p:sldId id="1447" r:id="rId10"/>
    <p:sldId id="1448" r:id="rId11"/>
    <p:sldId id="1449" r:id="rId12"/>
    <p:sldId id="494" r:id="rId13"/>
    <p:sldId id="488" r:id="rId14"/>
    <p:sldId id="630" r:id="rId15"/>
    <p:sldId id="1715" r:id="rId16"/>
    <p:sldId id="636" r:id="rId17"/>
    <p:sldId id="1730" r:id="rId18"/>
    <p:sldId id="614" r:id="rId19"/>
    <p:sldId id="616" r:id="rId20"/>
    <p:sldId id="613" r:id="rId21"/>
    <p:sldId id="615" r:id="rId22"/>
    <p:sldId id="1733" r:id="rId23"/>
    <p:sldId id="1716" r:id="rId24"/>
    <p:sldId id="1728" r:id="rId25"/>
    <p:sldId id="1017" r:id="rId26"/>
    <p:sldId id="538" r:id="rId27"/>
    <p:sldId id="547" r:id="rId28"/>
    <p:sldId id="553" r:id="rId29"/>
    <p:sldId id="1729" r:id="rId30"/>
    <p:sldId id="1732" r:id="rId31"/>
    <p:sldId id="520" r:id="rId32"/>
    <p:sldId id="550" r:id="rId33"/>
    <p:sldId id="1717" r:id="rId34"/>
    <p:sldId id="1658" r:id="rId35"/>
    <p:sldId id="1659" r:id="rId36"/>
    <p:sldId id="1724" r:id="rId37"/>
    <p:sldId id="572" r:id="rId38"/>
    <p:sldId id="1661" r:id="rId39"/>
    <p:sldId id="1725" r:id="rId40"/>
    <p:sldId id="1696" r:id="rId41"/>
    <p:sldId id="1638" r:id="rId42"/>
    <p:sldId id="1702" r:id="rId43"/>
    <p:sldId id="1726" r:id="rId44"/>
    <p:sldId id="1718" r:id="rId45"/>
    <p:sldId id="1727" r:id="rId46"/>
    <p:sldId id="1720" r:id="rId4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ver00" initials="s" lastIdx="8" clrIdx="0"/>
  <p:cmAuthor id="1" name="John Rex" initials="JR" lastIdx="1" clrIdx="1">
    <p:extLst>
      <p:ext uri="{19B8F6BF-5375-455C-9EA6-DF929625EA0E}">
        <p15:presenceInfo xmlns:p15="http://schemas.microsoft.com/office/powerpoint/2012/main" userId="b9e69ef99f750f54" providerId="Windows Live"/>
      </p:ext>
    </p:extLst>
  </p:cmAuthor>
  <p:cmAuthor id="2" name="Nambiar, Sumathi" initials="NS" lastIdx="6" clrIdx="2">
    <p:extLst>
      <p:ext uri="{19B8F6BF-5375-455C-9EA6-DF929625EA0E}">
        <p15:presenceInfo xmlns:p15="http://schemas.microsoft.com/office/powerpoint/2012/main" userId="S-1-5-21-1078081533-606747145-839522115-35838" providerId="AD"/>
      </p:ext>
    </p:extLst>
  </p:cmAuthor>
  <p:cmAuthor id="3" name="Luis Ostrosky, MD" initials="LO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1C400"/>
    <a:srgbClr val="7000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073" autoAdjust="0"/>
  </p:normalViewPr>
  <p:slideViewPr>
    <p:cSldViewPr snapToGrid="0" showGuides="1">
      <p:cViewPr varScale="1">
        <p:scale>
          <a:sx n="82" d="100"/>
          <a:sy n="82" d="100"/>
        </p:scale>
        <p:origin x="1447" y="3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966"/>
    </p:cViewPr>
  </p:sorterViewPr>
  <p:notesViewPr>
    <p:cSldViewPr snapToGrid="0">
      <p:cViewPr varScale="1">
        <p:scale>
          <a:sx n="72" d="100"/>
          <a:sy n="72" d="100"/>
        </p:scale>
        <p:origin x="34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46ABE-A9D5-4AB1-A5DA-CE8718CF9667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0874A-DBB0-4014-A03D-AF1C6498348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u="sng" dirty="0"/>
            <a:t>T</a:t>
          </a:r>
          <a:r>
            <a:rPr lang="en-US" sz="2400" dirty="0"/>
            <a:t>ransform</a:t>
          </a:r>
        </a:p>
      </dgm:t>
    </dgm:pt>
    <dgm:pt modelId="{D577F2A6-CE71-4F65-A105-A70B5F2E0603}" type="parTrans" cxnId="{E486AF44-8A5D-4284-ACCA-528A65A39ADF}">
      <dgm:prSet/>
      <dgm:spPr/>
      <dgm:t>
        <a:bodyPr/>
        <a:lstStyle/>
        <a:p>
          <a:endParaRPr lang="en-US" sz="2000"/>
        </a:p>
      </dgm:t>
    </dgm:pt>
    <dgm:pt modelId="{C3434324-4014-4FA5-B0E5-2212370E45D5}" type="sibTrans" cxnId="{E486AF44-8A5D-4284-ACCA-528A65A39ADF}">
      <dgm:prSet/>
      <dgm:spPr/>
      <dgm:t>
        <a:bodyPr/>
        <a:lstStyle/>
        <a:p>
          <a:endParaRPr lang="en-US" sz="2000"/>
        </a:p>
      </dgm:t>
    </dgm:pt>
    <dgm:pt modelId="{FEDAA841-2EA4-4B35-ADDC-D68DD8E7C3F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0" u="sng" dirty="0"/>
            <a:t>R</a:t>
          </a:r>
          <a:r>
            <a:rPr lang="en-US" sz="2400" dirty="0"/>
            <a:t>estore</a:t>
          </a:r>
        </a:p>
      </dgm:t>
    </dgm:pt>
    <dgm:pt modelId="{8A37D2E5-3DB9-4E55-AD64-FC2D3BC3973F}" type="parTrans" cxnId="{A9E75EF0-F922-4C94-A11B-CBA3ED88DF1A}">
      <dgm:prSet/>
      <dgm:spPr/>
      <dgm:t>
        <a:bodyPr/>
        <a:lstStyle/>
        <a:p>
          <a:endParaRPr lang="en-US" sz="2000"/>
        </a:p>
      </dgm:t>
    </dgm:pt>
    <dgm:pt modelId="{E33A0C3B-455B-4075-AAE9-6CEA25A570E6}" type="sibTrans" cxnId="{A9E75EF0-F922-4C94-A11B-CBA3ED88DF1A}">
      <dgm:prSet/>
      <dgm:spPr/>
      <dgm:t>
        <a:bodyPr/>
        <a:lstStyle/>
        <a:p>
          <a:endParaRPr lang="en-US" sz="2000"/>
        </a:p>
      </dgm:t>
    </dgm:pt>
    <dgm:pt modelId="{60FAE858-6039-408C-AD36-7EA4FE299D21}">
      <dgm:prSet phldrT="[Text]" custT="1"/>
      <dgm:spPr/>
      <dgm:t>
        <a:bodyPr/>
        <a:lstStyle/>
        <a:p>
          <a:r>
            <a:rPr lang="en-US" sz="2400" b="1" u="sng" dirty="0"/>
            <a:t>A</a:t>
          </a:r>
          <a:r>
            <a:rPr lang="en-US" sz="2400" dirty="0"/>
            <a:t>ugment</a:t>
          </a:r>
        </a:p>
      </dgm:t>
    </dgm:pt>
    <dgm:pt modelId="{E14F8612-A0F9-4551-8FB1-6218618F5996}" type="parTrans" cxnId="{3C5470D8-EA74-4737-AD26-2862FCBECF07}">
      <dgm:prSet/>
      <dgm:spPr/>
      <dgm:t>
        <a:bodyPr/>
        <a:lstStyle/>
        <a:p>
          <a:endParaRPr lang="en-US" sz="2000"/>
        </a:p>
      </dgm:t>
    </dgm:pt>
    <dgm:pt modelId="{D97911F7-19A2-478A-9C50-471A0648877A}" type="sibTrans" cxnId="{3C5470D8-EA74-4737-AD26-2862FCBECF07}">
      <dgm:prSet/>
      <dgm:spPr/>
      <dgm:t>
        <a:bodyPr/>
        <a:lstStyle/>
        <a:p>
          <a:endParaRPr lang="en-US" sz="2000"/>
        </a:p>
      </dgm:t>
    </dgm:pt>
    <dgm:pt modelId="{DC1A2D6A-06DE-4FD5-8D09-AA52491C092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u="sng" dirty="0"/>
            <a:t>S</a:t>
          </a:r>
          <a:r>
            <a:rPr lang="en-US" sz="2400" dirty="0"/>
            <a:t>tandalone</a:t>
          </a:r>
        </a:p>
      </dgm:t>
    </dgm:pt>
    <dgm:pt modelId="{23FC93D6-3B76-4EE4-AFBB-BF9164DCF6F6}" type="parTrans" cxnId="{68E15864-4684-4B5F-974A-B1715DBC34EE}">
      <dgm:prSet/>
      <dgm:spPr/>
      <dgm:t>
        <a:bodyPr/>
        <a:lstStyle/>
        <a:p>
          <a:endParaRPr lang="en-US" sz="2000"/>
        </a:p>
      </dgm:t>
    </dgm:pt>
    <dgm:pt modelId="{0B4E1245-FC36-4827-A911-86F9789DF84D}" type="sibTrans" cxnId="{68E15864-4684-4B5F-974A-B1715DBC34EE}">
      <dgm:prSet/>
      <dgm:spPr/>
      <dgm:t>
        <a:bodyPr/>
        <a:lstStyle/>
        <a:p>
          <a:endParaRPr lang="en-US" sz="2000"/>
        </a:p>
      </dgm:t>
    </dgm:pt>
    <dgm:pt modelId="{15254CF2-7298-4064-AD4C-29D66F486D2D}" type="pres">
      <dgm:prSet presAssocID="{43E46ABE-A9D5-4AB1-A5DA-CE8718CF9667}" presName="compositeShape" presStyleCnt="0">
        <dgm:presLayoutVars>
          <dgm:chMax val="7"/>
          <dgm:dir/>
          <dgm:resizeHandles val="exact"/>
        </dgm:presLayoutVars>
      </dgm:prSet>
      <dgm:spPr/>
    </dgm:pt>
    <dgm:pt modelId="{A8926189-954D-4148-8377-2D9E539FD252}" type="pres">
      <dgm:prSet presAssocID="{43E46ABE-A9D5-4AB1-A5DA-CE8718CF9667}" presName="wedge1" presStyleLbl="node1" presStyleIdx="0" presStyleCnt="4" custScaleX="106294" custScaleY="106294" custLinFactNeighborX="-3885" custLinFactNeighborY="4190"/>
      <dgm:spPr/>
    </dgm:pt>
    <dgm:pt modelId="{704A26BD-07A4-4E5A-8443-E87299C60768}" type="pres">
      <dgm:prSet presAssocID="{43E46ABE-A9D5-4AB1-A5DA-CE8718CF966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F839B7-6390-401C-B16F-E05E4E2EE116}" type="pres">
      <dgm:prSet presAssocID="{43E46ABE-A9D5-4AB1-A5DA-CE8718CF9667}" presName="wedge2" presStyleLbl="node1" presStyleIdx="1" presStyleCnt="4" custScaleX="106294" custScaleY="106294"/>
      <dgm:spPr/>
    </dgm:pt>
    <dgm:pt modelId="{D7713730-3306-45F2-8A4F-D2C356B66962}" type="pres">
      <dgm:prSet presAssocID="{43E46ABE-A9D5-4AB1-A5DA-CE8718CF966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BC5A85-E59B-47BA-9D1E-FCF068A98960}" type="pres">
      <dgm:prSet presAssocID="{43E46ABE-A9D5-4AB1-A5DA-CE8718CF9667}" presName="wedge3" presStyleLbl="node1" presStyleIdx="2" presStyleCnt="4" custScaleX="106294" custScaleY="106294"/>
      <dgm:spPr/>
    </dgm:pt>
    <dgm:pt modelId="{C6F5A101-E8F7-4E36-B78B-90BD16A0FF04}" type="pres">
      <dgm:prSet presAssocID="{43E46ABE-A9D5-4AB1-A5DA-CE8718CF966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ED6BE6-E3CD-463C-B77D-8F5F6DEB552D}" type="pres">
      <dgm:prSet presAssocID="{43E46ABE-A9D5-4AB1-A5DA-CE8718CF9667}" presName="wedge4" presStyleLbl="node1" presStyleIdx="3" presStyleCnt="4" custScaleX="106294" custScaleY="106294"/>
      <dgm:spPr/>
    </dgm:pt>
    <dgm:pt modelId="{0698AB8F-5575-480D-854F-698D590AF69C}" type="pres">
      <dgm:prSet presAssocID="{43E46ABE-A9D5-4AB1-A5DA-CE8718CF966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DEBD11-7095-4FCF-A84A-1201E1998C82}" type="presOf" srcId="{43E46ABE-A9D5-4AB1-A5DA-CE8718CF9667}" destId="{15254CF2-7298-4064-AD4C-29D66F486D2D}" srcOrd="0" destOrd="0" presId="urn:microsoft.com/office/officeart/2005/8/layout/chart3"/>
    <dgm:cxn modelId="{1C8C9F2F-9539-4E06-B894-296EBF6397AF}" type="presOf" srcId="{DC1A2D6A-06DE-4FD5-8D09-AA52491C0925}" destId="{E4ED6BE6-E3CD-463C-B77D-8F5F6DEB552D}" srcOrd="0" destOrd="0" presId="urn:microsoft.com/office/officeart/2005/8/layout/chart3"/>
    <dgm:cxn modelId="{F617E030-6204-4E7D-A489-C08BE61D1729}" type="presOf" srcId="{60FAE858-6039-408C-AD36-7EA4FE299D21}" destId="{C6F5A101-E8F7-4E36-B78B-90BD16A0FF04}" srcOrd="1" destOrd="0" presId="urn:microsoft.com/office/officeart/2005/8/layout/chart3"/>
    <dgm:cxn modelId="{68E15864-4684-4B5F-974A-B1715DBC34EE}" srcId="{43E46ABE-A9D5-4AB1-A5DA-CE8718CF9667}" destId="{DC1A2D6A-06DE-4FD5-8D09-AA52491C0925}" srcOrd="3" destOrd="0" parTransId="{23FC93D6-3B76-4EE4-AFBB-BF9164DCF6F6}" sibTransId="{0B4E1245-FC36-4827-A911-86F9789DF84D}"/>
    <dgm:cxn modelId="{E486AF44-8A5D-4284-ACCA-528A65A39ADF}" srcId="{43E46ABE-A9D5-4AB1-A5DA-CE8718CF9667}" destId="{7160874A-DBB0-4014-A03D-AF1C6498348C}" srcOrd="0" destOrd="0" parTransId="{D577F2A6-CE71-4F65-A105-A70B5F2E0603}" sibTransId="{C3434324-4014-4FA5-B0E5-2212370E45D5}"/>
    <dgm:cxn modelId="{C4326A58-044C-4EC8-91B7-9D33D6C2384D}" type="presOf" srcId="{60FAE858-6039-408C-AD36-7EA4FE299D21}" destId="{8CBC5A85-E59B-47BA-9D1E-FCF068A98960}" srcOrd="0" destOrd="0" presId="urn:microsoft.com/office/officeart/2005/8/layout/chart3"/>
    <dgm:cxn modelId="{613B9159-A6C9-4D08-A58A-25E534A320E1}" type="presOf" srcId="{FEDAA841-2EA4-4B35-ADDC-D68DD8E7C3F7}" destId="{D7713730-3306-45F2-8A4F-D2C356B66962}" srcOrd="1" destOrd="0" presId="urn:microsoft.com/office/officeart/2005/8/layout/chart3"/>
    <dgm:cxn modelId="{E9D35283-C192-40AE-B1D0-1D9EF3EA1DC6}" type="presOf" srcId="{7160874A-DBB0-4014-A03D-AF1C6498348C}" destId="{A8926189-954D-4148-8377-2D9E539FD252}" srcOrd="0" destOrd="0" presId="urn:microsoft.com/office/officeart/2005/8/layout/chart3"/>
    <dgm:cxn modelId="{03AFE892-5FE5-420A-B78B-161D3FA062F9}" type="presOf" srcId="{7160874A-DBB0-4014-A03D-AF1C6498348C}" destId="{704A26BD-07A4-4E5A-8443-E87299C60768}" srcOrd="1" destOrd="0" presId="urn:microsoft.com/office/officeart/2005/8/layout/chart3"/>
    <dgm:cxn modelId="{621148CD-8A85-4C89-8D98-A69700425BF7}" type="presOf" srcId="{DC1A2D6A-06DE-4FD5-8D09-AA52491C0925}" destId="{0698AB8F-5575-480D-854F-698D590AF69C}" srcOrd="1" destOrd="0" presId="urn:microsoft.com/office/officeart/2005/8/layout/chart3"/>
    <dgm:cxn modelId="{3C5470D8-EA74-4737-AD26-2862FCBECF07}" srcId="{43E46ABE-A9D5-4AB1-A5DA-CE8718CF9667}" destId="{60FAE858-6039-408C-AD36-7EA4FE299D21}" srcOrd="2" destOrd="0" parTransId="{E14F8612-A0F9-4551-8FB1-6218618F5996}" sibTransId="{D97911F7-19A2-478A-9C50-471A0648877A}"/>
    <dgm:cxn modelId="{0F6A3EE0-1E75-44CA-B1D0-70F412C9E898}" type="presOf" srcId="{FEDAA841-2EA4-4B35-ADDC-D68DD8E7C3F7}" destId="{B0F839B7-6390-401C-B16F-E05E4E2EE116}" srcOrd="0" destOrd="0" presId="urn:microsoft.com/office/officeart/2005/8/layout/chart3"/>
    <dgm:cxn modelId="{A9E75EF0-F922-4C94-A11B-CBA3ED88DF1A}" srcId="{43E46ABE-A9D5-4AB1-A5DA-CE8718CF9667}" destId="{FEDAA841-2EA4-4B35-ADDC-D68DD8E7C3F7}" srcOrd="1" destOrd="0" parTransId="{8A37D2E5-3DB9-4E55-AD64-FC2D3BC3973F}" sibTransId="{E33A0C3B-455B-4075-AAE9-6CEA25A570E6}"/>
    <dgm:cxn modelId="{1BDBBB69-B69B-4056-A2FF-DEE4C6503141}" type="presParOf" srcId="{15254CF2-7298-4064-AD4C-29D66F486D2D}" destId="{A8926189-954D-4148-8377-2D9E539FD252}" srcOrd="0" destOrd="0" presId="urn:microsoft.com/office/officeart/2005/8/layout/chart3"/>
    <dgm:cxn modelId="{E8415930-3EF6-401A-936D-E15344F266D9}" type="presParOf" srcId="{15254CF2-7298-4064-AD4C-29D66F486D2D}" destId="{704A26BD-07A4-4E5A-8443-E87299C60768}" srcOrd="1" destOrd="0" presId="urn:microsoft.com/office/officeart/2005/8/layout/chart3"/>
    <dgm:cxn modelId="{83FF040C-5209-452A-85D5-7E47FE76C064}" type="presParOf" srcId="{15254CF2-7298-4064-AD4C-29D66F486D2D}" destId="{B0F839B7-6390-401C-B16F-E05E4E2EE116}" srcOrd="2" destOrd="0" presId="urn:microsoft.com/office/officeart/2005/8/layout/chart3"/>
    <dgm:cxn modelId="{01990CDC-1AF2-43AA-99EC-258C3E9AC69A}" type="presParOf" srcId="{15254CF2-7298-4064-AD4C-29D66F486D2D}" destId="{D7713730-3306-45F2-8A4F-D2C356B66962}" srcOrd="3" destOrd="0" presId="urn:microsoft.com/office/officeart/2005/8/layout/chart3"/>
    <dgm:cxn modelId="{EF1D45B8-A630-43B3-8F53-68EB418AD27C}" type="presParOf" srcId="{15254CF2-7298-4064-AD4C-29D66F486D2D}" destId="{8CBC5A85-E59B-47BA-9D1E-FCF068A98960}" srcOrd="4" destOrd="0" presId="urn:microsoft.com/office/officeart/2005/8/layout/chart3"/>
    <dgm:cxn modelId="{25361266-4923-4F40-8DA7-3E07E9CAB1E0}" type="presParOf" srcId="{15254CF2-7298-4064-AD4C-29D66F486D2D}" destId="{C6F5A101-E8F7-4E36-B78B-90BD16A0FF04}" srcOrd="5" destOrd="0" presId="urn:microsoft.com/office/officeart/2005/8/layout/chart3"/>
    <dgm:cxn modelId="{1CCAB865-8BFE-4FCD-ABDE-6183B68511B0}" type="presParOf" srcId="{15254CF2-7298-4064-AD4C-29D66F486D2D}" destId="{E4ED6BE6-E3CD-463C-B77D-8F5F6DEB552D}" srcOrd="6" destOrd="0" presId="urn:microsoft.com/office/officeart/2005/8/layout/chart3"/>
    <dgm:cxn modelId="{370AB807-914E-427A-BB29-47D6B6CE3D11}" type="presParOf" srcId="{15254CF2-7298-4064-AD4C-29D66F486D2D}" destId="{0698AB8F-5575-480D-854F-698D590AF69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46ABE-A9D5-4AB1-A5DA-CE8718CF9667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0874A-DBB0-4014-A03D-AF1C6498348C}">
      <dgm:prSet phldrT="[Text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Transform</a:t>
          </a:r>
        </a:p>
      </dgm:t>
    </dgm:pt>
    <dgm:pt modelId="{D577F2A6-CE71-4F65-A105-A70B5F2E0603}" type="parTrans" cxnId="{E486AF44-8A5D-4284-ACCA-528A65A39ADF}">
      <dgm:prSet/>
      <dgm:spPr/>
      <dgm:t>
        <a:bodyPr/>
        <a:lstStyle/>
        <a:p>
          <a:endParaRPr lang="en-US" sz="2000"/>
        </a:p>
      </dgm:t>
    </dgm:pt>
    <dgm:pt modelId="{C3434324-4014-4FA5-B0E5-2212370E45D5}" type="sibTrans" cxnId="{E486AF44-8A5D-4284-ACCA-528A65A39ADF}">
      <dgm:prSet/>
      <dgm:spPr/>
      <dgm:t>
        <a:bodyPr/>
        <a:lstStyle/>
        <a:p>
          <a:endParaRPr lang="en-US" sz="2000"/>
        </a:p>
      </dgm:t>
    </dgm:pt>
    <dgm:pt modelId="{FEDAA841-2EA4-4B35-ADDC-D68DD8E7C3F7}">
      <dgm:prSet phldrT="[Text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Restore</a:t>
          </a:r>
        </a:p>
      </dgm:t>
    </dgm:pt>
    <dgm:pt modelId="{8A37D2E5-3DB9-4E55-AD64-FC2D3BC3973F}" type="parTrans" cxnId="{A9E75EF0-F922-4C94-A11B-CBA3ED88DF1A}">
      <dgm:prSet/>
      <dgm:spPr/>
      <dgm:t>
        <a:bodyPr/>
        <a:lstStyle/>
        <a:p>
          <a:endParaRPr lang="en-US" sz="2000"/>
        </a:p>
      </dgm:t>
    </dgm:pt>
    <dgm:pt modelId="{E33A0C3B-455B-4075-AAE9-6CEA25A570E6}" type="sibTrans" cxnId="{A9E75EF0-F922-4C94-A11B-CBA3ED88DF1A}">
      <dgm:prSet/>
      <dgm:spPr/>
      <dgm:t>
        <a:bodyPr/>
        <a:lstStyle/>
        <a:p>
          <a:endParaRPr lang="en-US" sz="2000"/>
        </a:p>
      </dgm:t>
    </dgm:pt>
    <dgm:pt modelId="{60FAE858-6039-408C-AD36-7EA4FE299D21}">
      <dgm:prSet phldrT="[Text]" custT="1"/>
      <dgm:spPr>
        <a:solidFill>
          <a:srgbClr val="ED7D3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Augment</a:t>
          </a:r>
        </a:p>
      </dgm:t>
    </dgm:pt>
    <dgm:pt modelId="{E14F8612-A0F9-4551-8FB1-6218618F5996}" type="parTrans" cxnId="{3C5470D8-EA74-4737-AD26-2862FCBECF07}">
      <dgm:prSet/>
      <dgm:spPr/>
      <dgm:t>
        <a:bodyPr/>
        <a:lstStyle/>
        <a:p>
          <a:endParaRPr lang="en-US" sz="2000"/>
        </a:p>
      </dgm:t>
    </dgm:pt>
    <dgm:pt modelId="{D97911F7-19A2-478A-9C50-471A0648877A}" type="sibTrans" cxnId="{3C5470D8-EA74-4737-AD26-2862FCBECF07}">
      <dgm:prSet/>
      <dgm:spPr/>
      <dgm:t>
        <a:bodyPr/>
        <a:lstStyle/>
        <a:p>
          <a:endParaRPr lang="en-US" sz="2000"/>
        </a:p>
      </dgm:t>
    </dgm:pt>
    <dgm:pt modelId="{DC1A2D6A-06DE-4FD5-8D09-AA52491C0925}">
      <dgm:prSet phldrT="[Text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Standalone</a:t>
          </a:r>
        </a:p>
      </dgm:t>
    </dgm:pt>
    <dgm:pt modelId="{23FC93D6-3B76-4EE4-AFBB-BF9164DCF6F6}" type="parTrans" cxnId="{68E15864-4684-4B5F-974A-B1715DBC34EE}">
      <dgm:prSet/>
      <dgm:spPr/>
      <dgm:t>
        <a:bodyPr/>
        <a:lstStyle/>
        <a:p>
          <a:endParaRPr lang="en-US" sz="2000"/>
        </a:p>
      </dgm:t>
    </dgm:pt>
    <dgm:pt modelId="{0B4E1245-FC36-4827-A911-86F9789DF84D}" type="sibTrans" cxnId="{68E15864-4684-4B5F-974A-B1715DBC34EE}">
      <dgm:prSet/>
      <dgm:spPr/>
      <dgm:t>
        <a:bodyPr/>
        <a:lstStyle/>
        <a:p>
          <a:endParaRPr lang="en-US" sz="2000"/>
        </a:p>
      </dgm:t>
    </dgm:pt>
    <dgm:pt modelId="{15254CF2-7298-4064-AD4C-29D66F486D2D}" type="pres">
      <dgm:prSet presAssocID="{43E46ABE-A9D5-4AB1-A5DA-CE8718CF9667}" presName="compositeShape" presStyleCnt="0">
        <dgm:presLayoutVars>
          <dgm:chMax val="7"/>
          <dgm:dir/>
          <dgm:resizeHandles val="exact"/>
        </dgm:presLayoutVars>
      </dgm:prSet>
      <dgm:spPr/>
    </dgm:pt>
    <dgm:pt modelId="{A8926189-954D-4148-8377-2D9E539FD252}" type="pres">
      <dgm:prSet presAssocID="{43E46ABE-A9D5-4AB1-A5DA-CE8718CF9667}" presName="wedge1" presStyleLbl="node1" presStyleIdx="0" presStyleCnt="4" custScaleX="106294" custScaleY="106294" custLinFactNeighborX="-3885" custLinFactNeighborY="4190"/>
      <dgm:spPr>
        <a:xfrm>
          <a:off x="1197976" y="327486"/>
          <a:ext cx="4114800" cy="4114800"/>
        </a:xfrm>
        <a:prstGeom prst="pie">
          <a:avLst>
            <a:gd name="adj1" fmla="val 16200000"/>
            <a:gd name="adj2" fmla="val 0"/>
          </a:avLst>
        </a:prstGeom>
      </dgm:spPr>
    </dgm:pt>
    <dgm:pt modelId="{704A26BD-07A4-4E5A-8443-E87299C60768}" type="pres">
      <dgm:prSet presAssocID="{43E46ABE-A9D5-4AB1-A5DA-CE8718CF966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F839B7-6390-401C-B16F-E05E4E2EE116}" type="pres">
      <dgm:prSet presAssocID="{43E46ABE-A9D5-4AB1-A5DA-CE8718CF9667}" presName="wedge2" presStyleLbl="node1" presStyleIdx="1" presStyleCnt="4" custScaleX="106294" custScaleY="106294"/>
      <dgm:spPr>
        <a:xfrm>
          <a:off x="1185229" y="328426"/>
          <a:ext cx="4114800" cy="4114800"/>
        </a:xfrm>
        <a:prstGeom prst="pie">
          <a:avLst>
            <a:gd name="adj1" fmla="val 0"/>
            <a:gd name="adj2" fmla="val 5400000"/>
          </a:avLst>
        </a:prstGeom>
      </dgm:spPr>
    </dgm:pt>
    <dgm:pt modelId="{D7713730-3306-45F2-8A4F-D2C356B66962}" type="pres">
      <dgm:prSet presAssocID="{43E46ABE-A9D5-4AB1-A5DA-CE8718CF966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BC5A85-E59B-47BA-9D1E-FCF068A98960}" type="pres">
      <dgm:prSet presAssocID="{43E46ABE-A9D5-4AB1-A5DA-CE8718CF9667}" presName="wedge3" presStyleLbl="node1" presStyleIdx="2" presStyleCnt="4" custScaleX="106294" custScaleY="106294"/>
      <dgm:spPr>
        <a:xfrm>
          <a:off x="1185229" y="328426"/>
          <a:ext cx="4114800" cy="4114800"/>
        </a:xfrm>
        <a:prstGeom prst="pie">
          <a:avLst>
            <a:gd name="adj1" fmla="val 5400000"/>
            <a:gd name="adj2" fmla="val 10800000"/>
          </a:avLst>
        </a:prstGeom>
      </dgm:spPr>
    </dgm:pt>
    <dgm:pt modelId="{C6F5A101-E8F7-4E36-B78B-90BD16A0FF04}" type="pres">
      <dgm:prSet presAssocID="{43E46ABE-A9D5-4AB1-A5DA-CE8718CF966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ED6BE6-E3CD-463C-B77D-8F5F6DEB552D}" type="pres">
      <dgm:prSet presAssocID="{43E46ABE-A9D5-4AB1-A5DA-CE8718CF9667}" presName="wedge4" presStyleLbl="node1" presStyleIdx="3" presStyleCnt="4" custScaleX="106294" custScaleY="106294"/>
      <dgm:spPr>
        <a:xfrm>
          <a:off x="1185229" y="328426"/>
          <a:ext cx="4114800" cy="4114800"/>
        </a:xfrm>
        <a:prstGeom prst="pie">
          <a:avLst>
            <a:gd name="adj1" fmla="val 10800000"/>
            <a:gd name="adj2" fmla="val 16200000"/>
          </a:avLst>
        </a:prstGeom>
      </dgm:spPr>
    </dgm:pt>
    <dgm:pt modelId="{0698AB8F-5575-480D-854F-698D590AF69C}" type="pres">
      <dgm:prSet presAssocID="{43E46ABE-A9D5-4AB1-A5DA-CE8718CF966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ADEBD11-7095-4FCF-A84A-1201E1998C82}" type="presOf" srcId="{43E46ABE-A9D5-4AB1-A5DA-CE8718CF9667}" destId="{15254CF2-7298-4064-AD4C-29D66F486D2D}" srcOrd="0" destOrd="0" presId="urn:microsoft.com/office/officeart/2005/8/layout/chart3"/>
    <dgm:cxn modelId="{1C8C9F2F-9539-4E06-B894-296EBF6397AF}" type="presOf" srcId="{DC1A2D6A-06DE-4FD5-8D09-AA52491C0925}" destId="{E4ED6BE6-E3CD-463C-B77D-8F5F6DEB552D}" srcOrd="0" destOrd="0" presId="urn:microsoft.com/office/officeart/2005/8/layout/chart3"/>
    <dgm:cxn modelId="{F617E030-6204-4E7D-A489-C08BE61D1729}" type="presOf" srcId="{60FAE858-6039-408C-AD36-7EA4FE299D21}" destId="{C6F5A101-E8F7-4E36-B78B-90BD16A0FF04}" srcOrd="1" destOrd="0" presId="urn:microsoft.com/office/officeart/2005/8/layout/chart3"/>
    <dgm:cxn modelId="{68E15864-4684-4B5F-974A-B1715DBC34EE}" srcId="{43E46ABE-A9D5-4AB1-A5DA-CE8718CF9667}" destId="{DC1A2D6A-06DE-4FD5-8D09-AA52491C0925}" srcOrd="3" destOrd="0" parTransId="{23FC93D6-3B76-4EE4-AFBB-BF9164DCF6F6}" sibTransId="{0B4E1245-FC36-4827-A911-86F9789DF84D}"/>
    <dgm:cxn modelId="{E486AF44-8A5D-4284-ACCA-528A65A39ADF}" srcId="{43E46ABE-A9D5-4AB1-A5DA-CE8718CF9667}" destId="{7160874A-DBB0-4014-A03D-AF1C6498348C}" srcOrd="0" destOrd="0" parTransId="{D577F2A6-CE71-4F65-A105-A70B5F2E0603}" sibTransId="{C3434324-4014-4FA5-B0E5-2212370E45D5}"/>
    <dgm:cxn modelId="{C4326A58-044C-4EC8-91B7-9D33D6C2384D}" type="presOf" srcId="{60FAE858-6039-408C-AD36-7EA4FE299D21}" destId="{8CBC5A85-E59B-47BA-9D1E-FCF068A98960}" srcOrd="0" destOrd="0" presId="urn:microsoft.com/office/officeart/2005/8/layout/chart3"/>
    <dgm:cxn modelId="{613B9159-A6C9-4D08-A58A-25E534A320E1}" type="presOf" srcId="{FEDAA841-2EA4-4B35-ADDC-D68DD8E7C3F7}" destId="{D7713730-3306-45F2-8A4F-D2C356B66962}" srcOrd="1" destOrd="0" presId="urn:microsoft.com/office/officeart/2005/8/layout/chart3"/>
    <dgm:cxn modelId="{E9D35283-C192-40AE-B1D0-1D9EF3EA1DC6}" type="presOf" srcId="{7160874A-DBB0-4014-A03D-AF1C6498348C}" destId="{A8926189-954D-4148-8377-2D9E539FD252}" srcOrd="0" destOrd="0" presId="urn:microsoft.com/office/officeart/2005/8/layout/chart3"/>
    <dgm:cxn modelId="{03AFE892-5FE5-420A-B78B-161D3FA062F9}" type="presOf" srcId="{7160874A-DBB0-4014-A03D-AF1C6498348C}" destId="{704A26BD-07A4-4E5A-8443-E87299C60768}" srcOrd="1" destOrd="0" presId="urn:microsoft.com/office/officeart/2005/8/layout/chart3"/>
    <dgm:cxn modelId="{621148CD-8A85-4C89-8D98-A69700425BF7}" type="presOf" srcId="{DC1A2D6A-06DE-4FD5-8D09-AA52491C0925}" destId="{0698AB8F-5575-480D-854F-698D590AF69C}" srcOrd="1" destOrd="0" presId="urn:microsoft.com/office/officeart/2005/8/layout/chart3"/>
    <dgm:cxn modelId="{3C5470D8-EA74-4737-AD26-2862FCBECF07}" srcId="{43E46ABE-A9D5-4AB1-A5DA-CE8718CF9667}" destId="{60FAE858-6039-408C-AD36-7EA4FE299D21}" srcOrd="2" destOrd="0" parTransId="{E14F8612-A0F9-4551-8FB1-6218618F5996}" sibTransId="{D97911F7-19A2-478A-9C50-471A0648877A}"/>
    <dgm:cxn modelId="{0F6A3EE0-1E75-44CA-B1D0-70F412C9E898}" type="presOf" srcId="{FEDAA841-2EA4-4B35-ADDC-D68DD8E7C3F7}" destId="{B0F839B7-6390-401C-B16F-E05E4E2EE116}" srcOrd="0" destOrd="0" presId="urn:microsoft.com/office/officeart/2005/8/layout/chart3"/>
    <dgm:cxn modelId="{A9E75EF0-F922-4C94-A11B-CBA3ED88DF1A}" srcId="{43E46ABE-A9D5-4AB1-A5DA-CE8718CF9667}" destId="{FEDAA841-2EA4-4B35-ADDC-D68DD8E7C3F7}" srcOrd="1" destOrd="0" parTransId="{8A37D2E5-3DB9-4E55-AD64-FC2D3BC3973F}" sibTransId="{E33A0C3B-455B-4075-AAE9-6CEA25A570E6}"/>
    <dgm:cxn modelId="{1BDBBB69-B69B-4056-A2FF-DEE4C6503141}" type="presParOf" srcId="{15254CF2-7298-4064-AD4C-29D66F486D2D}" destId="{A8926189-954D-4148-8377-2D9E539FD252}" srcOrd="0" destOrd="0" presId="urn:microsoft.com/office/officeart/2005/8/layout/chart3"/>
    <dgm:cxn modelId="{E8415930-3EF6-401A-936D-E15344F266D9}" type="presParOf" srcId="{15254CF2-7298-4064-AD4C-29D66F486D2D}" destId="{704A26BD-07A4-4E5A-8443-E87299C60768}" srcOrd="1" destOrd="0" presId="urn:microsoft.com/office/officeart/2005/8/layout/chart3"/>
    <dgm:cxn modelId="{83FF040C-5209-452A-85D5-7E47FE76C064}" type="presParOf" srcId="{15254CF2-7298-4064-AD4C-29D66F486D2D}" destId="{B0F839B7-6390-401C-B16F-E05E4E2EE116}" srcOrd="2" destOrd="0" presId="urn:microsoft.com/office/officeart/2005/8/layout/chart3"/>
    <dgm:cxn modelId="{01990CDC-1AF2-43AA-99EC-258C3E9AC69A}" type="presParOf" srcId="{15254CF2-7298-4064-AD4C-29D66F486D2D}" destId="{D7713730-3306-45F2-8A4F-D2C356B66962}" srcOrd="3" destOrd="0" presId="urn:microsoft.com/office/officeart/2005/8/layout/chart3"/>
    <dgm:cxn modelId="{EF1D45B8-A630-43B3-8F53-68EB418AD27C}" type="presParOf" srcId="{15254CF2-7298-4064-AD4C-29D66F486D2D}" destId="{8CBC5A85-E59B-47BA-9D1E-FCF068A98960}" srcOrd="4" destOrd="0" presId="urn:microsoft.com/office/officeart/2005/8/layout/chart3"/>
    <dgm:cxn modelId="{25361266-4923-4F40-8DA7-3E07E9CAB1E0}" type="presParOf" srcId="{15254CF2-7298-4064-AD4C-29D66F486D2D}" destId="{C6F5A101-E8F7-4E36-B78B-90BD16A0FF04}" srcOrd="5" destOrd="0" presId="urn:microsoft.com/office/officeart/2005/8/layout/chart3"/>
    <dgm:cxn modelId="{1CCAB865-8BFE-4FCD-ABDE-6183B68511B0}" type="presParOf" srcId="{15254CF2-7298-4064-AD4C-29D66F486D2D}" destId="{E4ED6BE6-E3CD-463C-B77D-8F5F6DEB552D}" srcOrd="6" destOrd="0" presId="urn:microsoft.com/office/officeart/2005/8/layout/chart3"/>
    <dgm:cxn modelId="{370AB807-914E-427A-BB29-47D6B6CE3D11}" type="presParOf" srcId="{15254CF2-7298-4064-AD4C-29D66F486D2D}" destId="{0698AB8F-5575-480D-854F-698D590AF69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26189-954D-4148-8377-2D9E539FD252}">
      <dsp:nvSpPr>
        <dsp:cNvPr id="0" name=""/>
        <dsp:cNvSpPr/>
      </dsp:nvSpPr>
      <dsp:spPr>
        <a:xfrm>
          <a:off x="1197976" y="327486"/>
          <a:ext cx="4114800" cy="4114800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T</a:t>
          </a:r>
          <a:r>
            <a:rPr lang="en-US" sz="2400" kern="1200" dirty="0"/>
            <a:t>ransform</a:t>
          </a:r>
        </a:p>
      </dsp:txBody>
      <dsp:txXfrm>
        <a:off x="3302402" y="1088724"/>
        <a:ext cx="1518557" cy="1224642"/>
      </dsp:txXfrm>
    </dsp:sp>
    <dsp:sp modelId="{B0F839B7-6390-401C-B16F-E05E4E2EE116}">
      <dsp:nvSpPr>
        <dsp:cNvPr id="0" name=""/>
        <dsp:cNvSpPr/>
      </dsp:nvSpPr>
      <dsp:spPr>
        <a:xfrm>
          <a:off x="1185229" y="328426"/>
          <a:ext cx="4114800" cy="4114800"/>
        </a:xfrm>
        <a:prstGeom prst="pie">
          <a:avLst>
            <a:gd name="adj1" fmla="val 0"/>
            <a:gd name="adj2" fmla="val 540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sng" kern="1200" dirty="0"/>
            <a:t>R</a:t>
          </a:r>
          <a:r>
            <a:rPr lang="en-US" sz="2400" kern="1200" dirty="0"/>
            <a:t>estore</a:t>
          </a:r>
        </a:p>
      </dsp:txBody>
      <dsp:txXfrm>
        <a:off x="3316107" y="2459305"/>
        <a:ext cx="1518557" cy="1224642"/>
      </dsp:txXfrm>
    </dsp:sp>
    <dsp:sp modelId="{8CBC5A85-E59B-47BA-9D1E-FCF068A98960}">
      <dsp:nvSpPr>
        <dsp:cNvPr id="0" name=""/>
        <dsp:cNvSpPr/>
      </dsp:nvSpPr>
      <dsp:spPr>
        <a:xfrm>
          <a:off x="1185229" y="328426"/>
          <a:ext cx="4114800" cy="411480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A</a:t>
          </a:r>
          <a:r>
            <a:rPr lang="en-US" sz="2400" kern="1200" dirty="0"/>
            <a:t>ugment</a:t>
          </a:r>
        </a:p>
      </dsp:txBody>
      <dsp:txXfrm>
        <a:off x="1650593" y="2459305"/>
        <a:ext cx="1518557" cy="1224642"/>
      </dsp:txXfrm>
    </dsp:sp>
    <dsp:sp modelId="{E4ED6BE6-E3CD-463C-B77D-8F5F6DEB552D}">
      <dsp:nvSpPr>
        <dsp:cNvPr id="0" name=""/>
        <dsp:cNvSpPr/>
      </dsp:nvSpPr>
      <dsp:spPr>
        <a:xfrm>
          <a:off x="1185229" y="328426"/>
          <a:ext cx="4114800" cy="4114800"/>
        </a:xfrm>
        <a:prstGeom prst="pie">
          <a:avLst>
            <a:gd name="adj1" fmla="val 10800000"/>
            <a:gd name="adj2" fmla="val 1620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S</a:t>
          </a:r>
          <a:r>
            <a:rPr lang="en-US" sz="2400" kern="1200" dirty="0"/>
            <a:t>tandalone</a:t>
          </a:r>
        </a:p>
      </dsp:txBody>
      <dsp:txXfrm>
        <a:off x="1650593" y="1087705"/>
        <a:ext cx="1518557" cy="1224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26189-954D-4148-8377-2D9E539FD252}">
      <dsp:nvSpPr>
        <dsp:cNvPr id="0" name=""/>
        <dsp:cNvSpPr/>
      </dsp:nvSpPr>
      <dsp:spPr>
        <a:xfrm>
          <a:off x="1197976" y="327486"/>
          <a:ext cx="4114800" cy="411480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Transform</a:t>
          </a:r>
        </a:p>
      </dsp:txBody>
      <dsp:txXfrm>
        <a:off x="3302402" y="1088724"/>
        <a:ext cx="1518557" cy="1224642"/>
      </dsp:txXfrm>
    </dsp:sp>
    <dsp:sp modelId="{B0F839B7-6390-401C-B16F-E05E4E2EE116}">
      <dsp:nvSpPr>
        <dsp:cNvPr id="0" name=""/>
        <dsp:cNvSpPr/>
      </dsp:nvSpPr>
      <dsp:spPr>
        <a:xfrm>
          <a:off x="1185229" y="328426"/>
          <a:ext cx="4114800" cy="411480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Restore</a:t>
          </a:r>
        </a:p>
      </dsp:txBody>
      <dsp:txXfrm>
        <a:off x="3316107" y="2459305"/>
        <a:ext cx="1518557" cy="1224642"/>
      </dsp:txXfrm>
    </dsp:sp>
    <dsp:sp modelId="{8CBC5A85-E59B-47BA-9D1E-FCF068A98960}">
      <dsp:nvSpPr>
        <dsp:cNvPr id="0" name=""/>
        <dsp:cNvSpPr/>
      </dsp:nvSpPr>
      <dsp:spPr>
        <a:xfrm>
          <a:off x="1185229" y="328426"/>
          <a:ext cx="4114800" cy="4114800"/>
        </a:xfrm>
        <a:prstGeom prst="pie">
          <a:avLst>
            <a:gd name="adj1" fmla="val 5400000"/>
            <a:gd name="adj2" fmla="val 10800000"/>
          </a:avLst>
        </a:prstGeom>
        <a:solidFill>
          <a:srgbClr val="ED7D3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Augment</a:t>
          </a:r>
        </a:p>
      </dsp:txBody>
      <dsp:txXfrm>
        <a:off x="1650593" y="2459305"/>
        <a:ext cx="1518557" cy="1224642"/>
      </dsp:txXfrm>
    </dsp:sp>
    <dsp:sp modelId="{E4ED6BE6-E3CD-463C-B77D-8F5F6DEB552D}">
      <dsp:nvSpPr>
        <dsp:cNvPr id="0" name=""/>
        <dsp:cNvSpPr/>
      </dsp:nvSpPr>
      <dsp:spPr>
        <a:xfrm>
          <a:off x="1185229" y="328426"/>
          <a:ext cx="4114800" cy="411480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Standalone</a:t>
          </a:r>
        </a:p>
      </dsp:txBody>
      <dsp:txXfrm>
        <a:off x="1650593" y="1087705"/>
        <a:ext cx="1518557" cy="1224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54C3EBE9-6DEC-2949-987D-6E8765C14D52}" type="datetimeFigureOut">
              <a:rPr lang="nl-NL" smtClean="0"/>
              <a:pPr/>
              <a:t>20-6-2022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5958711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r>
              <a:rPr lang="en-US"/>
              <a:t>2018-04-22 - JH Rex - ECCMID - Developing non-traditional antibiotics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85758" y="8917422"/>
            <a:ext cx="1215074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15FC81C7-339B-B948-9511-D677D397D16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3425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E3B8464C-5D34-4951-BFA4-74D88D392DFE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r>
              <a:rPr lang="en-US"/>
              <a:t>2018-04-22 - JH Rex - ECCMID - Developing non-traditional antibiotics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23799B2-FF4F-430E-A402-978806AE5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0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F4CB8-D716-4001-91EB-AD14734A43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0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F4CB8-D716-4001-91EB-AD14734A43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3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7900">
              <a:defRPr/>
            </a:pPr>
            <a:fld id="{2E2D03FB-2E0C-4436-A873-75798F4AE333}" type="slidenum">
              <a:rPr lang="en-GB">
                <a:solidFill>
                  <a:prstClr val="black"/>
                </a:solidFill>
                <a:latin typeface="Calibri"/>
              </a:rPr>
              <a:pPr defTabSz="937900">
                <a:defRPr/>
              </a:pPr>
              <a:t>36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C459C-9E8B-4D88-9292-9DBF7D77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2018-02-27 Rex JH - Intro to ID</a:t>
            </a:r>
          </a:p>
        </p:txBody>
      </p:sp>
    </p:spTree>
    <p:extLst>
      <p:ext uri="{BB962C8B-B14F-4D97-AF65-F5344CB8AC3E}">
        <p14:creationId xmlns:p14="http://schemas.microsoft.com/office/powerpoint/2010/main" val="379787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2018-04-22 - JH Rex - ECCMID - Developing non-traditional antibiotics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799B2-FF4F-430E-A402-978806AE5E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2018-04-22 - JH Rex - ECCMID - Developing non-traditional antibiotics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799B2-FF4F-430E-A402-978806AE5E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0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BA33-F842-4D48-B963-6929F473B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4F7E-E9F3-40AA-AF49-1685BADA0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9353D-67D0-4B6C-9B2F-8FCB1595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ABBF-82FA-4DE7-9C6C-DEEACC87883A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8CB93-E040-442F-9877-8994E831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608512" cy="365125"/>
          </a:xfrm>
        </p:spPr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4250-E642-405C-A67D-7A50A33A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0A38-7384-4E76-9327-E0E8DB52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3F34D-1BFF-4AC1-90D8-48E57771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FCD81-D1E1-4E24-BBAF-0D1B24DD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259A-CB7F-42AB-982B-4F293E26A554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6CD3D-2E4F-4329-9A31-BADF274C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3FCF1-101E-4B68-AD8C-A46B0CE4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89E0E-F4D1-4CB3-86A6-0D0752814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2468F-C3FD-4441-9421-78BDED193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CAA5-3AFB-4176-9775-304DB324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1BFF-B683-4A17-8B67-E6C691A6C023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12C5A-99B5-4680-8490-5D419206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C66B2-CE42-41E8-8769-B6CD0F1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400176" y="996124"/>
            <a:ext cx="3171825" cy="162161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238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51" y="327025"/>
            <a:ext cx="8040549" cy="8699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60" y="1844826"/>
            <a:ext cx="8041342" cy="4284153"/>
          </a:xfrm>
        </p:spPr>
        <p:txBody>
          <a:bodyPr/>
          <a:lstStyle>
            <a:lvl1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5BA527"/>
              </a:buClr>
              <a:defRPr sz="1200"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89900" y="6477000"/>
            <a:ext cx="730250" cy="2794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36B173-E7A0-4673-A8D8-EB72363D5C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58508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6" y="327025"/>
            <a:ext cx="7890734" cy="8699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89900" y="6477000"/>
            <a:ext cx="730250" cy="2794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B1690B-31E4-49CA-9B06-1EA66647F9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754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51" y="327025"/>
            <a:ext cx="8040549" cy="8699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60" y="1844826"/>
            <a:ext cx="8041342" cy="4284153"/>
          </a:xfrm>
        </p:spPr>
        <p:txBody>
          <a:bodyPr/>
          <a:lstStyle>
            <a:lvl1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5BA527"/>
              </a:buCl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5BA527"/>
              </a:buClr>
              <a:defRPr sz="1200"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89900" y="6477000"/>
            <a:ext cx="730250" cy="2794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36B173-E7A0-4673-A8D8-EB72363D5C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051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6" y="327025"/>
            <a:ext cx="7890734" cy="8699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89900" y="6477000"/>
            <a:ext cx="730250" cy="2794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B1690B-31E4-49CA-9B06-1EA66647F9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0021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F429-D74C-4BB7-A9ED-F115E53F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C07B-F51F-498D-9597-6507168D17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18446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9E79-8A04-4CF9-B061-F540B7EA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3058-0896-4C67-957A-2E73959019C4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0EE90-5F50-461E-9227-6A2A44AE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752528" cy="365125"/>
          </a:xfrm>
        </p:spPr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1B80-0A65-4718-AB39-61B7F922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9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38DB-5956-4087-8232-86BDF942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B3ADC-1C42-4DB0-BB84-BBA45D939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E9CA-47C3-4844-AB17-4D5B77C9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121-F289-4625-A623-4AE851905836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BAE97-89A9-4908-A482-5326F37F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B9F7A-B8E0-426C-A110-52B00D2E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7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10F9-DC8E-468A-9101-DF770525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DAB9-2FBD-479E-993E-1AEBB3C64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4D864-B131-4812-8FCB-5C62B9C5D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1BB-39C9-43CD-A368-BE62E8B9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3C65-59A9-44E7-B2EE-7860711D9F89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201B1-0012-4098-A743-2E26542B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3E334-A383-4712-B9FA-73F83933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941E-60C5-42A2-B1E1-B8E8936E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3A99D-4DC4-426D-AC11-E4107359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427E7-E839-4D5B-91DC-7BF422D1E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3F227-6FE8-4890-B09B-4D524AB7A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744E0-552C-4AB0-8491-C947C91C9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E173E-5132-432E-BF9C-2EA1D0DA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7EF4-C726-44C8-BBB5-555DB27B952A}" type="datetime1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00DB8-6151-4F6B-9E7D-5AA0225D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CA51B-F423-40B7-B5B7-81D1FEF0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C018-65E8-4053-9859-F5CD8760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62619-831C-43B4-BDF5-BD4D4F1B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D27A-4CC4-4522-851B-3BA1B4D3C008}" type="datetime1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8CEA7-5972-47C4-95E8-6EF0F49C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184576" cy="365125"/>
          </a:xfrm>
        </p:spPr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66202-30EC-4ACA-863F-0D1341B0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ADCE1-0F53-4B03-BF28-45565240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D4AC-1D58-475D-96A8-E0AD220450BF}" type="datetime1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1C110-E358-4CFE-BC4C-E4D41E2C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040560" cy="365125"/>
          </a:xfrm>
        </p:spPr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80C2-3473-4D48-A212-B61F6FE2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C88F-6A52-490A-8404-97CFEDAB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DAE8D-1EEE-4C90-B856-ADE37D442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BFAF0-CA1E-4AE7-82BD-CD9A034C2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64791-DB36-45EA-BA51-C2C6D4A0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2517-0A9A-4891-936F-66A49B6F5D95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8173F-208C-4BF6-B324-39A51751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D31DB-514D-48DB-9D75-4F95E56E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FA12-6A48-4E33-B95B-4E2DEA26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21042-BB90-4423-A400-9E036E233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E4449-1D6E-41F5-8732-40355A34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3B0F4-5ABB-4BDD-B3EB-D478E7EE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7608-5915-4F10-B077-D59FD9F08184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D47DB-9BCC-4CE3-B36F-F3E6DFC6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1949A-3EF2-4932-808C-519212D1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6D237-A0A2-4B26-9A29-A21B036B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4ACD-D303-46FF-B673-0F2E288E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688B-8AF8-4BA3-804E-529E0D7D5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B7BF-9FAC-4F37-8767-043851B02F55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EBDE1-3677-4DC6-9F3E-343FE18B9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A809-7BD6-4964-8B07-D804FE298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0DD1-687E-4C19-957F-8ECA75BA12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9D91880-CEEA-9BC8-D988-37D35F7D246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68" y="0"/>
            <a:ext cx="1068023" cy="10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38" y="327025"/>
            <a:ext cx="69008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5938" y="1989138"/>
            <a:ext cx="6900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8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19138" indent="-36353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87425" indent="-26828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255713" indent="-26828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1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524000" indent="-26828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1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38" y="327025"/>
            <a:ext cx="69008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5938" y="1989138"/>
            <a:ext cx="6900862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0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19138" indent="-36353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987425" indent="-26828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16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255713" indent="-26828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1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524000" indent="-268288" algn="l" rtl="0" eaLnBrk="0" fontAlgn="base" hangingPunct="0">
        <a:spcBef>
          <a:spcPct val="20000"/>
        </a:spcBef>
        <a:spcAft>
          <a:spcPct val="0"/>
        </a:spcAft>
        <a:buClr>
          <a:srgbClr val="5BA527"/>
        </a:buClr>
        <a:buFont typeface="Wingdings" pitchFamily="2" charset="2"/>
        <a:buChar char="§"/>
        <a:defRPr sz="1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mr.solutions/" TargetMode="External"/><Relationship Id="rId2" Type="http://schemas.openxmlformats.org/officeDocument/2006/relationships/hyperlink" Target="mailto:john.h.rex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recourse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YKb_RWx1MA" TargetMode="External"/><Relationship Id="rId3" Type="http://schemas.openxmlformats.org/officeDocument/2006/relationships/hyperlink" Target="https://amr.solutions/2022/05/27/antibacterial-guidance-including-pediatrics-parallel-emafda-updates/" TargetMode="External"/><Relationship Id="rId7" Type="http://schemas.openxmlformats.org/officeDocument/2006/relationships/hyperlink" Target="https://amr.solutions/2018/08/23/fda-workshop-on-non-traditional-antibacterials-21-22-aug-2018/" TargetMode="External"/><Relationship Id="rId2" Type="http://schemas.openxmlformats.org/officeDocument/2006/relationships/hyperlink" Target="https://www.fda.gov/regulatory-information/search-fda-guidance-docu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r.solutions/2018/05/14/14-june-duke-margolis-workshop-a-taxonomy-for-non-traditional-non-fleming-antimicrobials/" TargetMode="External"/><Relationship Id="rId5" Type="http://schemas.openxmlformats.org/officeDocument/2006/relationships/hyperlink" Target="https://amr.solutions/2017/09/06/summary-slides-video-from-the-carb-x-gardp-bootcamps-5-8-sep-2017-asm-escmid-conference/" TargetMode="External"/><Relationship Id="rId4" Type="http://schemas.openxmlformats.org/officeDocument/2006/relationships/hyperlink" Target="https://www.fda.gov/drugs/news-events-human-drugs/facilitating-antibacterial-drug-development-patients-unmet-need-and-developing-antibacterial-drug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r.solutions/2020/02/24/chemical-vs-drugs-part-2-how-do-you-discriminate-more-on-halicin/" TargetMode="External"/><Relationship Id="rId2" Type="http://schemas.openxmlformats.org/officeDocument/2006/relationships/hyperlink" Target="https://journals.asm.org/journal/aac/scop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kcd.com/1217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amr.solutions/2020/02/25/chemicals-vs-drugs-part-3-xkcd-has-the-final-word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amr.solutions/2022/06/14/leaky-pipelines-when-is-a-molecule-a-dru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9687&amp;picture=dripping-water-pip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9mrQfSNT4" TargetMode="External"/><Relationship Id="rId2" Type="http://schemas.openxmlformats.org/officeDocument/2006/relationships/hyperlink" Target="https://amr.solutions/2020/09/19/in-praise-of-non-inferiorit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mr.solutions/2020/09/19/in-praise-of-non-inferiority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9mrQfSNT4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outu.be/dx9mrQfSNT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mr.solutions/2020/01/05/melinta-goes-bankrupt-never-let-a-good-crisis-go-to-waste/" TargetMode="External"/><Relationship Id="rId2" Type="http://schemas.openxmlformats.org/officeDocument/2006/relationships/hyperlink" Target="http://amr.solutions/blog/scary-scarier-scariest-achaogen-ft-editorial-cbs-60-minutes-on-am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mr.solutions/2020/01/07/melinta-part-2-bankruptcy-is-not-the-end-post-approval-costs-for-an-antibioti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r.solutions/2021/01/09/all-in-cost-of-a-new-antibiotic-from-discovery-to-10-years-on-market/" TargetMode="External"/><Relationship Id="rId5" Type="http://schemas.openxmlformats.org/officeDocument/2006/relationships/hyperlink" Target="https://amr.solutions/2020/03/06/what-does-an-antibiotic-cost-to-develop-what-is-it-worth-how-to-afford-it/" TargetMode="External"/><Relationship Id="rId4" Type="http://schemas.openxmlformats.org/officeDocument/2006/relationships/hyperlink" Target="https://amr.solutions/2020/01/28/mandatory-reading-alan-carrs-jan-2020-antibacterial-and-antifungal-market-review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d8iXLbZak?feature=oembed" TargetMode="External"/><Relationship Id="rId6" Type="http://schemas.openxmlformats.org/officeDocument/2006/relationships/hyperlink" Target="https://www.youtube.com/watch?v=6gd8iXLbZak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amr.solutions/2020/09/01/reimbursing-for-innovative-antibiotics-encouraging-updates-from-the-amr-conferenc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video/adada10f-5747-4976-a3e0-958b0165e0ef" TargetMode="External"/><Relationship Id="rId2" Type="http://schemas.openxmlformats.org/officeDocument/2006/relationships/hyperlink" Target="https://amr.solutions/2021/09/14/outstanding-discussions-of-pull-the-nhs-pilot-and-antibiotic-val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r.solutions/2022/06/04/notable-reports-incentives-who-amr-hub-strategy-barda-capacity-building-fleming-fun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21)02724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mr.solutions/2020/06/07/assessing-antibiotic-value-dtr-fire-extinguishers-and-a-view-from-australia/" TargetMode="External"/><Relationship Id="rId2" Type="http://schemas.openxmlformats.org/officeDocument/2006/relationships/hyperlink" Target="https://amr.solutions/2020/03/29/uk-antibiotic-subscription-pilot-implies-pull-incentive-of-up-to-4b-across-the-g20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mr.solutions/" TargetMode="External"/><Relationship Id="rId2" Type="http://schemas.openxmlformats.org/officeDocument/2006/relationships/hyperlink" Target="mailto:john.h.rex@gmail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682970-DFCD-4051-99B6-DBA77B6EC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28" y="859665"/>
            <a:ext cx="8643960" cy="1200329"/>
          </a:xfrm>
        </p:spPr>
        <p:txBody>
          <a:bodyPr wrap="square">
            <a:spAutoFit/>
          </a:bodyPr>
          <a:lstStyle/>
          <a:p>
            <a:r>
              <a:rPr lang="en-US" sz="4000" b="1" dirty="0"/>
              <a:t>Strategies for Early R&amp;D:</a:t>
            </a:r>
            <a:br>
              <a:rPr lang="en-US" sz="4000" b="1" dirty="0"/>
            </a:br>
            <a:r>
              <a:rPr lang="en-US" sz="4000" b="1" dirty="0"/>
              <a:t>Plumbing, Phase 3, and Durable Value</a:t>
            </a:r>
            <a:endParaRPr lang="en-US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AB24D7-5DEA-4148-935D-3D4B7AA48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370" y="2478452"/>
            <a:ext cx="8285260" cy="3888244"/>
          </a:xfr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John H. Rex, MD</a:t>
            </a:r>
          </a:p>
          <a:p>
            <a:pPr lvl="0">
              <a:lnSpc>
                <a:spcPct val="100000"/>
              </a:lnSpc>
              <a:spcAft>
                <a:spcPts val="1000"/>
              </a:spcAft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Chief Medical Officer, F2G Ltd 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Editor-in-Chief, </a:t>
            </a:r>
            <a:r>
              <a:rPr lang="en-GB" sz="2000" dirty="0" err="1">
                <a:solidFill>
                  <a:schemeClr val="tx2"/>
                </a:solidFill>
              </a:rPr>
              <a:t>AMR.Solutions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Operating Partner, Advent Life Sciences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Adjunct Professor of Medicine, McGovern Medical School</a:t>
            </a: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22 June 2022</a:t>
            </a: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NIAID - Early R&amp;D Strategies for Novel Antibacterial and Antifungal Drugs</a:t>
            </a: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Email: </a:t>
            </a:r>
            <a:r>
              <a:rPr lang="en-GB" sz="2000" dirty="0">
                <a:solidFill>
                  <a:schemeClr val="tx2"/>
                </a:solidFill>
                <a:hlinkClick r:id="rId2"/>
              </a:rPr>
              <a:t>john.h.rex@gmail.com</a:t>
            </a: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Newsletter: </a:t>
            </a:r>
            <a:r>
              <a:rPr lang="en-GB" sz="2000" dirty="0">
                <a:solidFill>
                  <a:schemeClr val="tx2"/>
                </a:solidFill>
                <a:hlinkClick r:id="rId3"/>
              </a:rPr>
              <a:t>http://amr.solutions</a:t>
            </a: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i="1" dirty="0">
                <a:solidFill>
                  <a:schemeClr val="tx2"/>
                </a:solidFill>
              </a:rPr>
              <a:t>Slides happily shared … just drop me a note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990F3-E071-4593-9D5E-A32123C7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2809D-CBD4-417A-8C8A-1EC3E230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208478B-D4B7-45D8-93FC-1C6FAAD9B2E1}"/>
              </a:ext>
            </a:extLst>
          </p:cNvPr>
          <p:cNvSpPr/>
          <p:nvPr/>
        </p:nvSpPr>
        <p:spPr>
          <a:xfrm>
            <a:off x="6348225" y="5060866"/>
            <a:ext cx="348656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A90A0-7DD7-422E-A4F0-40101FAC07C6}"/>
              </a:ext>
            </a:extLst>
          </p:cNvPr>
          <p:cNvSpPr txBox="1"/>
          <p:nvPr/>
        </p:nvSpPr>
        <p:spPr>
          <a:xfrm>
            <a:off x="6828449" y="5012021"/>
            <a:ext cx="147356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note these details!</a:t>
            </a:r>
          </a:p>
        </p:txBody>
      </p:sp>
    </p:spTree>
    <p:extLst>
      <p:ext uri="{BB962C8B-B14F-4D97-AF65-F5344CB8AC3E}">
        <p14:creationId xmlns:p14="http://schemas.microsoft.com/office/powerpoint/2010/main" val="138832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243172" y="199432"/>
            <a:ext cx="8576978" cy="470910"/>
          </a:xfrm>
        </p:spPr>
        <p:txBody>
          <a:bodyPr/>
          <a:lstStyle/>
          <a:p>
            <a:r>
              <a:rPr lang="en-US" dirty="0"/>
              <a:t>At heart, I’m an ID doc who wants new </a:t>
            </a:r>
            <a:r>
              <a:rPr lang="en-US" dirty="0" err="1"/>
              <a:t>antibacterials</a:t>
            </a:r>
            <a:r>
              <a:rPr lang="en-US" dirty="0"/>
              <a:t> and antifungals. My comments come from this experience: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89900" y="6276390"/>
            <a:ext cx="730250" cy="2794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B35A2-597E-443E-8732-261140FEBB1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A1A4A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1A4A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0668" y="991480"/>
            <a:ext cx="1701209" cy="861237"/>
          </a:xfrm>
          <a:prstGeom prst="rightArrow">
            <a:avLst/>
          </a:prstGeom>
          <a:solidFill>
            <a:srgbClr val="AEDA6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Pre-clinical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024700" y="991480"/>
            <a:ext cx="1701209" cy="861237"/>
          </a:xfrm>
          <a:prstGeom prst="rightArrow">
            <a:avLst/>
          </a:prstGeom>
          <a:solidFill>
            <a:srgbClr val="AEDA6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37475" y="991480"/>
            <a:ext cx="1701209" cy="861237"/>
          </a:xfrm>
          <a:prstGeom prst="rightArrow">
            <a:avLst/>
          </a:prstGeom>
          <a:solidFill>
            <a:srgbClr val="AEDA6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50250" y="991480"/>
            <a:ext cx="1701209" cy="861237"/>
          </a:xfrm>
          <a:prstGeom prst="rightArrow">
            <a:avLst/>
          </a:prstGeom>
          <a:solidFill>
            <a:srgbClr val="AEDA6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3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163025" y="991480"/>
            <a:ext cx="1701209" cy="861237"/>
          </a:xfrm>
          <a:prstGeom prst="rightArrow">
            <a:avLst/>
          </a:prstGeom>
          <a:solidFill>
            <a:srgbClr val="AEDA6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Marketed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507665" y="1791162"/>
            <a:ext cx="3423684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Fluconazole (A)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500570" y="2358375"/>
            <a:ext cx="3423684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Voriconazole (A)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763925" y="3484140"/>
            <a:ext cx="5142601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Caspofungin (A)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4851" y="1791162"/>
            <a:ext cx="5120640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Micafungin (A)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497032" y="2923623"/>
            <a:ext cx="3419856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Anidulafungin (A)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489937" y="4917800"/>
            <a:ext cx="3419856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Ceftaroline (P)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482842" y="5489025"/>
            <a:ext cx="3419856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Ceftazidime-avibactam (P)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657600" y="4419604"/>
            <a:ext cx="1798320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Ceftaroline-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(P)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29611" y="6045082"/>
            <a:ext cx="4543479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Aztreonam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-avibactam (P)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329610" y="3935630"/>
            <a:ext cx="6765006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Olorofim (F901318, P)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29611" y="2358375"/>
            <a:ext cx="3381154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Micafungin (A)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29611" y="5480673"/>
            <a:ext cx="3419856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Ceftazidime-avibactam (P)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29611" y="4928701"/>
            <a:ext cx="1371600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AA139 (P)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532387" y="4360172"/>
            <a:ext cx="3383280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Meropenem (P)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525292" y="6045082"/>
            <a:ext cx="3383280" cy="54864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Daptomycin (China, P)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29610" y="3484140"/>
            <a:ext cx="1864949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Caspofungin (A)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29610" y="2923623"/>
            <a:ext cx="1971630" cy="54864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Anidulafungin (A)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800141" y="2809346"/>
            <a:ext cx="1463040" cy="5486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Antifungals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667" y="6549721"/>
            <a:ext cx="5500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Rex JH - Drug Development History, (A)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cademia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&amp; (P)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harma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ight Arrow 33">
            <a:extLst>
              <a:ext uri="{FF2B5EF4-FFF2-40B4-BE49-F238E27FC236}">
                <a16:creationId xmlns:a16="http://schemas.microsoft.com/office/drawing/2014/main" id="{12F72413-590F-A807-F170-C3A7048DDEF0}"/>
              </a:ext>
            </a:extLst>
          </p:cNvPr>
          <p:cNvSpPr/>
          <p:nvPr/>
        </p:nvSpPr>
        <p:spPr>
          <a:xfrm>
            <a:off x="3800141" y="5061395"/>
            <a:ext cx="1463040" cy="5486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Antibacterials</a:t>
            </a:r>
          </a:p>
        </p:txBody>
      </p:sp>
    </p:spTree>
    <p:extLst>
      <p:ext uri="{BB962C8B-B14F-4D97-AF65-F5344CB8AC3E}">
        <p14:creationId xmlns:p14="http://schemas.microsoft.com/office/powerpoint/2010/main" val="23504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4530-3466-42AB-9F39-2FAC8537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7174"/>
            <a:ext cx="7886700" cy="964487"/>
          </a:xfrm>
        </p:spPr>
        <p:txBody>
          <a:bodyPr/>
          <a:lstStyle/>
          <a:p>
            <a:r>
              <a:rPr lang="en-US" dirty="0"/>
              <a:t>Scope, Disclosures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99EF6-54EF-42E7-B009-F78F0E643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596"/>
            <a:ext cx="7886700" cy="5142946"/>
          </a:xfrm>
        </p:spPr>
        <p:txBody>
          <a:bodyPr/>
          <a:lstStyle/>
          <a:p>
            <a:r>
              <a:rPr lang="en-US" sz="2400" dirty="0"/>
              <a:t>This workshop is good start, but there’s more to learn!</a:t>
            </a:r>
          </a:p>
          <a:p>
            <a:pPr lvl="1"/>
            <a:r>
              <a:rPr lang="en-US" sz="2000" b="1" dirty="0"/>
              <a:t>Read &amp; listen</a:t>
            </a:r>
            <a:r>
              <a:rPr lang="en-US" sz="2000" dirty="0"/>
              <a:t>: See materials on the next slide</a:t>
            </a:r>
          </a:p>
          <a:p>
            <a:pPr lvl="1"/>
            <a:r>
              <a:rPr lang="en-US" sz="2000" dirty="0"/>
              <a:t>Patrice </a:t>
            </a:r>
            <a:r>
              <a:rPr lang="en-US" sz="2000" dirty="0" err="1"/>
              <a:t>Courvalin’s</a:t>
            </a:r>
            <a:r>
              <a:rPr lang="en-US" sz="2000" dirty="0"/>
              <a:t> </a:t>
            </a:r>
            <a:r>
              <a:rPr lang="en-US" sz="2000" b="1" dirty="0" err="1"/>
              <a:t>ICARe</a:t>
            </a:r>
            <a:r>
              <a:rPr lang="en-US" sz="2000" b="1" dirty="0"/>
              <a:t> course</a:t>
            </a:r>
            <a:r>
              <a:rPr lang="en-US" sz="2000" dirty="0"/>
              <a:t> is a great jump-start opportunity</a:t>
            </a:r>
          </a:p>
          <a:p>
            <a:pPr lvl="2"/>
            <a:r>
              <a:rPr lang="en-US" sz="1800" dirty="0">
                <a:hlinkClick r:id="rId2"/>
              </a:rPr>
              <a:t>https://www.icarecourse.org/</a:t>
            </a:r>
            <a:r>
              <a:rPr lang="en-US" sz="1800" dirty="0"/>
              <a:t> </a:t>
            </a:r>
          </a:p>
          <a:p>
            <a:pPr lvl="1"/>
            <a:r>
              <a:rPr lang="en-US" sz="2000" i="1" dirty="0"/>
              <a:t>(blatant plug)</a:t>
            </a:r>
            <a:r>
              <a:rPr lang="en-US" sz="2000" dirty="0"/>
              <a:t> Subscribe to the (free!) </a:t>
            </a:r>
            <a:r>
              <a:rPr lang="en-US" sz="2000" b="1" dirty="0" err="1"/>
              <a:t>AMR.Solutions</a:t>
            </a:r>
            <a:r>
              <a:rPr lang="en-US" sz="2000" b="1" dirty="0"/>
              <a:t> newsletter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Non-traditional approaches </a:t>
            </a:r>
            <a:r>
              <a:rPr lang="en-US" sz="2400" i="1" dirty="0"/>
              <a:t>are</a:t>
            </a:r>
            <a:r>
              <a:rPr lang="en-US" sz="2400" dirty="0"/>
              <a:t> encompassed</a:t>
            </a:r>
          </a:p>
          <a:p>
            <a:pPr lvl="1"/>
            <a:r>
              <a:rPr lang="en-US" sz="2000" dirty="0"/>
              <a:t>They follow the same pathways as any other agent</a:t>
            </a:r>
          </a:p>
          <a:p>
            <a:pPr lvl="1"/>
            <a:r>
              <a:rPr lang="en-US" sz="2000" dirty="0"/>
              <a:t>But they are confusing! See materials on next slide for a deep dive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Finally, and for avoidance of doubt, note that I work at a company that has novel antifungal in development (F901318, olorofim)</a:t>
            </a:r>
          </a:p>
          <a:p>
            <a:pPr lvl="1"/>
            <a:r>
              <a:rPr lang="en-US" sz="2000" dirty="0"/>
              <a:t>I won’t be discussing it at all today</a:t>
            </a:r>
          </a:p>
          <a:p>
            <a:pPr lvl="1"/>
            <a:r>
              <a:rPr lang="en-US" sz="2000" dirty="0"/>
              <a:t>But, I will note that new antifungals are needed and their development follows the same principles as antibacterial R&amp;D!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1AEA0-9A68-4056-9EB2-D4EDE128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07504B-917E-4304-92EF-0B6D455D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60DD1-687E-4C19-957F-8ECA75BA1224}" type="slidenum">
              <a:rPr lang="en-US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1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EE07-4F91-47A2-8C05-CAECA017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0" y="101269"/>
            <a:ext cx="7886700" cy="281147"/>
          </a:xfrm>
        </p:spPr>
        <p:txBody>
          <a:bodyPr>
            <a:noAutofit/>
          </a:bodyPr>
          <a:lstStyle/>
          <a:p>
            <a:r>
              <a:rPr lang="en-US" sz="2800" dirty="0"/>
              <a:t>Read, Listen, &amp;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4F07-C033-4193-8C5E-004422AF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1" y="399037"/>
            <a:ext cx="8812762" cy="6230937"/>
          </a:xfrm>
        </p:spPr>
        <p:txBody>
          <a:bodyPr wrap="square">
            <a:spAutoFit/>
          </a:bodyPr>
          <a:lstStyle/>
          <a:p>
            <a:r>
              <a:rPr lang="en-US" sz="1400" dirty="0"/>
              <a:t>FDA </a:t>
            </a:r>
            <a:r>
              <a:rPr lang="en-US" sz="1400" dirty="0" err="1"/>
              <a:t>guidances</a:t>
            </a:r>
            <a:endParaRPr lang="en-US" sz="1400" dirty="0"/>
          </a:p>
          <a:p>
            <a:pPr lvl="1"/>
            <a:r>
              <a:rPr lang="en-US" sz="1100" dirty="0">
                <a:hlinkClick r:id="rId2"/>
              </a:rPr>
              <a:t>https://www.fda.gov/regulatory-information/search-fda-guidance-documents</a:t>
            </a:r>
            <a:endParaRPr lang="en-US" sz="1100" dirty="0"/>
          </a:p>
          <a:p>
            <a:pPr lvl="2"/>
            <a:r>
              <a:rPr lang="en-US" sz="900" dirty="0"/>
              <a:t>Set filters to Organization = “Center for Drug Research and Evaluation” and Topic = “Clinical Antimicrobial</a:t>
            </a:r>
          </a:p>
          <a:p>
            <a:pPr lvl="1"/>
            <a:r>
              <a:rPr lang="en-US" sz="1100" dirty="0"/>
              <a:t>In particular, be sure to review the Unmet Need and LPAD </a:t>
            </a:r>
            <a:r>
              <a:rPr lang="en-US" sz="1100" dirty="0" err="1"/>
              <a:t>guidances</a:t>
            </a:r>
            <a:r>
              <a:rPr lang="en-US" sz="1100" dirty="0"/>
              <a:t>. See also the newsletter cited below for the EMA </a:t>
            </a:r>
            <a:r>
              <a:rPr lang="en-US" sz="1100" dirty="0" err="1"/>
              <a:t>guidances</a:t>
            </a:r>
            <a:r>
              <a:rPr lang="en-US" sz="1100" dirty="0"/>
              <a:t>.</a:t>
            </a:r>
          </a:p>
          <a:p>
            <a:r>
              <a:rPr lang="en-US" sz="1400" dirty="0"/>
              <a:t>FDA Advisory Committees: Attend or listen by webcast to </a:t>
            </a:r>
            <a:r>
              <a:rPr lang="en-US" sz="1400" b="1" u="sng" dirty="0"/>
              <a:t>every </a:t>
            </a:r>
            <a:r>
              <a:rPr lang="en-US" sz="1400" b="1" u="sng" dirty="0" err="1"/>
              <a:t>AdComm</a:t>
            </a:r>
            <a:r>
              <a:rPr lang="en-US" sz="1400" dirty="0"/>
              <a:t>. These are free master classes. I can’t emphasize this one strongly enough.</a:t>
            </a:r>
          </a:p>
          <a:p>
            <a:r>
              <a:rPr lang="en-US" sz="1400" dirty="0"/>
              <a:t>EMA </a:t>
            </a:r>
            <a:r>
              <a:rPr lang="en-US" sz="1400" dirty="0" err="1"/>
              <a:t>guidances</a:t>
            </a:r>
            <a:endParaRPr lang="en-US" sz="1400" dirty="0"/>
          </a:p>
          <a:p>
            <a:pPr lvl="1"/>
            <a:r>
              <a:rPr lang="en-US" sz="1100" dirty="0"/>
              <a:t>These have been re-arranged/updated … please see this 27 May 2022 newsletter for a tour: </a:t>
            </a:r>
            <a:r>
              <a:rPr lang="en-US" sz="1100" dirty="0">
                <a:hlinkClick r:id="rId3"/>
              </a:rPr>
              <a:t>https://amr.solutions/2022/05/27/antibacterial-guidance-including-pediatrics-parallel-emafda-updates/</a:t>
            </a:r>
            <a:r>
              <a:rPr lang="en-US" sz="1100" dirty="0"/>
              <a:t> </a:t>
            </a:r>
          </a:p>
          <a:p>
            <a:r>
              <a:rPr lang="en-US" sz="1400" dirty="0"/>
              <a:t>Papers</a:t>
            </a:r>
          </a:p>
          <a:p>
            <a:pPr lvl="1"/>
            <a:r>
              <a:rPr lang="en-US" sz="1100" dirty="0"/>
              <a:t>Rex, Talbot et al. Progress in the fight against multidrug-resistant bacteria 2005-2016: Modern non-inferiority trial designs enable antibiotic development in advance of epidemic bacterial resistance. CID. 2017;65:141-6.</a:t>
            </a:r>
          </a:p>
          <a:p>
            <a:pPr lvl="1"/>
            <a:r>
              <a:rPr lang="en-US" sz="1100" dirty="0"/>
              <a:t>Boucher, Ambrose, et al. White Paper: Developing Antimicrobial Drugs for Resistant Pathogens, Narrow-spectrum Indications, and Unmet Needs. JID. 2017;216:228-36.</a:t>
            </a:r>
          </a:p>
          <a:p>
            <a:pPr lvl="1"/>
            <a:r>
              <a:rPr lang="en-US" sz="1100" dirty="0"/>
              <a:t>Hope, Drusano, &amp; Rex. Pharmacodynamics for antifungal drug development: an approach for acceleration, risk minimization and demonstration of causality. JAC 2016;71(11):3008-19.</a:t>
            </a:r>
          </a:p>
          <a:p>
            <a:pPr lvl="1"/>
            <a:r>
              <a:rPr lang="en-US" sz="1100" dirty="0"/>
              <a:t>Rex JH, Fernandez Lynch H, Cohen IG, Darrow JJ, Outterson K. Designing development programs for </a:t>
            </a:r>
            <a:r>
              <a:rPr lang="en-US" sz="1100" b="1" dirty="0"/>
              <a:t>non-traditional antibacterial agents</a:t>
            </a:r>
            <a:r>
              <a:rPr lang="en-US" sz="1100" dirty="0"/>
              <a:t>. Nature Communications. 2019;10(1):3416.</a:t>
            </a:r>
          </a:p>
          <a:p>
            <a:r>
              <a:rPr lang="en-US" sz="1400" dirty="0"/>
              <a:t>Prior meetings</a:t>
            </a:r>
          </a:p>
          <a:p>
            <a:pPr lvl="1"/>
            <a:r>
              <a:rPr lang="en-US" sz="1100" dirty="0"/>
              <a:t>8 Sep 2016: FDA workshop: “Facilitating Antibacterial Drug Development for Patients with Unmet Need and Developing Antibacterial Drugs that Target a Single Species” </a:t>
            </a:r>
            <a:r>
              <a:rPr lang="en-US" sz="1100" dirty="0">
                <a:hlinkClick r:id="rId4"/>
              </a:rPr>
              <a:t>https://www.fda.gov/drugs/news-events-human-drugs/facilitating-antibacterial-drug-development-patients-unmet-need-and-developing-antibacterial-drugs</a:t>
            </a:r>
            <a:r>
              <a:rPr lang="en-US" sz="1100" dirty="0"/>
              <a:t> . Note here the discussion of Drug X-1, a narrow-spectrum agent for P. aeruginosa</a:t>
            </a:r>
          </a:p>
          <a:p>
            <a:pPr lvl="1"/>
            <a:r>
              <a:rPr lang="en-US" sz="1100" dirty="0"/>
              <a:t>2017 GARDP + CARB-X Bootcamp on CMC: </a:t>
            </a:r>
            <a:r>
              <a:rPr lang="en-US" sz="1100" dirty="0">
                <a:hlinkClick r:id="rId5"/>
              </a:rPr>
              <a:t>https://amr.solutions/2017/09/06/summary-slides-video-from-the-carb-x-gardp-bootcamps-5-8-sep-2017-asm-escmid-conference/</a:t>
            </a:r>
            <a:r>
              <a:rPr lang="en-US" sz="1100" dirty="0"/>
              <a:t> </a:t>
            </a:r>
          </a:p>
          <a:p>
            <a:pPr lvl="1"/>
            <a:r>
              <a:rPr lang="en-US" sz="1100" dirty="0"/>
              <a:t>14 May 2018: Duke-Margolis workshop on </a:t>
            </a:r>
            <a:r>
              <a:rPr lang="en-US" sz="1100" b="1" dirty="0"/>
              <a:t>Non-Traditional Antibiotics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https://amr.solutions/2018/05/14/14-june-duke-margolis-workshop-a-taxonomy-for-non-traditional-non-fleming-antimicrobials/</a:t>
            </a:r>
            <a:endParaRPr lang="en-US" sz="1100" dirty="0"/>
          </a:p>
          <a:p>
            <a:pPr lvl="1"/>
            <a:r>
              <a:rPr lang="en-US" sz="1100" dirty="0"/>
              <a:t>21-22 Aug 2018: FDA workshop: “</a:t>
            </a:r>
            <a:r>
              <a:rPr lang="en-US" sz="1100" b="1" dirty="0"/>
              <a:t>Non-Traditional</a:t>
            </a:r>
            <a:r>
              <a:rPr lang="en-US" sz="1100" dirty="0"/>
              <a:t> Therapies for Bacterial Infections” </a:t>
            </a:r>
            <a:r>
              <a:rPr lang="en-US" sz="1100" dirty="0">
                <a:hlinkClick r:id="rId7"/>
              </a:rPr>
              <a:t>https://amr.solutions/2018/08/23/fda-workshop-on-non-traditional-antibacterials-21-22-aug-2018/</a:t>
            </a:r>
            <a:r>
              <a:rPr lang="en-US" sz="1100" dirty="0"/>
              <a:t> . See discussion of Z-3, a hypothetical compound for prevention of acquisition of resistance.</a:t>
            </a:r>
          </a:p>
          <a:p>
            <a:pPr lvl="1"/>
            <a:r>
              <a:rPr lang="en-US" sz="1100" dirty="0"/>
              <a:t>29 Mar 2019: AAC Podcast on “Developing </a:t>
            </a:r>
            <a:r>
              <a:rPr lang="en-US" sz="1100" b="1" dirty="0"/>
              <a:t>Non-Traditional Antibiotics</a:t>
            </a:r>
            <a:r>
              <a:rPr lang="en-US" sz="1100" dirty="0"/>
              <a:t>”: </a:t>
            </a:r>
            <a:r>
              <a:rPr lang="en-US" sz="1100" dirty="0">
                <a:hlinkClick r:id="rId8"/>
              </a:rPr>
              <a:t>https://www.youtube.com/watch?v=9YKb_RWx1MA</a:t>
            </a:r>
            <a:r>
              <a:rPr lang="en-US" sz="11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64A4B-A237-4556-98E2-09D2F1AE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0FB41-8641-4CE4-808E-1310C59D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A0C08-4A1C-420F-92F4-BD4F27E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 (&amp; Agenda)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7C488-F8E8-4E66-B524-8E63060C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16183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We really need new antibiotics! Glad you are here!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Attend to the plumbing: Avoid leaks in the pipe(line)</a:t>
            </a:r>
          </a:p>
          <a:p>
            <a:pPr lvl="1"/>
            <a:r>
              <a:rPr lang="en-US" sz="2000" dirty="0"/>
              <a:t>Manufacturing, PK, ADME, PK-PD, Toxicology, Clinical, Regulatory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Anticipate Phase 3: Is your product developable?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If you build it, will they come? Embed durable value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A324-CC38-4CC1-86A2-1C0FE8C8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2022-06-22 - JH Rex - NIAID Antibacterial-Antifungal Early-Stage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DC17E-E0AF-402E-8350-28E12883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60DD1-687E-4C19-957F-8ECA75BA12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60EC-77F2-4308-A54A-35729D1D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Biology: The role of Academia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C9824E-ACAA-4FB5-B95E-E971250C24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7823" y="2137265"/>
          <a:ext cx="7886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52660418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94269513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5140872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22998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Fast track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Biotech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24 (92%)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65 (48%)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49 (70%)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 (52%)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 (30%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6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5076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99342-4EBE-4E9D-8864-FFC26F09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1FA67-A5A5-4EEE-B44E-B620D65E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E5228-41E8-46FC-ADCC-74C5D51307ED}"/>
              </a:ext>
            </a:extLst>
          </p:cNvPr>
          <p:cNvSpPr txBox="1"/>
          <p:nvPr/>
        </p:nvSpPr>
        <p:spPr>
          <a:xfrm>
            <a:off x="517712" y="5999760"/>
            <a:ext cx="7401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Drakeman DL. Benchmarking biotech and pharmaceutical product development. Nat </a:t>
            </a:r>
            <a:r>
              <a:rPr lang="en-US" sz="1200" dirty="0" err="1"/>
              <a:t>Biotechnol</a:t>
            </a:r>
            <a:r>
              <a:rPr lang="en-US" sz="1200" dirty="0"/>
              <a:t>. 2014;32(7):621-5.</a:t>
            </a:r>
          </a:p>
          <a:p>
            <a:r>
              <a:rPr lang="en-US" sz="1200" dirty="0"/>
              <a:t>NME = New Molecular Entity; NBE = New Biological Entity; NCE = New Chemical Entity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BF082-D811-4E7C-AF75-835D6F22E865}"/>
              </a:ext>
            </a:extLst>
          </p:cNvPr>
          <p:cNvSpPr txBox="1"/>
          <p:nvPr/>
        </p:nvSpPr>
        <p:spPr>
          <a:xfrm>
            <a:off x="687823" y="1569856"/>
            <a:ext cx="8011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Drakeman 2014</a:t>
            </a:r>
            <a:r>
              <a:rPr lang="en-US" sz="2400" baseline="30000" dirty="0"/>
              <a:t>1</a:t>
            </a:r>
            <a:r>
              <a:rPr lang="en-US" sz="2400" dirty="0"/>
              <a:t>: Origins of priority review NMEs, 1998-2012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99DAB-C14A-4862-82D5-0F4A68D3147A}"/>
              </a:ext>
            </a:extLst>
          </p:cNvPr>
          <p:cNvSpPr txBox="1"/>
          <p:nvPr/>
        </p:nvSpPr>
        <p:spPr>
          <a:xfrm>
            <a:off x="687823" y="4345342"/>
            <a:ext cx="7744078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short, </a:t>
            </a:r>
            <a:r>
              <a:rPr lang="en-US" sz="2400" b="1" dirty="0"/>
              <a:t>small companies </a:t>
            </a:r>
            <a:r>
              <a:rPr lang="en-US" sz="2400" dirty="0"/>
              <a:t>(often launched from academic insights) </a:t>
            </a:r>
            <a:r>
              <a:rPr lang="en-US" sz="2400" b="1" dirty="0"/>
              <a:t>really power the pharmaceutical industry</a:t>
            </a:r>
            <a:r>
              <a:rPr lang="en-US" sz="2400" dirty="0"/>
              <a:t>.</a:t>
            </a:r>
          </a:p>
          <a:p>
            <a:pPr>
              <a:spcBef>
                <a:spcPts val="1400"/>
              </a:spcBef>
            </a:pPr>
            <a:r>
              <a:rPr lang="en-US" sz="2400" dirty="0">
                <a:solidFill>
                  <a:srgbClr val="FF0000"/>
                </a:solidFill>
              </a:rPr>
              <a:t>But, the move from Biology to Pharmaceuticals is a big leap!</a:t>
            </a:r>
          </a:p>
        </p:txBody>
      </p:sp>
    </p:spTree>
    <p:extLst>
      <p:ext uri="{BB962C8B-B14F-4D97-AF65-F5344CB8AC3E}">
        <p14:creationId xmlns:p14="http://schemas.microsoft.com/office/powerpoint/2010/main" val="210162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4368-CA5A-3C9C-032F-40E967F7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question: </a:t>
            </a:r>
            <a:r>
              <a:rPr lang="en-US" b="1" u="sng" dirty="0"/>
              <a:t>Is it a drug?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429B-70B9-5875-4A97-A4BDF413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036"/>
            <a:ext cx="5380264" cy="3633302"/>
          </a:xfrm>
        </p:spPr>
        <p:txBody>
          <a:bodyPr/>
          <a:lstStyle/>
          <a:p>
            <a:r>
              <a:rPr lang="en-US" sz="2400" dirty="0"/>
              <a:t>It’s easy to kill bacteria and fungi</a:t>
            </a:r>
          </a:p>
          <a:p>
            <a:pPr lvl="1"/>
            <a:r>
              <a:rPr lang="en-US" sz="2000" dirty="0"/>
              <a:t>Steam, fire, and bleach are very effective</a:t>
            </a:r>
          </a:p>
          <a:p>
            <a:r>
              <a:rPr lang="en-US" sz="2400" b="1" dirty="0"/>
              <a:t>Selective killing is a subtle art</a:t>
            </a:r>
          </a:p>
          <a:p>
            <a:pPr lvl="1"/>
            <a:r>
              <a:rPr lang="en-US" sz="2000" dirty="0"/>
              <a:t>Good checklist: AAC Instructions to Authors</a:t>
            </a:r>
          </a:p>
          <a:p>
            <a:pPr lvl="2"/>
            <a:r>
              <a:rPr lang="en-US" sz="1800" dirty="0">
                <a:hlinkClick r:id="rId2"/>
              </a:rPr>
              <a:t>https://journals.asm.org/journal/aac/scope</a:t>
            </a:r>
            <a:endParaRPr lang="en-US" sz="1800" dirty="0"/>
          </a:p>
          <a:p>
            <a:pPr lvl="1"/>
            <a:r>
              <a:rPr lang="en-US" sz="2000" dirty="0"/>
              <a:t>This 3-part newsletter series on </a:t>
            </a:r>
            <a:r>
              <a:rPr lang="en-US" sz="2000" dirty="0" err="1"/>
              <a:t>halicin</a:t>
            </a:r>
            <a:endParaRPr lang="en-US" sz="2000" dirty="0"/>
          </a:p>
          <a:p>
            <a:pPr lvl="2"/>
            <a:r>
              <a:rPr lang="en-US" sz="1400" dirty="0">
                <a:hlinkClick r:id="rId3"/>
              </a:rPr>
              <a:t>https://amr.solutions/2020/02/21/chemicals-vs-drugs-the-end-of-bacitracin-the-buzz-around-halicin/</a:t>
            </a:r>
          </a:p>
          <a:p>
            <a:pPr lvl="2"/>
            <a:r>
              <a:rPr lang="en-US" sz="1400" dirty="0">
                <a:hlinkClick r:id="rId3"/>
              </a:rPr>
              <a:t>https://amr.solutions/2020/02/24/chemical-vs-drugs-part-2-how-do-you-discriminate-more-on-halicin/</a:t>
            </a:r>
            <a:endParaRPr lang="en-US" sz="1400" dirty="0"/>
          </a:p>
          <a:p>
            <a:pPr lvl="2"/>
            <a:r>
              <a:rPr lang="en-US" sz="1400" dirty="0">
                <a:hlinkClick r:id="rId4"/>
              </a:rPr>
              <a:t>https://amr.solutions/2020/02/25/chemicals-vs-drugs-part-3-xkcd-has-the-final-word/</a:t>
            </a:r>
            <a:r>
              <a:rPr lang="en-US" sz="1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472F5-723A-3B84-443A-AD288383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DD80A-FF35-BA22-09C4-74C86B09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2020-02-25 XKCD-Petri dish">
            <a:extLst>
              <a:ext uri="{FF2B5EF4-FFF2-40B4-BE49-F238E27FC236}">
                <a16:creationId xmlns:a16="http://schemas.microsoft.com/office/drawing/2014/main" id="{14F4A237-C712-DEA3-5526-2875B445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67" y="1651622"/>
            <a:ext cx="2457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8DD4E0-266B-F382-44EE-82B9709E7AEC}"/>
              </a:ext>
            </a:extLst>
          </p:cNvPr>
          <p:cNvSpPr txBox="1">
            <a:spLocks/>
          </p:cNvSpPr>
          <p:nvPr/>
        </p:nvSpPr>
        <p:spPr>
          <a:xfrm>
            <a:off x="628650" y="5302964"/>
            <a:ext cx="7886700" cy="79355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Let’s take a brief tour of key points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Invisible from the outside, Pharma has a lot of important plumbing!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03ACE-548B-8134-1D21-8CC6AA476FE1}"/>
              </a:ext>
            </a:extLst>
          </p:cNvPr>
          <p:cNvSpPr txBox="1"/>
          <p:nvPr/>
        </p:nvSpPr>
        <p:spPr>
          <a:xfrm>
            <a:off x="670638" y="6066230"/>
            <a:ext cx="7381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7A7A7A"/>
                </a:solidFill>
                <a:effectLst/>
                <a:latin typeface="Roboto" panose="02000000000000000000" pitchFamily="2" charset="0"/>
              </a:rPr>
              <a:t>Image reproduced with permission from </a:t>
            </a:r>
            <a:r>
              <a:rPr lang="en-US" b="0" i="1" u="none" strike="noStrike" dirty="0">
                <a:solidFill>
                  <a:srgbClr val="0274BE"/>
                </a:solidFill>
                <a:effectLst/>
                <a:latin typeface="Roboto" panose="02000000000000000000" pitchFamily="2" charset="0"/>
                <a:hlinkClick r:id="rId6"/>
              </a:rPr>
              <a:t>https://xkcd.com/1217/</a:t>
            </a:r>
            <a:r>
              <a:rPr lang="en-US" b="0" i="1" dirty="0">
                <a:solidFill>
                  <a:srgbClr val="7A7A7A"/>
                </a:solidFill>
                <a:effectLst/>
                <a:latin typeface="Roboto" panose="02000000000000000000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895E-F57B-41E3-9F2E-375B8840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r>
              <a:rPr lang="en-US" dirty="0"/>
              <a:t>Can you make it? CMC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7248-508C-4A74-8879-83DDEAA7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5959"/>
            <a:ext cx="7886700" cy="4462760"/>
          </a:xfrm>
        </p:spPr>
        <p:txBody>
          <a:bodyPr>
            <a:spAutoFit/>
          </a:bodyPr>
          <a:lstStyle/>
          <a:p>
            <a:r>
              <a:rPr lang="en-US" sz="2400" dirty="0"/>
              <a:t>How does a molecule become a physical medicine (tablet, injectable, etc.) to give to a human?</a:t>
            </a:r>
          </a:p>
          <a:p>
            <a:r>
              <a:rPr lang="en-US" sz="2400" dirty="0"/>
              <a:t>You must plan for</a:t>
            </a:r>
          </a:p>
          <a:p>
            <a:pPr lvl="1"/>
            <a:r>
              <a:rPr lang="en-US" sz="2000" dirty="0"/>
              <a:t>Early materials for preclinical studies</a:t>
            </a:r>
          </a:p>
          <a:p>
            <a:pPr lvl="1"/>
            <a:r>
              <a:rPr lang="en-US" sz="2000" dirty="0"/>
              <a:t>GMP (Good Manufacturing Practice) materials for human studies</a:t>
            </a:r>
          </a:p>
          <a:p>
            <a:pPr lvl="1"/>
            <a:r>
              <a:rPr lang="en-US" sz="2000" dirty="0"/>
              <a:t>Sufficient quantity at scale &amp; on stability for Ph3 and registration</a:t>
            </a:r>
          </a:p>
          <a:p>
            <a:r>
              <a:rPr lang="en-US" sz="2400" b="1" dirty="0"/>
              <a:t>This is a science unto itself</a:t>
            </a:r>
          </a:p>
          <a:p>
            <a:pPr lvl="1"/>
            <a:r>
              <a:rPr lang="en-US" sz="2000" dirty="0"/>
              <a:t>In parallel with the NDA/MAA (you’ve heard of those), you also file a dossier on the manufacturing process that is of equal length</a:t>
            </a:r>
          </a:p>
          <a:p>
            <a:r>
              <a:rPr lang="en-US" sz="2400" dirty="0"/>
              <a:t>Advice: </a:t>
            </a:r>
            <a:r>
              <a:rPr lang="en-US" sz="2400" dirty="0">
                <a:solidFill>
                  <a:srgbClr val="FF0000"/>
                </a:solidFill>
              </a:rPr>
              <a:t>Start early!</a:t>
            </a:r>
            <a:r>
              <a:rPr lang="en-US" sz="2400" dirty="0"/>
              <a:t> Have a CMC guru on your team</a:t>
            </a:r>
          </a:p>
          <a:p>
            <a:pPr lvl="1"/>
            <a:r>
              <a:rPr lang="en-US" sz="2000" dirty="0"/>
              <a:t>Great CARB-X + GARDP workshop from 2017 on this: </a:t>
            </a:r>
          </a:p>
          <a:p>
            <a:pPr lvl="1"/>
            <a:r>
              <a:rPr lang="en-US" sz="2000" dirty="0"/>
              <a:t>Search for “</a:t>
            </a:r>
            <a:r>
              <a:rPr lang="en-US" sz="2000" dirty="0" err="1"/>
              <a:t>amr.solutions</a:t>
            </a:r>
            <a:r>
              <a:rPr lang="en-US" sz="2000" dirty="0"/>
              <a:t> 2017 </a:t>
            </a:r>
            <a:r>
              <a:rPr lang="en-US" sz="2000" dirty="0" err="1"/>
              <a:t>bootcamp</a:t>
            </a:r>
            <a:r>
              <a:rPr lang="en-US" sz="2000" dirty="0"/>
              <a:t>”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C875E-C171-4D25-8A5C-F164760C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32B18-20E5-4A11-BEE4-E2F9B205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2A394-0E8B-89AA-50B1-3EE0242C9615}"/>
              </a:ext>
            </a:extLst>
          </p:cNvPr>
          <p:cNvSpPr txBox="1"/>
          <p:nvPr/>
        </p:nvSpPr>
        <p:spPr>
          <a:xfrm>
            <a:off x="703295" y="6006195"/>
            <a:ext cx="4606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/>
              <a:t>Chemistry, Manufacturing, &amp; Controls</a:t>
            </a:r>
          </a:p>
        </p:txBody>
      </p:sp>
    </p:spTree>
    <p:extLst>
      <p:ext uri="{BB962C8B-B14F-4D97-AF65-F5344CB8AC3E}">
        <p14:creationId xmlns:p14="http://schemas.microsoft.com/office/powerpoint/2010/main" val="248475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15F8-4D9B-4C1B-974C-F9388022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7174"/>
            <a:ext cx="7886700" cy="1325563"/>
          </a:xfrm>
        </p:spPr>
        <p:txBody>
          <a:bodyPr/>
          <a:lstStyle/>
          <a:p>
            <a:r>
              <a:rPr lang="en-US" dirty="0"/>
              <a:t>What dose? PK, ADME, and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72B7-EE9D-4D64-B639-37C4B8C0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077"/>
            <a:ext cx="7886700" cy="4381199"/>
          </a:xfrm>
        </p:spPr>
        <p:txBody>
          <a:bodyPr/>
          <a:lstStyle/>
          <a:p>
            <a:r>
              <a:rPr lang="en-US" sz="2400" dirty="0"/>
              <a:t>PK: Where does it go? What happens to it?</a:t>
            </a:r>
          </a:p>
          <a:p>
            <a:pPr lvl="1"/>
            <a:r>
              <a:rPr lang="en-US" sz="2000" dirty="0"/>
              <a:t>ADME: Absorption, Distribution, Metabolism, and Excretion</a:t>
            </a:r>
          </a:p>
          <a:p>
            <a:pPr lvl="1"/>
            <a:r>
              <a:rPr lang="en-US" sz="2000" dirty="0"/>
              <a:t>Does it go to the right body compartments?</a:t>
            </a:r>
          </a:p>
          <a:p>
            <a:pPr lvl="1"/>
            <a:r>
              <a:rPr lang="en-US" sz="2000" dirty="0"/>
              <a:t>Will it be easy to use? How many doses/day? Is it (can it be) oral?</a:t>
            </a:r>
          </a:p>
          <a:p>
            <a:pPr lvl="1"/>
            <a:r>
              <a:rPr lang="en-US" sz="2000" dirty="0"/>
              <a:t>Does it have (is it likely to have) drug-drug interactions?</a:t>
            </a:r>
          </a:p>
          <a:p>
            <a:pPr lvl="1"/>
            <a:r>
              <a:rPr lang="en-US" sz="2000" b="1" dirty="0"/>
              <a:t>You can’t really know the answers in detail until P1</a:t>
            </a:r>
            <a:r>
              <a:rPr lang="en-US" sz="2000" dirty="0"/>
              <a:t>, </a:t>
            </a:r>
            <a:r>
              <a:rPr lang="en-US" sz="2000" u="sng" dirty="0"/>
              <a:t>but</a:t>
            </a:r>
            <a:r>
              <a:rPr lang="en-US" sz="2000" dirty="0"/>
              <a:t> you can make guesses once you have some PK in some animal species</a:t>
            </a:r>
          </a:p>
          <a:p>
            <a:r>
              <a:rPr lang="en-US" sz="2400" dirty="0"/>
              <a:t>PD (Pharmacodynamics): What concentration do you need?</a:t>
            </a:r>
          </a:p>
          <a:p>
            <a:pPr lvl="1"/>
            <a:r>
              <a:rPr lang="en-US" sz="2000" dirty="0"/>
              <a:t>Strong PK-PD is the reason a smaller trial program is acceptable proof of drug utility</a:t>
            </a:r>
          </a:p>
          <a:p>
            <a:pPr lvl="1"/>
            <a:r>
              <a:rPr lang="en-US" sz="2000" dirty="0"/>
              <a:t>Deciding on a target exposure is a subtle art. There are talks on this during the workshop; For other ideas see Hope 2016.</a:t>
            </a:r>
            <a:r>
              <a:rPr lang="en-US" sz="2000" baseline="30000" dirty="0"/>
              <a:t>1</a:t>
            </a:r>
            <a:r>
              <a:rPr lang="en-US" sz="2000" dirty="0"/>
              <a:t> It’s focused on antifungals, but the ideas do generalize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DC55-1DCF-423A-AD4C-D24F1825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2537E-886A-466A-A326-D87B969F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753ED-3DF4-02F4-79E2-4F6BB63C4CA8}"/>
              </a:ext>
            </a:extLst>
          </p:cNvPr>
          <p:cNvSpPr txBox="1"/>
          <p:nvPr/>
        </p:nvSpPr>
        <p:spPr>
          <a:xfrm>
            <a:off x="348732" y="5908136"/>
            <a:ext cx="8510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AutoNum type="arabicPeriod"/>
            </a:pPr>
            <a:r>
              <a:rPr lang="en-US" sz="1200" dirty="0"/>
              <a:t>Hope W, Drusano GL, Rex JH. Pharmacodynamics for antifungal drug development: an approach for acceleration, risk minimization and demonstration of causality. JAC 71:3008-19, 2016</a:t>
            </a:r>
          </a:p>
        </p:txBody>
      </p:sp>
    </p:spTree>
    <p:extLst>
      <p:ext uri="{BB962C8B-B14F-4D97-AF65-F5344CB8AC3E}">
        <p14:creationId xmlns:p14="http://schemas.microsoft.com/office/powerpoint/2010/main" val="116756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B71D-3AB4-4AA2-A0B7-0D3C7F40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en-US" dirty="0"/>
              <a:t>Is it safe? Toxicology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832F9-42BE-490F-B463-2BCDDC49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1918"/>
            <a:ext cx="7886700" cy="4261679"/>
          </a:xfrm>
        </p:spPr>
        <p:txBody>
          <a:bodyPr>
            <a:spAutoFit/>
          </a:bodyPr>
          <a:lstStyle/>
          <a:p>
            <a:r>
              <a:rPr lang="en-US" dirty="0"/>
              <a:t>You need to study supratherapeutic exposures of new agent </a:t>
            </a:r>
            <a:r>
              <a:rPr lang="en-US" i="1" dirty="0">
                <a:solidFill>
                  <a:srgbClr val="FF0000"/>
                </a:solidFill>
              </a:rPr>
              <a:t>and its metabolites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2 animal species</a:t>
            </a:r>
          </a:p>
          <a:p>
            <a:r>
              <a:rPr lang="en-US" dirty="0"/>
              <a:t>Serious infections often require prolonged therapy: </a:t>
            </a:r>
            <a:r>
              <a:rPr lang="en-US" b="1" dirty="0"/>
              <a:t>your studies must span relevant periods</a:t>
            </a:r>
          </a:p>
          <a:p>
            <a:pPr lvl="1"/>
            <a:r>
              <a:rPr lang="en-US" dirty="0"/>
              <a:t>0-90 days of exposure: day-for-day coverage in man</a:t>
            </a:r>
          </a:p>
          <a:p>
            <a:pPr lvl="1"/>
            <a:r>
              <a:rPr lang="en-US" dirty="0"/>
              <a:t>180-270 days: enough for indefinite exposure</a:t>
            </a:r>
          </a:p>
          <a:p>
            <a:r>
              <a:rPr lang="en-US" dirty="0"/>
              <a:t>Metabolites can be tricky. You can try to predict human metabolites but you don’t </a:t>
            </a:r>
            <a:r>
              <a:rPr lang="en-US" i="1" dirty="0"/>
              <a:t>know</a:t>
            </a:r>
            <a:r>
              <a:rPr lang="en-US" dirty="0"/>
              <a:t> until Ph1</a:t>
            </a:r>
          </a:p>
          <a:p>
            <a:pPr lvl="1"/>
            <a:r>
              <a:rPr lang="en-US" dirty="0"/>
              <a:t>Sometimes you have to do additional studies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Forewarned is forearmed. Be sure your investors know!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1BFE6-486D-48B7-97DB-CEBF97CB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303-8EF6-4205-BDA5-B3A9E8A8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2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E309-FCF8-457F-A197-DE60FB5E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080120"/>
          </a:xfrm>
        </p:spPr>
        <p:txBody>
          <a:bodyPr/>
          <a:lstStyle/>
          <a:p>
            <a:r>
              <a:rPr lang="en-US" dirty="0"/>
              <a:t>Is it safe? Toxicology (2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D3208-AD5E-4FE2-A2E0-D3A3B814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9528"/>
            <a:ext cx="7886700" cy="5070619"/>
          </a:xfrm>
        </p:spPr>
        <p:txBody>
          <a:bodyPr>
            <a:spAutoFit/>
          </a:bodyPr>
          <a:lstStyle/>
          <a:p>
            <a:r>
              <a:rPr lang="en-US" sz="2400" dirty="0"/>
              <a:t>Don’t panic! </a:t>
            </a:r>
            <a:r>
              <a:rPr lang="en-US" sz="2400" i="1" dirty="0"/>
              <a:t>Everything</a:t>
            </a:r>
            <a:r>
              <a:rPr lang="en-US" sz="2400" dirty="0"/>
              <a:t> has toxicity</a:t>
            </a:r>
          </a:p>
          <a:p>
            <a:pPr lvl="1"/>
            <a:r>
              <a:rPr lang="en-US" sz="2000" dirty="0"/>
              <a:t>But, take it seriously – toxicity is the main cause </a:t>
            </a:r>
            <a:br>
              <a:rPr lang="en-US" sz="2000" dirty="0"/>
            </a:br>
            <a:r>
              <a:rPr lang="en-US" sz="2000" dirty="0"/>
              <a:t>of failure in the clinical stages of development</a:t>
            </a:r>
          </a:p>
          <a:p>
            <a:pPr lvl="1"/>
            <a:r>
              <a:rPr lang="en-US" sz="2000" b="1" dirty="0"/>
              <a:t>See Prasad AAC 2022 “Leaks in the Pipeline”</a:t>
            </a:r>
            <a:r>
              <a:rPr lang="en-US" sz="2000" dirty="0"/>
              <a:t> and this newsletter</a:t>
            </a:r>
          </a:p>
          <a:p>
            <a:pPr lvl="2"/>
            <a:r>
              <a:rPr lang="en-US" sz="1600" dirty="0">
                <a:hlinkClick r:id="rId2"/>
              </a:rPr>
              <a:t>https://amr.solutions/2022/06/14/leaky-pipelines-when-is-a-molecule-a-drug/</a:t>
            </a:r>
            <a:endParaRPr lang="en-US" sz="1600" dirty="0"/>
          </a:p>
          <a:p>
            <a:r>
              <a:rPr lang="en-US" sz="2400" dirty="0"/>
              <a:t>Your job is to triangulate three things</a:t>
            </a:r>
          </a:p>
          <a:p>
            <a:pPr lvl="1"/>
            <a:r>
              <a:rPr lang="en-US" sz="2000" dirty="0"/>
              <a:t>Exposure that you think is required (PK-PD is your guide)</a:t>
            </a:r>
          </a:p>
          <a:p>
            <a:pPr lvl="1"/>
            <a:r>
              <a:rPr lang="en-US" sz="2000" dirty="0"/>
              <a:t>The nature of the toxicity (monitorable? reversible?)</a:t>
            </a:r>
          </a:p>
          <a:p>
            <a:pPr lvl="1"/>
            <a:r>
              <a:rPr lang="en-US" sz="2000" dirty="0"/>
              <a:t>The Unmet Need you are addressing</a:t>
            </a:r>
          </a:p>
          <a:p>
            <a:r>
              <a:rPr lang="en-US" sz="2400" dirty="0"/>
              <a:t>This is your first look at benefit-risk (B-R)!</a:t>
            </a:r>
          </a:p>
          <a:p>
            <a:pPr lvl="1"/>
            <a:r>
              <a:rPr lang="en-US" sz="2000" dirty="0"/>
              <a:t>B-R needs be B &gt;&gt;&gt;&gt;&gt;&gt; R for uncomplicated UTI</a:t>
            </a:r>
          </a:p>
          <a:p>
            <a:pPr lvl="1"/>
            <a:r>
              <a:rPr lang="en-US" sz="2000" dirty="0"/>
              <a:t>B-R can (perhaps) be B ≥ R for cure of endocarditis</a:t>
            </a:r>
          </a:p>
          <a:p>
            <a:pPr lvl="2"/>
            <a:r>
              <a:rPr lang="en-US" sz="1800" dirty="0"/>
              <a:t>It depends on the nature of the Risk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Advice: Have a PK-PD expert &amp; a medic on your tox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BD5DD-1C2D-4794-8C08-7DAC046A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653DA-D4B2-4A5D-9456-656E23EF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 descr="A picture containing connector, dirty&#10;&#10;Description automatically generated">
            <a:extLst>
              <a:ext uri="{FF2B5EF4-FFF2-40B4-BE49-F238E27FC236}">
                <a16:creationId xmlns:a16="http://schemas.microsoft.com/office/drawing/2014/main" id="{10A5B00E-7897-EBDA-B83F-C86C37A6B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8143" y="1289528"/>
            <a:ext cx="1484112" cy="9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5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A0C08-4A1C-420F-92F4-BD4F27E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 (&amp; Agenda)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7C488-F8E8-4E66-B524-8E63060C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3954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dirty="0"/>
              <a:t>We really need new antibiotics! Glad you are here!</a:t>
            </a:r>
          </a:p>
          <a:p>
            <a:pPr lvl="1"/>
            <a:r>
              <a:rPr lang="en-US" sz="2000" dirty="0"/>
              <a:t>Focus on </a:t>
            </a:r>
            <a:r>
              <a:rPr lang="en-US" sz="2000" dirty="0" err="1"/>
              <a:t>antibacterials</a:t>
            </a:r>
            <a:r>
              <a:rPr lang="en-US" sz="2000" dirty="0"/>
              <a:t> and antifungals: WHO Priority Pathogens</a:t>
            </a:r>
          </a:p>
          <a:p>
            <a:pPr lvl="1"/>
            <a:r>
              <a:rPr lang="en-US" sz="2000" dirty="0"/>
              <a:t>We need you to get busy! AMR is killing us!</a:t>
            </a:r>
          </a:p>
          <a:p>
            <a:pPr lvl="1"/>
            <a:r>
              <a:rPr lang="en-US" sz="2000" dirty="0"/>
              <a:t>I can’t cover everything in 30 minutes! </a:t>
            </a:r>
          </a:p>
          <a:p>
            <a:pPr lvl="1"/>
            <a:r>
              <a:rPr lang="en-US" sz="2000" dirty="0"/>
              <a:t>Further resources: Read, Listen, and Learn!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Attend to the plumbing: Avoid leaks in the pipe(line)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Anticipate Phase 3: Is your product developable?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If you build it, will they come? Embed durable value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A324-CC38-4CC1-86A2-1C0FE8C8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DC17E-E0AF-402E-8350-28E12883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60DD1-687E-4C19-957F-8ECA75BA12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9727-91C6-3BBA-D5D9-84F4E87C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develop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56A7-95A8-5F97-0FD5-E011287A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5708"/>
          </a:xfrm>
        </p:spPr>
        <p:txBody>
          <a:bodyPr/>
          <a:lstStyle/>
          <a:p>
            <a:r>
              <a:rPr lang="en-US" dirty="0"/>
              <a:t>Get help!</a:t>
            </a:r>
          </a:p>
          <a:p>
            <a:pPr lvl="1"/>
            <a:r>
              <a:rPr lang="en-US" dirty="0"/>
              <a:t>Clinical Operations: Making things happen at sites</a:t>
            </a:r>
          </a:p>
          <a:p>
            <a:pPr lvl="1"/>
            <a:r>
              <a:rPr lang="en-US" dirty="0"/>
              <a:t>Clinical: Medical advice on what’s possible</a:t>
            </a:r>
          </a:p>
          <a:p>
            <a:pPr lvl="1"/>
            <a:r>
              <a:rPr lang="en-US" dirty="0"/>
              <a:t>Regulatory: Rules of the road</a:t>
            </a:r>
          </a:p>
          <a:p>
            <a:pPr>
              <a:spcBef>
                <a:spcPts val="1600"/>
              </a:spcBef>
            </a:pPr>
            <a:r>
              <a:rPr lang="en-US" dirty="0"/>
              <a:t>It may seem like this things are a long way off…</a:t>
            </a:r>
          </a:p>
          <a:p>
            <a:pPr lvl="1"/>
            <a:r>
              <a:rPr lang="en-US" dirty="0"/>
              <a:t>But, early advice in these disciplines will pay off</a:t>
            </a:r>
          </a:p>
          <a:p>
            <a:pPr lvl="1"/>
            <a:r>
              <a:rPr lang="en-US" dirty="0"/>
              <a:t>FDA &amp; EMA are willing to advise as well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3F675-3605-21CF-EC91-5401FB33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C8D8C-8BCB-C92D-7DF7-69199857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A0C08-4A1C-420F-92F4-BD4F27E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 (&amp; Agenda)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7C488-F8E8-4E66-B524-8E63060C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3954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We really need new antibiotics! Glad you are here!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Attend to the plumbing: Avoid leaks in the pipe(line)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Anticipate Phase 3: Is your product developable?</a:t>
            </a:r>
          </a:p>
          <a:p>
            <a:pPr lvl="1"/>
            <a:r>
              <a:rPr lang="en-US" sz="2000" dirty="0"/>
              <a:t>Sadly, cool science is not enough!</a:t>
            </a:r>
          </a:p>
          <a:p>
            <a:pPr lvl="1"/>
            <a:r>
              <a:rPr lang="en-US" sz="2000" dirty="0"/>
              <a:t>The SSSS test</a:t>
            </a:r>
          </a:p>
          <a:p>
            <a:pPr lvl="1"/>
            <a:r>
              <a:rPr lang="en-US" sz="2000" dirty="0"/>
              <a:t>Narrow-spectrum and/or rare? </a:t>
            </a:r>
            <a:r>
              <a:rPr lang="en-US" sz="2000" i="1" dirty="0"/>
              <a:t>Proceed carefully</a:t>
            </a:r>
            <a:endParaRPr lang="en-US" sz="2000" dirty="0"/>
          </a:p>
          <a:p>
            <a:pPr lvl="1"/>
            <a:r>
              <a:rPr lang="en-US" sz="2000" dirty="0"/>
              <a:t>Indirect effects? </a:t>
            </a:r>
            <a:r>
              <a:rPr lang="en-US" sz="2000" i="1" dirty="0"/>
              <a:t>Proceed </a:t>
            </a:r>
            <a:r>
              <a:rPr lang="en-US" sz="2000" b="1" i="1" dirty="0"/>
              <a:t>VERY</a:t>
            </a:r>
            <a:r>
              <a:rPr lang="en-US" sz="2000" i="1" dirty="0"/>
              <a:t> carefully</a:t>
            </a:r>
            <a:endParaRPr lang="en-US" sz="2000" dirty="0"/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If you build it, will they come? Embed durable value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A324-CC38-4CC1-86A2-1C0FE8C8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DC17E-E0AF-402E-8350-28E12883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60DD1-687E-4C19-957F-8ECA75BA12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2A74-2B32-32AD-95D5-373053DB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7824"/>
            <a:ext cx="7886700" cy="824528"/>
          </a:xfrm>
        </p:spPr>
        <p:txBody>
          <a:bodyPr/>
          <a:lstStyle/>
          <a:p>
            <a:r>
              <a:rPr lang="en-US" dirty="0"/>
              <a:t>The 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B742-CDAB-AA6A-9752-693F0A1E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3170"/>
            <a:ext cx="7886700" cy="5226046"/>
          </a:xfrm>
        </p:spPr>
        <p:txBody>
          <a:bodyPr/>
          <a:lstStyle/>
          <a:p>
            <a:r>
              <a:rPr lang="en-US" dirty="0"/>
              <a:t>Cool Science ≠ Developable Product</a:t>
            </a:r>
          </a:p>
          <a:p>
            <a:pPr lvl="1"/>
            <a:r>
              <a:rPr lang="en-US" dirty="0"/>
              <a:t>Necessary, but not sufficient</a:t>
            </a:r>
          </a:p>
          <a:p>
            <a:pPr>
              <a:spcBef>
                <a:spcPts val="1400"/>
              </a:spcBef>
            </a:pPr>
            <a:r>
              <a:rPr lang="en-US" dirty="0"/>
              <a:t>Why? Don’t we need New Drugs for Bad Bugs?</a:t>
            </a:r>
          </a:p>
          <a:p>
            <a:pPr lvl="1"/>
            <a:r>
              <a:rPr lang="en-US" dirty="0"/>
              <a:t>Yes, but it is very hard to study Bad Bugs on their own</a:t>
            </a:r>
          </a:p>
          <a:p>
            <a:pPr>
              <a:spcBef>
                <a:spcPts val="1400"/>
              </a:spcBef>
            </a:pPr>
            <a:r>
              <a:rPr lang="en-US" dirty="0"/>
              <a:t>Generally easy: Product meets the SSSS test: </a:t>
            </a:r>
          </a:p>
          <a:p>
            <a:pPr lvl="1"/>
            <a:r>
              <a:rPr lang="en-US" dirty="0"/>
              <a:t>Has the </a:t>
            </a:r>
            <a:r>
              <a:rPr lang="en-US" b="1" u="sng" dirty="0"/>
              <a:t>s</a:t>
            </a:r>
            <a:r>
              <a:rPr lang="en-US" b="1" dirty="0"/>
              <a:t>pectrum</a:t>
            </a:r>
            <a:r>
              <a:rPr lang="en-US" dirty="0"/>
              <a:t> for a defined </a:t>
            </a:r>
            <a:r>
              <a:rPr lang="en-US" b="1" u="sng" dirty="0"/>
              <a:t>s</a:t>
            </a:r>
            <a:r>
              <a:rPr lang="en-US" b="1" dirty="0"/>
              <a:t>yndrome </a:t>
            </a:r>
            <a:r>
              <a:rPr lang="en-US" dirty="0"/>
              <a:t>and the </a:t>
            </a:r>
            <a:r>
              <a:rPr lang="en-US" b="1" u="sng" dirty="0"/>
              <a:t>s</a:t>
            </a:r>
            <a:r>
              <a:rPr lang="en-US" b="1" dirty="0"/>
              <a:t>peed</a:t>
            </a:r>
            <a:r>
              <a:rPr lang="en-US" dirty="0"/>
              <a:t> required to be suitable as the </a:t>
            </a:r>
            <a:r>
              <a:rPr lang="en-US" b="1" u="sng" dirty="0"/>
              <a:t>s</a:t>
            </a:r>
            <a:r>
              <a:rPr lang="en-US" b="1" dirty="0"/>
              <a:t>ole therapy</a:t>
            </a:r>
          </a:p>
          <a:p>
            <a:pPr lvl="1"/>
            <a:r>
              <a:rPr lang="en-US" dirty="0"/>
              <a:t>Key idea: </a:t>
            </a:r>
            <a:r>
              <a:rPr lang="en-US" b="1" dirty="0"/>
              <a:t>Most therapy must treat an entire syndrome</a:t>
            </a:r>
          </a:p>
          <a:p>
            <a:pPr lvl="2"/>
            <a:r>
              <a:rPr lang="en-US" sz="2400" dirty="0"/>
              <a:t>Unless the organism </a:t>
            </a:r>
            <a:r>
              <a:rPr lang="en-US" sz="2400" i="1" u="sng" dirty="0"/>
              <a:t>is</a:t>
            </a:r>
            <a:r>
              <a:rPr lang="en-US" sz="2400" dirty="0"/>
              <a:t> the infection (e.g., TB), </a:t>
            </a:r>
            <a:r>
              <a:rPr lang="en-US" sz="2400" b="1" dirty="0"/>
              <a:t>it is not always obvious what bacteria is causative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The initial treatment needs to cover all likely causes</a:t>
            </a:r>
          </a:p>
          <a:p>
            <a:pPr>
              <a:spcBef>
                <a:spcPts val="1400"/>
              </a:spcBef>
            </a:pPr>
            <a:r>
              <a:rPr lang="en-US" b="1" dirty="0"/>
              <a:t>Everything else: BIG challenges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0DCD1-DE5D-72E2-4D74-94423364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B143E-7E0D-25B2-EE44-B26EB1D3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599A-5DCB-40C0-B7CC-00393627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5"/>
            <a:ext cx="7886700" cy="1325563"/>
          </a:xfrm>
        </p:spPr>
        <p:txBody>
          <a:bodyPr/>
          <a:lstStyle/>
          <a:p>
            <a:r>
              <a:rPr lang="en-US" dirty="0"/>
              <a:t>STAR: Four treatment archetypes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097CF-5AF3-412B-A09E-5603A1B0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D6485-0DC5-4E9B-AD5F-8DAD832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4298" y="6054749"/>
            <a:ext cx="2057400" cy="365125"/>
          </a:xfrm>
        </p:spPr>
        <p:txBody>
          <a:bodyPr/>
          <a:lstStyle/>
          <a:p>
            <a:fld id="{E6B60DD1-687E-4C19-957F-8ECA75BA1224}" type="slidenum">
              <a:rPr lang="en-US" smtClean="0"/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D418D-6F0F-43C0-AE67-40D35E2F8357}"/>
              </a:ext>
            </a:extLst>
          </p:cNvPr>
          <p:cNvSpPr txBox="1"/>
          <p:nvPr/>
        </p:nvSpPr>
        <p:spPr>
          <a:xfrm>
            <a:off x="182302" y="6375424"/>
            <a:ext cx="77313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Rex et al. Designing development programs for </a:t>
            </a:r>
            <a:r>
              <a:rPr lang="en-US" sz="1100" b="1" dirty="0"/>
              <a:t>non-traditional antibacterial agents</a:t>
            </a:r>
            <a:r>
              <a:rPr lang="en-US" sz="1100" dirty="0"/>
              <a:t>. Nature Communications. 2019;10(1):3416.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2EBEEE-4736-4F22-AB09-E53D3E968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188690"/>
              </p:ext>
            </p:extLst>
          </p:nvPr>
        </p:nvGraphicFramePr>
        <p:xfrm>
          <a:off x="1091952" y="1412776"/>
          <a:ext cx="6648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23443E-DFD0-48C6-A82C-CAAB9E1467BA}"/>
              </a:ext>
            </a:extLst>
          </p:cNvPr>
          <p:cNvSpPr txBox="1"/>
          <p:nvPr/>
        </p:nvSpPr>
        <p:spPr>
          <a:xfrm>
            <a:off x="467544" y="1628800"/>
            <a:ext cx="19274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Traditional</a:t>
            </a:r>
            <a:br>
              <a:rPr lang="en-US" sz="2000" dirty="0"/>
            </a:br>
            <a:r>
              <a:rPr lang="en-US" sz="2000" dirty="0"/>
              <a:t>small molecule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Phage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Antisense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57821-E078-4AB2-A1FD-36CC4C7D7E65}"/>
              </a:ext>
            </a:extLst>
          </p:cNvPr>
          <p:cNvSpPr txBox="1"/>
          <p:nvPr/>
        </p:nvSpPr>
        <p:spPr>
          <a:xfrm>
            <a:off x="6264696" y="4390072"/>
            <a:ext cx="262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endParaRPr lang="en-US" sz="2000" b="1" baseline="30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BL-BLI (Beta-lactam beta-lactamase inhibitor) combinations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BDDB69-878C-4ED0-82C4-50801A2D9D1E}"/>
              </a:ext>
            </a:extLst>
          </p:cNvPr>
          <p:cNvSpPr txBox="1"/>
          <p:nvPr/>
        </p:nvSpPr>
        <p:spPr>
          <a:xfrm>
            <a:off x="6264696" y="1628800"/>
            <a:ext cx="262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endParaRPr lang="en-US" sz="2000" b="1" baseline="30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Gram-negative activity from colistin + approved Gram-positive antibiotic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C4629-E09C-45D8-8DC2-8919FBD99A12}"/>
              </a:ext>
            </a:extLst>
          </p:cNvPr>
          <p:cNvSpPr txBox="1"/>
          <p:nvPr/>
        </p:nvSpPr>
        <p:spPr>
          <a:xfrm>
            <a:off x="467543" y="4082296"/>
            <a:ext cx="262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endParaRPr lang="en-US" sz="2000" b="1" baseline="30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Virulence</a:t>
            </a:r>
            <a:br>
              <a:rPr lang="en-US" sz="2000" dirty="0"/>
            </a:br>
            <a:r>
              <a:rPr lang="en-US" sz="2000" dirty="0"/>
              <a:t>factor inhibitor </a:t>
            </a:r>
            <a:br>
              <a:rPr lang="en-US" sz="2000" dirty="0"/>
            </a:br>
            <a:r>
              <a:rPr lang="en-US" sz="2000" dirty="0"/>
              <a:t>or anti-toxin </a:t>
            </a:r>
            <a:br>
              <a:rPr lang="en-US" sz="2000" dirty="0"/>
            </a:br>
            <a:r>
              <a:rPr lang="en-US" sz="2000" dirty="0"/>
              <a:t>antibody</a:t>
            </a:r>
            <a:br>
              <a:rPr lang="en-US" sz="2000" dirty="0"/>
            </a:br>
            <a:r>
              <a:rPr lang="en-US" sz="2000" dirty="0"/>
              <a:t>+ approved antibiotic</a:t>
            </a:r>
          </a:p>
        </p:txBody>
      </p:sp>
    </p:spTree>
    <p:extLst>
      <p:ext uri="{BB962C8B-B14F-4D97-AF65-F5344CB8AC3E}">
        <p14:creationId xmlns:p14="http://schemas.microsoft.com/office/powerpoint/2010/main" val="240871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3D2D-26D7-4BB9-86E8-FF22500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7289"/>
            <a:ext cx="7886700" cy="959463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S</a:t>
            </a:r>
            <a:r>
              <a:rPr lang="en-US" sz="4000" dirty="0"/>
              <a:t>tandalone, </a:t>
            </a:r>
            <a:r>
              <a:rPr lang="en-US" sz="4000" b="1" u="sng" dirty="0"/>
              <a:t>T</a:t>
            </a:r>
            <a:r>
              <a:rPr lang="en-US" sz="4000" dirty="0"/>
              <a:t>ransform, and </a:t>
            </a:r>
            <a:r>
              <a:rPr lang="en-US" sz="4000" b="1" u="sng" dirty="0"/>
              <a:t>R</a:t>
            </a:r>
            <a:r>
              <a:rPr lang="en-US" sz="4000" dirty="0"/>
              <a:t>estore: </a:t>
            </a:r>
            <a:br>
              <a:rPr lang="en-US" sz="4000" dirty="0"/>
            </a:br>
            <a:r>
              <a:rPr lang="en-US" sz="4000" i="1" dirty="0"/>
              <a:t>Direct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D5889-F7C9-47B0-8E5B-AEAB76375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40" y="1340984"/>
            <a:ext cx="7886700" cy="4931093"/>
          </a:xfrm>
        </p:spPr>
        <p:txBody>
          <a:bodyPr>
            <a:spAutoFit/>
          </a:bodyPr>
          <a:lstStyle/>
          <a:p>
            <a:r>
              <a:rPr lang="en-US" dirty="0"/>
              <a:t>Has the </a:t>
            </a:r>
            <a:r>
              <a:rPr lang="en-US" u="sng" dirty="0"/>
              <a:t>s</a:t>
            </a:r>
            <a:r>
              <a:rPr lang="en-US" dirty="0"/>
              <a:t>peed and </a:t>
            </a:r>
            <a:r>
              <a:rPr lang="en-US" u="sng" dirty="0"/>
              <a:t>s</a:t>
            </a:r>
            <a:r>
              <a:rPr lang="en-US" dirty="0"/>
              <a:t>pectrum to be the </a:t>
            </a:r>
            <a:r>
              <a:rPr lang="en-US" u="sng" dirty="0"/>
              <a:t>s</a:t>
            </a:r>
            <a:r>
              <a:rPr lang="en-US" dirty="0"/>
              <a:t>ole therapy </a:t>
            </a:r>
          </a:p>
          <a:p>
            <a:pPr>
              <a:spcBef>
                <a:spcPts val="800"/>
              </a:spcBef>
            </a:pPr>
            <a:r>
              <a:rPr lang="en-US" dirty="0"/>
              <a:t>Examples: </a:t>
            </a:r>
          </a:p>
          <a:p>
            <a:pPr lvl="1"/>
            <a:r>
              <a:rPr lang="en-US" b="1" dirty="0"/>
              <a:t>Standalone (NEW on its own):</a:t>
            </a:r>
            <a:r>
              <a:rPr lang="en-US" b="1" baseline="30000" dirty="0"/>
              <a:t>1</a:t>
            </a:r>
            <a:r>
              <a:rPr lang="en-US" dirty="0"/>
              <a:t> Phage, lysins, antisense, and (of course) standard small molecules</a:t>
            </a:r>
          </a:p>
          <a:p>
            <a:pPr lvl="1"/>
            <a:r>
              <a:rPr lang="en-US" b="1" dirty="0"/>
              <a:t>Transform:</a:t>
            </a:r>
            <a:r>
              <a:rPr lang="en-US" dirty="0"/>
              <a:t> NEW added to 2nd agent not otherwise active on the target (e.g., polymyxin + known Gram-positive agent where combo has Gram-negative activity)</a:t>
            </a:r>
          </a:p>
          <a:p>
            <a:pPr lvl="1"/>
            <a:r>
              <a:rPr lang="en-US" b="1" dirty="0"/>
              <a:t>Restore:</a:t>
            </a:r>
            <a:r>
              <a:rPr lang="en-US" dirty="0"/>
              <a:t> BL-BLI</a:t>
            </a:r>
          </a:p>
          <a:p>
            <a:pPr>
              <a:spcBef>
                <a:spcPts val="800"/>
              </a:spcBef>
            </a:pPr>
            <a:r>
              <a:rPr lang="en-US" dirty="0"/>
              <a:t>In each case, an entity complete in itself</a:t>
            </a:r>
          </a:p>
          <a:p>
            <a:pPr lvl="1"/>
            <a:r>
              <a:rPr lang="en-US" dirty="0"/>
              <a:t>Even if it has more than one component</a:t>
            </a:r>
          </a:p>
          <a:p>
            <a:pPr lvl="1"/>
            <a:r>
              <a:rPr lang="en-US" dirty="0"/>
              <a:t>Usually has an MIC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FF0000"/>
                </a:solidFill>
              </a:rPr>
              <a:t>Key advantage: Standard NI trials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can be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CFE16-2AD4-452F-B073-4D55752D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F0383-2F90-4A51-A084-D3E8DD57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5991225"/>
            <a:ext cx="2057400" cy="365125"/>
          </a:xfrm>
        </p:spPr>
        <p:txBody>
          <a:bodyPr/>
          <a:lstStyle/>
          <a:p>
            <a:fld id="{E6B60DD1-687E-4C19-957F-8ECA75BA1224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AAF0A-6293-482C-8D8D-8EA8431488FE}"/>
              </a:ext>
            </a:extLst>
          </p:cNvPr>
          <p:cNvSpPr txBox="1"/>
          <p:nvPr/>
        </p:nvSpPr>
        <p:spPr>
          <a:xfrm>
            <a:off x="-2" y="6190372"/>
            <a:ext cx="853244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This would also describe ANY new mechanism standalone molecule, small or large.</a:t>
            </a:r>
          </a:p>
          <a:p>
            <a:pPr marL="228600" indent="-228600">
              <a:buAutoNum type="arabicPeriod"/>
            </a:pPr>
            <a:r>
              <a:rPr lang="en-US" sz="1100" dirty="0"/>
              <a:t>NI = Non-inferiority trials. I just do not have time today to go into trial designs and the deep topic of non-inferiority vs. superiority!! </a:t>
            </a:r>
            <a:br>
              <a:rPr lang="en-US" sz="1100" dirty="0"/>
            </a:br>
            <a:r>
              <a:rPr lang="en-US" sz="1100" b="1" dirty="0"/>
              <a:t>Please see </a:t>
            </a:r>
            <a:r>
              <a:rPr lang="en-US" sz="1100" b="1" dirty="0">
                <a:hlinkClick r:id="rId2"/>
              </a:rPr>
              <a:t>https://amr.solutions/2020/09/19/in-praise-of-non-inferiority/</a:t>
            </a:r>
            <a:r>
              <a:rPr lang="en-US" sz="1100" b="1" dirty="0"/>
              <a:t> and its related YouTube video: </a:t>
            </a:r>
            <a:r>
              <a:rPr lang="en-US" sz="1100" b="1" dirty="0">
                <a:hlinkClick r:id="rId3"/>
              </a:rPr>
              <a:t>https://youtu.be/dx9mrQfSNT4</a:t>
            </a:r>
            <a:r>
              <a:rPr lang="en-US" sz="1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732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E74-FBC1-476C-AA61-523C135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Narrow-spectrum problem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C842-E947-47FB-8A03-1C1D8676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2806"/>
            <a:ext cx="7886700" cy="4812087"/>
          </a:xfrm>
        </p:spPr>
        <p:txBody>
          <a:bodyPr>
            <a:spAutoFit/>
          </a:bodyPr>
          <a:lstStyle/>
          <a:p>
            <a:r>
              <a:rPr lang="en-US" sz="2400" dirty="0"/>
              <a:t>Narrow-spectrum antibiotics require a setting where activity for a specific pathogen </a:t>
            </a:r>
            <a:r>
              <a:rPr lang="en-US" sz="2400" b="1" dirty="0"/>
              <a:t>can be seen in isolation</a:t>
            </a:r>
            <a:r>
              <a:rPr lang="en-US" sz="2400" dirty="0"/>
              <a:t>. There are 3 possible patterns: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Pattern A: Organism = Syndrome (</a:t>
            </a:r>
            <a:r>
              <a:rPr lang="en-US" sz="2400" i="1" dirty="0"/>
              <a:t>N. gonorrhoeae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Other examples: TB, Salmonella, etc. Never normal to carry these!</a:t>
            </a:r>
          </a:p>
          <a:p>
            <a:pPr lvl="1"/>
            <a:r>
              <a:rPr lang="en-US" sz="2000" dirty="0"/>
              <a:t>Diagnostic can select; Straightforward study design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Pattern B: Organism appears within a syndrome </a:t>
            </a:r>
            <a:r>
              <a:rPr lang="en-US" sz="2400" b="1" dirty="0"/>
              <a:t>and</a:t>
            </a:r>
            <a:r>
              <a:rPr lang="en-US" sz="2400" dirty="0"/>
              <a:t> symmetrical gaps in the spectrum of existing agents make it possible to show activity of NEW:</a:t>
            </a:r>
          </a:p>
          <a:p>
            <a:pPr lvl="1"/>
            <a:r>
              <a:rPr lang="en-US" sz="2000" dirty="0"/>
              <a:t>Example: ertapenem</a:t>
            </a:r>
            <a:r>
              <a:rPr lang="en-US" sz="2000" baseline="30000" dirty="0"/>
              <a:t>1</a:t>
            </a:r>
            <a:r>
              <a:rPr lang="en-US" sz="2000" dirty="0"/>
              <a:t> does not cover </a:t>
            </a:r>
            <a:r>
              <a:rPr lang="en-US" sz="2000" i="1" dirty="0"/>
              <a:t>P. aeruginosa</a:t>
            </a:r>
            <a:r>
              <a:rPr lang="en-US" sz="2000" dirty="0"/>
              <a:t>. So, NEW + ertapenem vs. imipenem shows activity of NEW.</a:t>
            </a:r>
          </a:p>
          <a:p>
            <a:pPr lvl="1"/>
            <a:r>
              <a:rPr lang="en-US" sz="2000" dirty="0"/>
              <a:t>Low rate of </a:t>
            </a:r>
            <a:r>
              <a:rPr lang="en-US" sz="2000" i="1" dirty="0"/>
              <a:t>P. aeruginosa</a:t>
            </a:r>
            <a:r>
              <a:rPr lang="en-US" sz="2000" dirty="0"/>
              <a:t> is the remaining problem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 diagnostic could support selective enrollment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9822F-C03F-4BC6-87A9-D7A38E8A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09DB3-E342-4875-84B3-C20A5ABD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EFCF4-E7F6-4431-A0F8-D3813C146E5D}"/>
              </a:ext>
            </a:extLst>
          </p:cNvPr>
          <p:cNvSpPr txBox="1"/>
          <p:nvPr/>
        </p:nvSpPr>
        <p:spPr>
          <a:xfrm>
            <a:off x="251520" y="6158405"/>
            <a:ext cx="777686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Ertapenem is a carbapenem that lacks activity against Pseudomonas aeruginosa. Imipenem is a carbapenem that DOES cover P. aeruginosa. So, you could say that ertapenem has a Pseudomonas-sized hole in its spectrum relative to imipenem. See also link to a workshop on Drug X-1 on the “Read, Listen, and Learn” slide, a hypothetical narrow-spectrum agent for </a:t>
            </a:r>
            <a:r>
              <a:rPr lang="en-US" sz="1100" i="1" dirty="0"/>
              <a:t>P. aeruginosa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3528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E74-FBC1-476C-AA61-523C1355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Narrow-spectrum problem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C842-E947-47FB-8A03-1C1D8676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9065"/>
            <a:ext cx="7886700" cy="5195781"/>
          </a:xfrm>
        </p:spPr>
        <p:txBody>
          <a:bodyPr>
            <a:spAutoFit/>
          </a:bodyPr>
          <a:lstStyle/>
          <a:p>
            <a:r>
              <a:rPr lang="en-US" sz="2400" dirty="0"/>
              <a:t>Pattern C: Organism is one of several causes of a syndrome and </a:t>
            </a:r>
            <a:r>
              <a:rPr lang="en-US" sz="2400" b="1" dirty="0"/>
              <a:t>existing agents often cover it</a:t>
            </a:r>
          </a:p>
          <a:p>
            <a:pPr lvl="1"/>
            <a:r>
              <a:rPr lang="en-US" sz="2000" dirty="0"/>
              <a:t>Ex: </a:t>
            </a:r>
            <a:r>
              <a:rPr lang="en-US" sz="2000" i="1" dirty="0"/>
              <a:t>Klebsiella</a:t>
            </a:r>
            <a:r>
              <a:rPr lang="en-US" sz="2000" dirty="0"/>
              <a:t> as a component of cIAI &amp; pneumonia</a:t>
            </a:r>
          </a:p>
          <a:p>
            <a:pPr lvl="1"/>
            <a:r>
              <a:rPr lang="en-US" sz="2000" dirty="0"/>
              <a:t>Therapy in these conditions is </a:t>
            </a:r>
            <a:r>
              <a:rPr lang="en-US" sz="2000" b="1" dirty="0"/>
              <a:t>syndromic</a:t>
            </a:r>
          </a:p>
          <a:p>
            <a:pPr lvl="1"/>
            <a:r>
              <a:rPr lang="en-US" sz="2000" dirty="0"/>
              <a:t>There is a strong desire for therapy that covers all likely pathogens</a:t>
            </a:r>
          </a:p>
          <a:p>
            <a:pPr>
              <a:spcBef>
                <a:spcPts val="1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Danger, Danger, Will Robinson!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ALERT: This is a HARD problem ... Be careful!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/>
              <a:t>It will likely be hard to arrange things so that your product can be seen to be active</a:t>
            </a:r>
          </a:p>
          <a:p>
            <a:pPr lvl="1"/>
            <a:r>
              <a:rPr lang="en-US" sz="2000" dirty="0"/>
              <a:t>Perhaps you could do this for </a:t>
            </a:r>
            <a:r>
              <a:rPr lang="en-US" sz="2000" i="1" dirty="0"/>
              <a:t>E. coli</a:t>
            </a:r>
            <a:r>
              <a:rPr lang="en-US" sz="2000" dirty="0"/>
              <a:t> in UTI</a:t>
            </a:r>
          </a:p>
          <a:p>
            <a:pPr lvl="1"/>
            <a:r>
              <a:rPr lang="en-US" sz="2000" b="1" dirty="0"/>
              <a:t>A diagnostic is NOT a reliable fix for this</a:t>
            </a:r>
            <a:r>
              <a:rPr lang="en-US" sz="2000" dirty="0"/>
              <a:t> … it is very hard to know which bug is doing what</a:t>
            </a:r>
          </a:p>
          <a:p>
            <a:pPr lvl="1"/>
            <a:r>
              <a:rPr lang="en-US" sz="2000" dirty="0"/>
              <a:t>This difficulty surfaces both during development (hard to run a trial) and in routine care (hard to know when to use the selective agent)</a:t>
            </a:r>
          </a:p>
          <a:p>
            <a:pPr lvl="1"/>
            <a:r>
              <a:rPr lang="en-US" sz="2000" dirty="0"/>
              <a:t>And a focus on just MDR </a:t>
            </a:r>
            <a:r>
              <a:rPr lang="en-US" sz="2000" i="1" dirty="0"/>
              <a:t>K. pneumoniae</a:t>
            </a:r>
            <a:r>
              <a:rPr lang="en-US" sz="2000" dirty="0"/>
              <a:t> will not fix it (next slide)…</a:t>
            </a:r>
            <a:endParaRPr lang="en-US" sz="20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9822F-C03F-4BC6-87A9-D7A38E8A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09DB3-E342-4875-84B3-C20A5ABD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AFC3-1B26-81A2-51CB-9EE52B7B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2529"/>
            <a:ext cx="7886700" cy="1001810"/>
          </a:xfrm>
        </p:spPr>
        <p:txBody>
          <a:bodyPr/>
          <a:lstStyle/>
          <a:p>
            <a:r>
              <a:rPr lang="en-US" dirty="0"/>
              <a:t>Narrow (and/or Rare):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FDA-FCF2-E342-E1F1-93A99497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7168"/>
            <a:ext cx="7886700" cy="4606902"/>
          </a:xfrm>
        </p:spPr>
        <p:txBody>
          <a:bodyPr/>
          <a:lstStyle/>
          <a:p>
            <a:r>
              <a:rPr lang="en-US" dirty="0"/>
              <a:t>Unless the pathogen is distinct to the infection, pursuit of individual pathogens or (just) rare pathogens (MDR or otherwise) </a:t>
            </a:r>
            <a:r>
              <a:rPr lang="en-US" dirty="0">
                <a:solidFill>
                  <a:srgbClr val="FF0000"/>
                </a:solidFill>
              </a:rPr>
              <a:t>is very hard</a:t>
            </a:r>
          </a:p>
          <a:p>
            <a:pPr lvl="1"/>
            <a:r>
              <a:rPr lang="en-US" b="1" dirty="0"/>
              <a:t>A rapid diagnostic does not create the patients!</a:t>
            </a:r>
          </a:p>
          <a:p>
            <a:pPr lvl="1"/>
            <a:r>
              <a:rPr lang="en-US" dirty="0"/>
              <a:t>If the target organism has a frequency of 1%, then you must screen 100 to find that 1 … or even more if the diagnostic is imperfect</a:t>
            </a:r>
          </a:p>
          <a:p>
            <a:pPr>
              <a:spcBef>
                <a:spcPts val="1600"/>
              </a:spcBef>
            </a:pPr>
            <a:r>
              <a:rPr lang="en-US" b="1" dirty="0"/>
              <a:t>Net of all this advice</a:t>
            </a:r>
            <a:r>
              <a:rPr lang="en-US" dirty="0"/>
              <a:t>: Products that meet the SSSS</a:t>
            </a:r>
            <a:r>
              <a:rPr lang="en-US" baseline="30000" dirty="0"/>
              <a:t>1</a:t>
            </a:r>
            <a:r>
              <a:rPr lang="en-US" dirty="0"/>
              <a:t> test are </a:t>
            </a:r>
            <a:r>
              <a:rPr lang="en-US" i="1" dirty="0"/>
              <a:t>much</a:t>
            </a:r>
            <a:r>
              <a:rPr lang="en-US" dirty="0"/>
              <a:t> more easily developed</a:t>
            </a:r>
          </a:p>
          <a:p>
            <a:r>
              <a:rPr lang="en-US" dirty="0"/>
              <a:t>Everything else is harder</a:t>
            </a:r>
          </a:p>
          <a:p>
            <a:pPr lvl="1"/>
            <a:r>
              <a:rPr lang="en-US" dirty="0"/>
              <a:t>Get help early – make plans to solve this problem!!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FC3EA-F0DF-AD96-F9A4-34E190DD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5E017-B907-57FE-68B0-6E2852B5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0978C-8A11-3AD0-7D90-6CFACBC738A1}"/>
              </a:ext>
            </a:extLst>
          </p:cNvPr>
          <p:cNvSpPr txBox="1"/>
          <p:nvPr/>
        </p:nvSpPr>
        <p:spPr>
          <a:xfrm>
            <a:off x="382556" y="5775849"/>
            <a:ext cx="7175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aseline="30000" dirty="0"/>
              <a:t>1</a:t>
            </a:r>
            <a:r>
              <a:rPr lang="en-US" dirty="0"/>
              <a:t>SSSS: Has the </a:t>
            </a:r>
            <a:r>
              <a:rPr lang="en-US" b="1" u="sng" dirty="0"/>
              <a:t>s</a:t>
            </a:r>
            <a:r>
              <a:rPr lang="en-US" b="1" dirty="0"/>
              <a:t>pectrum</a:t>
            </a:r>
            <a:r>
              <a:rPr lang="en-US" dirty="0"/>
              <a:t> for a defined </a:t>
            </a:r>
            <a:r>
              <a:rPr lang="en-US" b="1" u="sng" dirty="0"/>
              <a:t>s</a:t>
            </a:r>
            <a:r>
              <a:rPr lang="en-US" b="1" dirty="0"/>
              <a:t>yndrome </a:t>
            </a:r>
            <a:r>
              <a:rPr lang="en-US" dirty="0"/>
              <a:t>and the </a:t>
            </a:r>
            <a:r>
              <a:rPr lang="en-US" b="1" u="sng" dirty="0"/>
              <a:t>s</a:t>
            </a:r>
            <a:r>
              <a:rPr lang="en-US" b="1" dirty="0"/>
              <a:t>peed</a:t>
            </a:r>
            <a:r>
              <a:rPr lang="en-US" dirty="0"/>
              <a:t> required to be suitable as the </a:t>
            </a:r>
            <a:r>
              <a:rPr lang="en-US" b="1" u="sng" dirty="0"/>
              <a:t>s</a:t>
            </a:r>
            <a:r>
              <a:rPr lang="en-US" b="1" dirty="0"/>
              <a:t>ole 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91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599A-5DCB-40C0-B7CC-00393627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5"/>
            <a:ext cx="7886700" cy="1325563"/>
          </a:xfrm>
        </p:spPr>
        <p:txBody>
          <a:bodyPr/>
          <a:lstStyle/>
          <a:p>
            <a:r>
              <a:rPr lang="en-US" dirty="0"/>
              <a:t>STAR: Four treatment archetypes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097CF-5AF3-412B-A09E-5603A1B0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D6485-0DC5-4E9B-AD5F-8DAD832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4298" y="6054749"/>
            <a:ext cx="2057400" cy="365125"/>
          </a:xfrm>
        </p:spPr>
        <p:txBody>
          <a:bodyPr/>
          <a:lstStyle/>
          <a:p>
            <a:fld id="{E6B60DD1-687E-4C19-957F-8ECA75BA1224}" type="slidenum">
              <a:rPr lang="en-US" smtClean="0"/>
              <a:t>28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D418D-6F0F-43C0-AE67-40D35E2F8357}"/>
              </a:ext>
            </a:extLst>
          </p:cNvPr>
          <p:cNvSpPr txBox="1"/>
          <p:nvPr/>
        </p:nvSpPr>
        <p:spPr>
          <a:xfrm>
            <a:off x="182302" y="6375424"/>
            <a:ext cx="77313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dirty="0"/>
              <a:t>Rex et al. Designing development programs for non-traditional antibacterial agents. Nature Communications. 2019;10(1):3416.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E2EBEEE-4736-4F22-AB09-E53D3E968E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209279"/>
              </p:ext>
            </p:extLst>
          </p:nvPr>
        </p:nvGraphicFramePr>
        <p:xfrm>
          <a:off x="1091952" y="1412776"/>
          <a:ext cx="6648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23443E-DFD0-48C6-A82C-CAAB9E1467BA}"/>
              </a:ext>
            </a:extLst>
          </p:cNvPr>
          <p:cNvSpPr txBox="1"/>
          <p:nvPr/>
        </p:nvSpPr>
        <p:spPr>
          <a:xfrm>
            <a:off x="467544" y="1628800"/>
            <a:ext cx="19274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Traditional</a:t>
            </a:r>
            <a:br>
              <a:rPr lang="en-US" sz="2000" dirty="0"/>
            </a:br>
            <a:r>
              <a:rPr lang="en-US" sz="2000" dirty="0"/>
              <a:t>small molecule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Phage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Antisense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57821-E078-4AB2-A1FD-36CC4C7D7E65}"/>
              </a:ext>
            </a:extLst>
          </p:cNvPr>
          <p:cNvSpPr txBox="1"/>
          <p:nvPr/>
        </p:nvSpPr>
        <p:spPr>
          <a:xfrm>
            <a:off x="6264696" y="4390072"/>
            <a:ext cx="262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endParaRPr lang="en-US" sz="2000" b="1" baseline="30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BL-BLI (Beta-lactam beta-lactamase inhibitor) combinations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BDDB69-878C-4ED0-82C4-50801A2D9D1E}"/>
              </a:ext>
            </a:extLst>
          </p:cNvPr>
          <p:cNvSpPr txBox="1"/>
          <p:nvPr/>
        </p:nvSpPr>
        <p:spPr>
          <a:xfrm>
            <a:off x="6264696" y="1628800"/>
            <a:ext cx="262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endParaRPr lang="en-US" sz="2000" b="1" baseline="30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Gram-negative activity from colistin + approved Gram-positive antibiotic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C4629-E09C-45D8-8DC2-8919FBD99A12}"/>
              </a:ext>
            </a:extLst>
          </p:cNvPr>
          <p:cNvSpPr txBox="1"/>
          <p:nvPr/>
        </p:nvSpPr>
        <p:spPr>
          <a:xfrm>
            <a:off x="467543" y="4082296"/>
            <a:ext cx="262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  <a:endParaRPr lang="en-US" sz="2000" b="1" baseline="30000" dirty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Virulence</a:t>
            </a:r>
            <a:br>
              <a:rPr lang="en-US" sz="2000" dirty="0"/>
            </a:br>
            <a:r>
              <a:rPr lang="en-US" sz="2000" dirty="0"/>
              <a:t>factor inhibitor </a:t>
            </a:r>
            <a:br>
              <a:rPr lang="en-US" sz="2000" dirty="0"/>
            </a:br>
            <a:r>
              <a:rPr lang="en-US" sz="2000" dirty="0"/>
              <a:t>or anti-toxin </a:t>
            </a:r>
            <a:br>
              <a:rPr lang="en-US" sz="2000" dirty="0"/>
            </a:br>
            <a:r>
              <a:rPr lang="en-US" sz="2000" dirty="0"/>
              <a:t>antibody</a:t>
            </a:r>
            <a:br>
              <a:rPr lang="en-US" sz="2000" dirty="0"/>
            </a:br>
            <a:r>
              <a:rPr lang="en-US" sz="2000" dirty="0"/>
              <a:t>+ approved antibiotic</a:t>
            </a:r>
          </a:p>
        </p:txBody>
      </p:sp>
    </p:spTree>
    <p:extLst>
      <p:ext uri="{BB962C8B-B14F-4D97-AF65-F5344CB8AC3E}">
        <p14:creationId xmlns:p14="http://schemas.microsoft.com/office/powerpoint/2010/main" val="3299209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66BD-6012-48DE-9E74-83146379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1058192"/>
          </a:xfrm>
        </p:spPr>
        <p:txBody>
          <a:bodyPr/>
          <a:lstStyle/>
          <a:p>
            <a:r>
              <a:rPr lang="en-US" dirty="0"/>
              <a:t>Augment an existing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0757-2136-4A05-81F1-2E17004A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0727"/>
            <a:ext cx="7886700" cy="5276316"/>
          </a:xfrm>
        </p:spPr>
        <p:txBody>
          <a:bodyPr>
            <a:spAutoFit/>
          </a:bodyPr>
          <a:lstStyle/>
          <a:p>
            <a:r>
              <a:rPr lang="en-US" dirty="0"/>
              <a:t>Example: Virulence inhibitor or such</a:t>
            </a:r>
          </a:p>
          <a:p>
            <a:pPr lvl="1"/>
            <a:r>
              <a:rPr lang="en-US" dirty="0"/>
              <a:t>Usually lacks an MIC equivalent and has no discernible in vitro effect on the base therapy in the laboratory</a:t>
            </a:r>
          </a:p>
          <a:p>
            <a:pPr lvl="1"/>
            <a:r>
              <a:rPr lang="en-US" dirty="0"/>
              <a:t>Not sufficient alone: Must also give an active antibacterial (e.g., toxin inhibitor + an SSSS antibiotic)</a:t>
            </a:r>
          </a:p>
          <a:p>
            <a:r>
              <a:rPr lang="en-US" dirty="0"/>
              <a:t>Distinctive hurdles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Base therapy needs to work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Might protect a base therapy from emergence of resistance but doesn’t solve existing resistance problems</a:t>
            </a:r>
            <a:endParaRPr lang="en-US" dirty="0"/>
          </a:p>
          <a:p>
            <a:pPr lvl="1"/>
            <a:r>
              <a:rPr lang="en-US" dirty="0"/>
              <a:t>Dose: Lack of an MIC </a:t>
            </a:r>
            <a:r>
              <a:rPr lang="en-US" dirty="0">
                <a:sym typeface="Wingdings" panose="05000000000000000000" pitchFamily="2" charset="2"/>
              </a:rPr>
              <a:t> harder to apply PK-PD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the PK-PD rationale has gaps, it becomes harder to validate dose/exposure logic. You may need two studies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Superiority problem</a:t>
            </a:r>
            <a:r>
              <a:rPr lang="en-US" dirty="0">
                <a:sym typeface="Wingdings" panose="05000000000000000000" pitchFamily="2" charset="2"/>
              </a:rPr>
              <a:t>: Must show NEW + SOC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 &gt; SOC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needs a slide of its own…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A1ECA-D985-48A5-A394-7D98096F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2021-03-17 - Rex - AAC podcast - Non-traditional antibiotic intro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C9FAA-591D-43DD-B70B-B1198B9A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A9FC9-5341-5835-1848-806248BDFFF7}"/>
              </a:ext>
            </a:extLst>
          </p:cNvPr>
          <p:cNvSpPr txBox="1"/>
          <p:nvPr/>
        </p:nvSpPr>
        <p:spPr>
          <a:xfrm>
            <a:off x="125962" y="6428304"/>
            <a:ext cx="74085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SOC = Standard of Care</a:t>
            </a:r>
          </a:p>
        </p:txBody>
      </p:sp>
    </p:spTree>
    <p:extLst>
      <p:ext uri="{BB962C8B-B14F-4D97-AF65-F5344CB8AC3E}">
        <p14:creationId xmlns:p14="http://schemas.microsoft.com/office/powerpoint/2010/main" val="187210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-32521"/>
          <a:ext cx="9131968" cy="697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74">
                  <a:extLst>
                    <a:ext uri="{9D8B030D-6E8A-4147-A177-3AD203B41FA5}">
                      <a16:colId xmlns:a16="http://schemas.microsoft.com/office/drawing/2014/main" val="3729508798"/>
                    </a:ext>
                  </a:extLst>
                </a:gridCol>
                <a:gridCol w="694373">
                  <a:extLst>
                    <a:ext uri="{9D8B030D-6E8A-4147-A177-3AD203B41FA5}">
                      <a16:colId xmlns:a16="http://schemas.microsoft.com/office/drawing/2014/main" val="4014691423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2020559236"/>
                    </a:ext>
                  </a:extLst>
                </a:gridCol>
                <a:gridCol w="2442411">
                  <a:extLst>
                    <a:ext uri="{9D8B030D-6E8A-4147-A177-3AD203B41FA5}">
                      <a16:colId xmlns:a16="http://schemas.microsoft.com/office/drawing/2014/main" val="3147279166"/>
                    </a:ext>
                  </a:extLst>
                </a:gridCol>
                <a:gridCol w="1584158">
                  <a:extLst>
                    <a:ext uri="{9D8B030D-6E8A-4147-A177-3AD203B41FA5}">
                      <a16:colId xmlns:a16="http://schemas.microsoft.com/office/drawing/2014/main" val="3405854205"/>
                    </a:ext>
                  </a:extLst>
                </a:gridCol>
                <a:gridCol w="966536">
                  <a:extLst>
                    <a:ext uri="{9D8B030D-6E8A-4147-A177-3AD203B41FA5}">
                      <a16:colId xmlns:a16="http://schemas.microsoft.com/office/drawing/2014/main" val="2929967106"/>
                    </a:ext>
                  </a:extLst>
                </a:gridCol>
              </a:tblGrid>
              <a:tr h="3761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Pathogen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(WHO category)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(2017)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Indian*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(2021)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CDC (2019)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CDC (2013)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ESKAPE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(2008-9)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63850509"/>
                  </a:ext>
                </a:extLst>
              </a:tr>
              <a:tr h="30334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Acinetobacter </a:t>
                      </a: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baumannii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carbapenem-R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Critical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Critical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 (carbapenem-R)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(MDR)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2616413538"/>
                  </a:ext>
                </a:extLst>
              </a:tr>
              <a:tr h="30334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Pseudomonas aeruginosa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carbapenem-R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Critical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Critical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(MDR)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(MDR)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638571494"/>
                  </a:ext>
                </a:extLst>
              </a:tr>
              <a:tr h="3863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Enterobacteriaceae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carbapenem-R, 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-gen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ceph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-R (ESBL+)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Critical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Critical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 (carbapenem-R)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(ESBL+)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C000"/>
                        </a:gs>
                        <a:gs pos="50000">
                          <a:srgbClr val="FF0000"/>
                        </a:gs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 (carbapenem-R)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(ESBL+)</a:t>
                      </a: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C000"/>
                        </a:gs>
                        <a:gs pos="50000">
                          <a:srgbClr val="FF0000"/>
                        </a:gs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612785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Enterococcus faecium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vancomycin-R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(VRE)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(VRE)</a:t>
                      </a: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4377262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Staphylococcus aureus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methicillin-R, vancomycin-I/R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(MRSA)</a:t>
                      </a: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Serious (MRSA)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Concerning (VRSA)</a:t>
                      </a: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FF00"/>
                        </a:gs>
                        <a:gs pos="50000">
                          <a:srgbClr val="FFC000"/>
                        </a:gs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41448731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Helicobacter pylori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clarithromycin-R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73022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Campylobacter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spp.,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552536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Salmonellae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spp.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High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(drug-R, Typhi &amp; non-typhoidal)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1141087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Neisseria gonorrhoeae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-gen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ceph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-R,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 (drug</a:t>
                      </a:r>
                      <a:r>
                        <a:rPr lang="en-US" sz="11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-R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 (drug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-R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9767744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Neisseria meningitidis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3</a:t>
                      </a:r>
                      <a:r>
                        <a:rPr lang="en-US" sz="11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rd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-gen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ceph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-R, fluoroquinolone-R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297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Streptococcus pneumoniae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penicillin-NS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716087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Haemophilus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influenzae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ampicillin-R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534193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Shigella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spp.,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(drug-R)</a:t>
                      </a: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574405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Staphylococcus, coagulase-neg, Van/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Lzd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-R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834525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Clostridium difficile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2640549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Candida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spp. fluconazole-R</a:t>
                      </a:r>
                      <a:endParaRPr lang="en-US" sz="1100" i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 (C.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auris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(Drug-resistant)</a:t>
                      </a: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FF00"/>
                        </a:gs>
                        <a:gs pos="50000">
                          <a:srgbClr val="FF0000"/>
                        </a:gs>
                        <a:gs pos="0">
                          <a:srgbClr val="FF0000"/>
                        </a:gs>
                        <a:gs pos="57321">
                          <a:srgbClr val="FFC000"/>
                        </a:gs>
                        <a:gs pos="100000">
                          <a:srgbClr val="FFC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(Flu-R)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25943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M.</a:t>
                      </a:r>
                      <a:r>
                        <a:rPr lang="en-US" sz="1100" i="1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tuberculosis</a:t>
                      </a:r>
                      <a:endParaRPr lang="en-US" sz="1100" i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Serious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0930348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Group</a:t>
                      </a:r>
                      <a:r>
                        <a:rPr lang="en-US" sz="1100" i="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A </a:t>
                      </a:r>
                      <a:r>
                        <a:rPr lang="en-US" sz="1100" i="1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Streptococcus</a:t>
                      </a:r>
                      <a:endParaRPr lang="en-US" sz="1100" i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(erythro-R)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(erythro-R)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5254268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Group B </a:t>
                      </a: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Streptococcus</a:t>
                      </a:r>
                      <a:endParaRPr lang="en-US" sz="1100" i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clinda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clinda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903545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Aspergillus fumigatus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Watch (azole-R)</a:t>
                      </a:r>
                    </a:p>
                  </a:txBody>
                  <a:tcPr marL="68580" marR="68580" marT="9144" marB="9144" anchor="ctr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7179490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Mycoplasma </a:t>
                      </a:r>
                      <a:r>
                        <a:rPr lang="en-US" sz="1100" i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genitalium</a:t>
                      </a:r>
                      <a:endParaRPr lang="en-US" sz="1100" i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Watch (drug-R)</a:t>
                      </a:r>
                    </a:p>
                  </a:txBody>
                  <a:tcPr marL="68580" marR="68580" marT="9144" marB="9144" anchor="ctr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879434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Bordetella pertussis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Watch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2815561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E9241A-9C8B-4B83-8232-D7DD307E37A0}"/>
              </a:ext>
            </a:extLst>
          </p:cNvPr>
          <p:cNvSpPr txBox="1"/>
          <p:nvPr/>
        </p:nvSpPr>
        <p:spPr>
          <a:xfrm>
            <a:off x="1772653" y="6043863"/>
            <a:ext cx="20837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*Note that the Indian PPL sometimes differs slightly from WHO in terms of precise patterns of qualifying 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337088-7C87-4487-873F-CBFD77FE5254}"/>
              </a:ext>
            </a:extLst>
          </p:cNvPr>
          <p:cNvSpPr/>
          <p:nvPr/>
        </p:nvSpPr>
        <p:spPr>
          <a:xfrm>
            <a:off x="5934204" y="6356350"/>
            <a:ext cx="3197764" cy="569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Priority Pathogen Lists compared</a:t>
            </a:r>
          </a:p>
          <a:p>
            <a:pPr algn="ctr"/>
            <a:r>
              <a:rPr lang="en-US" sz="1200" dirty="0"/>
              <a:t>https://amr.solutions/pathogens-and-pipelines/</a:t>
            </a:r>
          </a:p>
          <a:p>
            <a:pPr algn="ctr"/>
            <a:r>
              <a:rPr lang="en-US" sz="1200" dirty="0"/>
              <a:t>Last updated 18 Mar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B9EF-8230-4299-9351-0F9EE52C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620D-565F-478F-BC7C-ADF93461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64096"/>
          </a:xfrm>
        </p:spPr>
        <p:txBody>
          <a:bodyPr/>
          <a:lstStyle/>
          <a:p>
            <a:r>
              <a:rPr lang="en-US" dirty="0"/>
              <a:t>Superiority</a:t>
            </a:r>
            <a:r>
              <a:rPr lang="en-US" baseline="30000" dirty="0"/>
              <a:t>1</a:t>
            </a:r>
            <a:r>
              <a:rPr lang="en-US" dirty="0"/>
              <a:t> &amp;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75FFC-82E4-46F4-B75B-3A525649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366597"/>
          </a:xfrm>
        </p:spPr>
        <p:txBody>
          <a:bodyPr>
            <a:spAutoFit/>
          </a:bodyPr>
          <a:lstStyle/>
          <a:p>
            <a:r>
              <a:rPr lang="en-US" sz="2400" dirty="0"/>
              <a:t>Ultimately, these agents force a study of this form</a:t>
            </a:r>
          </a:p>
          <a:p>
            <a:pPr lvl="1"/>
            <a:r>
              <a:rPr lang="en-US" sz="2000" dirty="0"/>
              <a:t>NEW + SOC vs. SOC … </a:t>
            </a:r>
            <a:r>
              <a:rPr lang="en-US" sz="2000" i="1" dirty="0"/>
              <a:t>and with fully dosed, active SOC</a:t>
            </a:r>
          </a:p>
          <a:p>
            <a:pPr lvl="1"/>
            <a:r>
              <a:rPr lang="en-US" sz="2000" dirty="0"/>
              <a:t>We will want to see that NEW + SOC </a:t>
            </a:r>
            <a:r>
              <a:rPr lang="en-US" sz="2000" b="1" dirty="0"/>
              <a:t>is superior to</a:t>
            </a:r>
            <a:r>
              <a:rPr lang="en-US" sz="2000" dirty="0"/>
              <a:t> SOC</a:t>
            </a:r>
          </a:p>
          <a:p>
            <a:r>
              <a:rPr lang="en-US" sz="2400" dirty="0"/>
              <a:t>Are there settings where this might be possible?</a:t>
            </a:r>
          </a:p>
          <a:p>
            <a:pPr lvl="1"/>
            <a:r>
              <a:rPr lang="en-US" sz="2000" dirty="0"/>
              <a:t>Endocarditis is a good candidate: more rapid bloodstream clearance might have a measurable clinical effect</a:t>
            </a:r>
          </a:p>
          <a:p>
            <a:pPr lvl="1"/>
            <a:r>
              <a:rPr lang="en-US" sz="2000" dirty="0"/>
              <a:t>But, this is a hard study to enroll and there is so much noise in the data – clinical improvement may be tough</a:t>
            </a:r>
          </a:p>
          <a:p>
            <a:r>
              <a:rPr lang="en-US" sz="2400" b="1" dirty="0"/>
              <a:t>Endpoints: </a:t>
            </a:r>
            <a:r>
              <a:rPr lang="en-US" sz="2400" dirty="0"/>
              <a:t>Would different endpoints help?</a:t>
            </a:r>
          </a:p>
          <a:p>
            <a:pPr lvl="1"/>
            <a:r>
              <a:rPr lang="en-US" sz="2000" dirty="0"/>
              <a:t>A challenging question! Whatever is proposed must be compelling. </a:t>
            </a:r>
          </a:p>
          <a:p>
            <a:pPr lvl="1"/>
            <a:r>
              <a:rPr lang="en-US" sz="2000" dirty="0"/>
              <a:t>Are there population-level variations on “feels, functions, survives” that we should begin to recognize? </a:t>
            </a:r>
            <a:r>
              <a:rPr lang="en-US" sz="2000" i="1" dirty="0"/>
              <a:t>No good answers here, as yet.</a:t>
            </a:r>
            <a:r>
              <a:rPr lang="en-US" sz="2000" i="1" baseline="30000" dirty="0"/>
              <a:t>2</a:t>
            </a:r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Finally, know that this is not a regulatory problem per se</a:t>
            </a:r>
          </a:p>
          <a:p>
            <a:pPr lvl="1"/>
            <a:r>
              <a:rPr lang="en-US" sz="2000" dirty="0"/>
              <a:t>The agencies are simply the first to point out the issue</a:t>
            </a:r>
          </a:p>
          <a:p>
            <a:pPr lvl="1"/>
            <a:r>
              <a:rPr lang="en-US" sz="2000" dirty="0"/>
              <a:t>Why should I use this? Why should I pay for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10F85-22E2-46F9-BFC5-8C476EBF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2021-03-17 - Rex - AAC podcast - Non-traditional antibiotic intro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FFCB5-C523-4422-AC97-50B79AE9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BE47D-AB4B-5ABC-06EB-8EBC8CABC400}"/>
              </a:ext>
            </a:extLst>
          </p:cNvPr>
          <p:cNvSpPr txBox="1"/>
          <p:nvPr/>
        </p:nvSpPr>
        <p:spPr>
          <a:xfrm>
            <a:off x="125961" y="6428304"/>
            <a:ext cx="87567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For more on this, see </a:t>
            </a:r>
            <a:r>
              <a:rPr lang="en-US" sz="1100" dirty="0">
                <a:hlinkClick r:id="rId3"/>
              </a:rPr>
              <a:t>https://amr.solutions/2020/09/19/in-praise-of-non-inferiority/</a:t>
            </a:r>
            <a:r>
              <a:rPr lang="en-US" sz="1100" dirty="0"/>
              <a:t> and its video: </a:t>
            </a:r>
            <a:r>
              <a:rPr lang="en-US" sz="1100" dirty="0">
                <a:hlinkClick r:id="rId4"/>
              </a:rPr>
              <a:t>https://youtu.be/dx9mrQfSNT4</a:t>
            </a: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See link to a workshop on Drug Z-3 on the “Read, Listen, and Learn” slide, a hypothetical agent for prevention of acquisition of resistance.</a:t>
            </a:r>
          </a:p>
        </p:txBody>
      </p:sp>
      <p:pic>
        <p:nvPicPr>
          <p:cNvPr id="7" name="Online Media 6" title="Superiority, Non-Inferiority, and Antibiotics - Burning Questions about AMR">
            <a:hlinkClick r:id="" action="ppaction://media"/>
            <a:extLst>
              <a:ext uri="{FF2B5EF4-FFF2-40B4-BE49-F238E27FC236}">
                <a16:creationId xmlns:a16="http://schemas.microsoft.com/office/drawing/2014/main" id="{CCAEDC3B-8026-823F-E3D1-9C94603409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31084" y="5608117"/>
            <a:ext cx="1451658" cy="8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A0C08-4A1C-420F-92F4-BD4F27E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 (&amp; Agenda)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7C488-F8E8-4E66-B524-8E63060C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16183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We really need new antibiotics! Glad you are here!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Attend to the plumbing: Avoid leaks in the pipe(line)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Anticipate Phase 3: Is your product developable?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If you build it, will they come? Embed durable value</a:t>
            </a:r>
          </a:p>
          <a:p>
            <a:pPr lvl="1"/>
            <a:r>
              <a:rPr lang="en-US" sz="2000" dirty="0"/>
              <a:t>Reimbursement is changing – you should plan for this!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A324-CC38-4CC1-86A2-1C0FE8C8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DC17E-E0AF-402E-8350-28E12883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60DD1-687E-4C19-957F-8ECA75BA12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3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5A2CAD0-54B0-45AF-8020-0945549D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Quiz: Have you used a fire extinguisher today?</a:t>
            </a:r>
          </a:p>
        </p:txBody>
      </p:sp>
      <p:pic>
        <p:nvPicPr>
          <p:cNvPr id="11" name="Picture 6" descr="http://static.guim.co.uk/sys-images/Guardian/Pix/pictures/2011/7/10/1310315491510/London-fire-engine-on-cal-007.jpg">
            <a:extLst>
              <a:ext uri="{FF2B5EF4-FFF2-40B4-BE49-F238E27FC236}">
                <a16:creationId xmlns:a16="http://schemas.microsoft.com/office/drawing/2014/main" id="{1301AB42-5CD8-4463-B443-3BC54E3F3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778908"/>
            <a:ext cx="8229600" cy="338437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ark, smoke, coming, front&#10;&#10;Description automatically generated">
            <a:extLst>
              <a:ext uri="{FF2B5EF4-FFF2-40B4-BE49-F238E27FC236}">
                <a16:creationId xmlns:a16="http://schemas.microsoft.com/office/drawing/2014/main" id="{A549384D-4F74-4E37-9641-47BE7BD0C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778909"/>
            <a:ext cx="8229600" cy="33843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9B84B-4FB2-47AE-8977-EDA10E07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F01D4-BC5A-4D0D-A302-2A8C1897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3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5A2CAD0-54B0-45AF-8020-0945549D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Quiz: Have you used a fire extinguisher today?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3FF29-DC40-436C-AA02-34F758C599CC}"/>
              </a:ext>
            </a:extLst>
          </p:cNvPr>
          <p:cNvSpPr txBox="1"/>
          <p:nvPr/>
        </p:nvSpPr>
        <p:spPr>
          <a:xfrm>
            <a:off x="739140" y="5394960"/>
            <a:ext cx="7673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Let’s be more concrete.</a:t>
            </a:r>
          </a:p>
          <a:p>
            <a:pPr algn="ctr"/>
            <a:r>
              <a:rPr lang="en-US" sz="2800" i="1" dirty="0"/>
              <a:t>Are you using a fire extinguisher </a:t>
            </a:r>
            <a:r>
              <a:rPr lang="en-US" sz="2800" i="1" u="sng" dirty="0"/>
              <a:t>right now?</a:t>
            </a:r>
          </a:p>
        </p:txBody>
      </p:sp>
      <p:pic>
        <p:nvPicPr>
          <p:cNvPr id="8" name="Picture 7" descr="A fire truck parked in a parking lot&#10;&#10;Description automatically generated">
            <a:extLst>
              <a:ext uri="{FF2B5EF4-FFF2-40B4-BE49-F238E27FC236}">
                <a16:creationId xmlns:a16="http://schemas.microsoft.com/office/drawing/2014/main" id="{4012D776-51C6-437C-A510-8E310540B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0" y="1738124"/>
            <a:ext cx="7863840" cy="3465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D0739-F091-4765-951A-E9A6CD68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D97E4-DF7D-41A2-A64A-D6CA5FDE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17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D150-8F98-44BD-9AB9-A5D2FE50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ACCF-2805-413A-8460-8431364B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/>
          <a:lstStyle/>
          <a:p>
            <a:r>
              <a:rPr lang="en-US" dirty="0"/>
              <a:t>Antibiotics enable all of modern civilization!</a:t>
            </a:r>
          </a:p>
          <a:p>
            <a:pPr lvl="1"/>
            <a:r>
              <a:rPr lang="en-US" dirty="0"/>
              <a:t>Safety net for surgery, cancer therapy, and essentially everything else</a:t>
            </a:r>
          </a:p>
          <a:p>
            <a:pPr lvl="1"/>
            <a:r>
              <a:rPr lang="en-US" dirty="0"/>
              <a:t>Infrastructure for civilization: Healthy citizens make the economy go!</a:t>
            </a:r>
          </a:p>
          <a:p>
            <a:pPr lvl="1"/>
            <a:endParaRPr lang="en-US" dirty="0"/>
          </a:p>
          <a:p>
            <a:r>
              <a:rPr lang="en-US" dirty="0"/>
              <a:t>Stated differently…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68363-7C86-491F-90D2-155233F9E314}"/>
              </a:ext>
            </a:extLst>
          </p:cNvPr>
          <p:cNvSpPr txBox="1"/>
          <p:nvPr/>
        </p:nvSpPr>
        <p:spPr>
          <a:xfrm>
            <a:off x="107504" y="6505236"/>
            <a:ext cx="77768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pPr lvl="0"/>
            <a:r>
              <a:rPr lang="en-US" sz="900" dirty="0"/>
              <a:t>Speaker personal opinion.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02F4-B6A0-4F26-B747-19DEDDD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9968-BED2-4056-BEBD-BB63AE77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BF8AE-1E8B-45B6-B4FD-B019AC9520EA}"/>
              </a:ext>
            </a:extLst>
          </p:cNvPr>
          <p:cNvSpPr txBox="1"/>
          <p:nvPr/>
        </p:nvSpPr>
        <p:spPr>
          <a:xfrm>
            <a:off x="1619672" y="4766958"/>
            <a:ext cx="3154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Antibiotics are the fire extinguishers of medicine!</a:t>
            </a:r>
          </a:p>
        </p:txBody>
      </p:sp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79B428D5-6A57-4E4E-9B10-FB3BC3A1C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3861048"/>
            <a:ext cx="2475686" cy="23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2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5" y="38418"/>
            <a:ext cx="8229600" cy="1143000"/>
          </a:xfrm>
        </p:spPr>
        <p:txBody>
          <a:bodyPr/>
          <a:lstStyle/>
          <a:p>
            <a:r>
              <a:rPr lang="en-US" dirty="0"/>
              <a:t>Current economic model is broken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04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Current approach to antibiotics</a:t>
            </a:r>
          </a:p>
          <a:p>
            <a:pPr lvl="1"/>
            <a:r>
              <a:rPr lang="en-US" dirty="0"/>
              <a:t>Everyone is delighted to have a new antibiotic</a:t>
            </a:r>
          </a:p>
          <a:p>
            <a:pPr lvl="1"/>
            <a:r>
              <a:rPr lang="en-US" dirty="0"/>
              <a:t>But, use is delayed and deferred in effort to preserve new antibiotic</a:t>
            </a:r>
          </a:p>
          <a:p>
            <a:r>
              <a:rPr lang="en-US" dirty="0"/>
              <a:t>Stewardship perspective: Entirely rational</a:t>
            </a:r>
          </a:p>
          <a:p>
            <a:r>
              <a:rPr lang="en-US" dirty="0"/>
              <a:t>Economic perspective: A financial loss</a:t>
            </a:r>
          </a:p>
          <a:p>
            <a:pPr lvl="1"/>
            <a:r>
              <a:rPr lang="en-US" dirty="0"/>
              <a:t>Many analyses show same thing</a:t>
            </a:r>
          </a:p>
          <a:p>
            <a:pPr lvl="1"/>
            <a:r>
              <a:rPr lang="en-US" dirty="0"/>
              <a:t>It is not financially rational to do antibiotic R&amp;D</a:t>
            </a:r>
          </a:p>
          <a:p>
            <a:pPr lvl="1"/>
            <a:r>
              <a:rPr lang="en-US" dirty="0"/>
              <a:t>Bankruptcies! Achaogen, Melinta</a:t>
            </a:r>
          </a:p>
          <a:p>
            <a:pPr lvl="2"/>
            <a:r>
              <a:rPr lang="en-US" sz="1400" dirty="0">
                <a:hlinkClick r:id="rId2"/>
              </a:rPr>
              <a:t>http://amr.solutions/blog/scary-scarier-scariest-achaogen-ft-editorial-cbs-60-minutes-on-amr</a:t>
            </a:r>
            <a:endParaRPr lang="en-US" sz="1400" dirty="0"/>
          </a:p>
          <a:p>
            <a:pPr lvl="2"/>
            <a:r>
              <a:rPr lang="en-US" sz="1400" dirty="0">
                <a:hlinkClick r:id="rId3"/>
              </a:rPr>
              <a:t>https://amr.solutions/2020/01/05/melinta-goes-bankrupt-never-let-a-good-crisis-go-to-waste/</a:t>
            </a:r>
            <a:r>
              <a:rPr lang="en-US" sz="1400" dirty="0"/>
              <a:t> </a:t>
            </a:r>
          </a:p>
          <a:p>
            <a:r>
              <a:rPr lang="en-US" dirty="0"/>
              <a:t>Issue: Pay-per-use model reimburses for only a piece of the value … </a:t>
            </a:r>
            <a:r>
              <a:rPr lang="en-US" b="1" dirty="0"/>
              <a:t>&amp; we’re working to fix this…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EFB71-1FA5-4EDD-BC34-C63F699DEBE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2" y="116632"/>
            <a:ext cx="7886700" cy="1325563"/>
          </a:xfrm>
        </p:spPr>
        <p:txBody>
          <a:bodyPr/>
          <a:lstStyle/>
          <a:p>
            <a:r>
              <a:rPr lang="en-GB" sz="3600" dirty="0"/>
              <a:t>STEDI: Antibiotic value beyond mere use</a:t>
            </a:r>
            <a:br>
              <a:rPr lang="en-GB" sz="3600" dirty="0"/>
            </a:br>
            <a:r>
              <a:rPr lang="en-GB" sz="2400" i="1" dirty="0"/>
              <a:t>But, we don’t (yet) have an agreed way to capture these values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70A40-58FB-429B-AD9B-84B9893CC39C}"/>
              </a:ext>
            </a:extLst>
          </p:cNvPr>
          <p:cNvSpPr txBox="1"/>
          <p:nvPr/>
        </p:nvSpPr>
        <p:spPr>
          <a:xfrm>
            <a:off x="300881" y="4873613"/>
            <a:ext cx="3154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Antibiotics are the fire extinguishers of medicine!</a:t>
            </a:r>
          </a:p>
        </p:txBody>
      </p:sp>
      <p:pic>
        <p:nvPicPr>
          <p:cNvPr id="9" name="Picture 8" descr="A close up of a bottle&#10;&#10;Description automatically generated">
            <a:extLst>
              <a:ext uri="{FF2B5EF4-FFF2-40B4-BE49-F238E27FC236}">
                <a16:creationId xmlns:a16="http://schemas.microsoft.com/office/drawing/2014/main" id="{157AFB18-B979-410C-BD09-CAE5EF1F5C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77" y="1446648"/>
            <a:ext cx="3273028" cy="31389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A4F97-3A97-4166-96F5-A6B4B58A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04467-6E34-4049-8805-F2796F8C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9E71729-216F-43CD-9EF0-5D3C9DD3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0295"/>
          <a:stretch/>
        </p:blipFill>
        <p:spPr>
          <a:xfrm>
            <a:off x="3764611" y="1423044"/>
            <a:ext cx="5112293" cy="4189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B8C08-E37F-4B48-BD50-6BCA6899552B}"/>
              </a:ext>
            </a:extLst>
          </p:cNvPr>
          <p:cNvSpPr txBox="1"/>
          <p:nvPr/>
        </p:nvSpPr>
        <p:spPr>
          <a:xfrm>
            <a:off x="3764611" y="5734997"/>
            <a:ext cx="51998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Table from Outterson K, Rex JH. Evaluating for-profit public benefit corporations as an additional structure for antibiotic development and commercialization. </a:t>
            </a:r>
            <a:r>
              <a:rPr lang="en-US" sz="900" i="1" dirty="0"/>
              <a:t>Translational Research</a:t>
            </a:r>
            <a:r>
              <a:rPr lang="en-US" sz="900" dirty="0"/>
              <a:t>, 2020. The STEDI concept was adapted from </a:t>
            </a:r>
            <a:r>
              <a:rPr lang="en-US" sz="900" dirty="0" err="1"/>
              <a:t>Rothery</a:t>
            </a:r>
            <a:r>
              <a:rPr lang="en-US" sz="900" dirty="0"/>
              <a:t> et al. Framework for Value Assessment of New Antimicrobials. http://www.eepru.org.uk/wp-content/uploads/2017/11/eepru-report-amr-oct-2018-059.pdf, 2018.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1C0DB7-054D-4D4B-AFC7-F8D594460137}"/>
              </a:ext>
            </a:extLst>
          </p:cNvPr>
          <p:cNvCxnSpPr/>
          <p:nvPr/>
        </p:nvCxnSpPr>
        <p:spPr>
          <a:xfrm>
            <a:off x="3851920" y="5733256"/>
            <a:ext cx="48245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56A1E-5163-4062-80A8-464B1820CFEB}"/>
              </a:ext>
            </a:extLst>
          </p:cNvPr>
          <p:cNvSpPr/>
          <p:nvPr/>
        </p:nvSpPr>
        <p:spPr>
          <a:xfrm>
            <a:off x="3923928" y="1556792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3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E856-7749-44FF-8CB5-A4AAD6AC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It’s expensive!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031D-94DB-40D5-81DC-00B343EC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526880"/>
          </a:xfrm>
        </p:spPr>
        <p:txBody>
          <a:bodyPr>
            <a:spAutoFit/>
          </a:bodyPr>
          <a:lstStyle/>
          <a:p>
            <a:r>
              <a:rPr lang="en-US" sz="2400" dirty="0"/>
              <a:t>Average all-in cost to approval</a:t>
            </a:r>
            <a:r>
              <a:rPr lang="en-US" sz="2400" baseline="30000" dirty="0"/>
              <a:t>1</a:t>
            </a:r>
            <a:r>
              <a:rPr lang="en-US" sz="2400" dirty="0"/>
              <a:t> = $1.3b</a:t>
            </a:r>
            <a:endParaRPr lang="en-US" sz="2400" baseline="30000" dirty="0"/>
          </a:p>
          <a:p>
            <a:r>
              <a:rPr lang="en-US" sz="2400" dirty="0"/>
              <a:t>Running costs of a drug in its first 10 years: $350m</a:t>
            </a:r>
            <a:r>
              <a:rPr lang="en-US" sz="2400" baseline="30000" dirty="0"/>
              <a:t>2</a:t>
            </a:r>
          </a:p>
          <a:p>
            <a:pPr lvl="1"/>
            <a:r>
              <a:rPr lang="en-US" sz="2000" dirty="0"/>
              <a:t>$100m in post-approval commitments: pediatrics, etc.</a:t>
            </a:r>
          </a:p>
          <a:p>
            <a:pPr lvl="1"/>
            <a:r>
              <a:rPr lang="en-US" sz="2000" dirty="0"/>
              <a:t>$25m/year to run the plant that makes your drug, surveillance, pharmacovigilance</a:t>
            </a:r>
          </a:p>
          <a:p>
            <a:r>
              <a:rPr lang="en-US" sz="2400" dirty="0"/>
              <a:t>All together: ~$1.7b per molecule</a:t>
            </a:r>
          </a:p>
          <a:p>
            <a:pPr lvl="1"/>
            <a:r>
              <a:rPr lang="en-US" sz="2000" dirty="0"/>
              <a:t>Usage-based income will not recover those costs</a:t>
            </a:r>
            <a:r>
              <a:rPr lang="en-US" sz="2000" baseline="30000" dirty="0"/>
              <a:t>3,4</a:t>
            </a:r>
            <a:endParaRPr lang="en-US" sz="2000" dirty="0"/>
          </a:p>
          <a:p>
            <a:pPr lvl="1"/>
            <a:r>
              <a:rPr lang="en-US" sz="2000" dirty="0"/>
              <a:t>New antibiotics often have ≤ $25m/year in sales</a:t>
            </a:r>
          </a:p>
          <a:p>
            <a:r>
              <a:rPr lang="en-US" sz="2400" dirty="0"/>
              <a:t>Can it be done for substantially less?</a:t>
            </a:r>
            <a:r>
              <a:rPr lang="en-US" sz="2400" baseline="30000" dirty="0"/>
              <a:t>5,6</a:t>
            </a:r>
          </a:p>
          <a:p>
            <a:pPr lvl="1"/>
            <a:r>
              <a:rPr lang="en-US" sz="2000" dirty="0"/>
              <a:t>On average, no. There are no discounts or regulatory shortcuts for being small or large, for-profit or non-profit, degree of novelty, etc.</a:t>
            </a:r>
          </a:p>
          <a:p>
            <a:pPr lvl="1"/>
            <a:r>
              <a:rPr lang="en-US" sz="2000" dirty="0"/>
              <a:t>Small company models are already very, very lean</a:t>
            </a:r>
            <a:r>
              <a:rPr lang="en-US" sz="2000" baseline="30000" dirty="0"/>
              <a:t>5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F446F-8B9C-455C-B17E-2E2C4AAD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CC722A-8F98-47D8-B8EC-B3EC61B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5EE64-D161-4FE7-A3C5-BC083C1636C1}"/>
              </a:ext>
            </a:extLst>
          </p:cNvPr>
          <p:cNvSpPr txBox="1"/>
          <p:nvPr/>
        </p:nvSpPr>
        <p:spPr>
          <a:xfrm>
            <a:off x="467544" y="5751547"/>
            <a:ext cx="7776864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en-GB" sz="900" baseline="30000" dirty="0">
                <a:solidFill>
                  <a:srgbClr val="333333"/>
                </a:solidFill>
              </a:rPr>
              <a:t>1</a:t>
            </a:r>
            <a:r>
              <a:rPr lang="en-US" sz="900" dirty="0" err="1"/>
              <a:t>Wouters</a:t>
            </a:r>
            <a:r>
              <a:rPr lang="en-US" sz="900" dirty="0"/>
              <a:t> J, et al. </a:t>
            </a:r>
            <a:r>
              <a:rPr lang="en-GB" sz="900" i="1" dirty="0">
                <a:solidFill>
                  <a:srgbClr val="333333"/>
                </a:solidFill>
              </a:rPr>
              <a:t>JAMA </a:t>
            </a:r>
            <a:r>
              <a:rPr lang="en-GB" sz="900" dirty="0">
                <a:solidFill>
                  <a:srgbClr val="333333"/>
                </a:solidFill>
              </a:rPr>
              <a:t>2020;323:844–53. </a:t>
            </a:r>
            <a:r>
              <a:rPr lang="en-GB" sz="900" dirty="0" err="1">
                <a:solidFill>
                  <a:srgbClr val="333333"/>
                </a:solidFill>
              </a:rPr>
              <a:t>AMR.Solutions</a:t>
            </a:r>
            <a:r>
              <a:rPr lang="en-GB" sz="900" dirty="0">
                <a:solidFill>
                  <a:srgbClr val="333333"/>
                </a:solidFill>
              </a:rPr>
              <a:t>: “</a:t>
            </a:r>
            <a:r>
              <a:rPr lang="en-US" sz="900" dirty="0">
                <a:solidFill>
                  <a:srgbClr val="333333"/>
                </a:solidFill>
              </a:rPr>
              <a:t>Melinta, Part 2 / Bankruptcy Is Not The End / Post-Approval Costs For An Antibiotic</a:t>
            </a:r>
            <a:r>
              <a:rPr lang="en-GB" sz="900" dirty="0">
                <a:solidFill>
                  <a:srgbClr val="333333"/>
                </a:solidFill>
              </a:rPr>
              <a:t>”, available at </a:t>
            </a:r>
            <a:r>
              <a:rPr lang="en-US" sz="900" dirty="0">
                <a:hlinkClick r:id="rId3"/>
              </a:rPr>
              <a:t>https://amr.solutions/2020/01/07/melinta-part-2-bankruptcy-is-not-the-end-post-approval-costs-for-an-antibiotic/</a:t>
            </a:r>
            <a:r>
              <a:rPr lang="en-GB" sz="900" dirty="0">
                <a:solidFill>
                  <a:srgbClr val="333333"/>
                </a:solidFill>
              </a:rPr>
              <a:t>. </a:t>
            </a:r>
            <a:r>
              <a:rPr lang="en-GB" sz="900" baseline="30000" dirty="0"/>
              <a:t>3</a:t>
            </a:r>
            <a:r>
              <a:rPr lang="en-GB" sz="900" dirty="0"/>
              <a:t>AMR.Solutions: “Mandatory Reading: Alan </a:t>
            </a:r>
            <a:r>
              <a:rPr lang="en-GB" sz="900" dirty="0" err="1"/>
              <a:t>Carr’s</a:t>
            </a:r>
            <a:r>
              <a:rPr lang="en-GB" sz="900" dirty="0"/>
              <a:t> Jan 2020 Antibacterial And Antifungal Market Review”, a</a:t>
            </a:r>
            <a:r>
              <a:rPr lang="en-US" sz="900" dirty="0" err="1"/>
              <a:t>vailable</a:t>
            </a:r>
            <a:r>
              <a:rPr lang="en-US" sz="900" dirty="0"/>
              <a:t> at: </a:t>
            </a:r>
            <a:r>
              <a:rPr lang="en-US" sz="900" dirty="0">
                <a:hlinkClick r:id="rId4"/>
              </a:rPr>
              <a:t>https://amr.solutions/2020/01/28/mandatory-reading-alan-carrs-jan-2020-antibacterial-and-antifungal-market-review/</a:t>
            </a:r>
            <a:r>
              <a:rPr lang="en-US" sz="900" dirty="0"/>
              <a:t>. </a:t>
            </a:r>
            <a:r>
              <a:rPr lang="en-US" sz="900" baseline="30000" dirty="0"/>
              <a:t>4</a:t>
            </a:r>
            <a:r>
              <a:rPr lang="en-GB" sz="900" dirty="0" err="1"/>
              <a:t>AMR.Solutions</a:t>
            </a:r>
            <a:r>
              <a:rPr lang="en-GB" sz="900" dirty="0"/>
              <a:t>: “What Does An Antibiotic Cost To Develop? What Is It Worth? How To Afford It?”, available at: </a:t>
            </a:r>
            <a:r>
              <a:rPr lang="en-US" sz="900" dirty="0">
                <a:hlinkClick r:id="rId5"/>
              </a:rPr>
              <a:t>https://amr.solutions/2020/03/06/what-does-an-antibiotic-cost-to-develop-what-is-it-worth-how-to-afford-it/</a:t>
            </a:r>
            <a:r>
              <a:rPr lang="en-US" sz="900" dirty="0"/>
              <a:t>. </a:t>
            </a:r>
            <a:r>
              <a:rPr lang="en-US" sz="900" baseline="30000" dirty="0"/>
              <a:t>5</a:t>
            </a:r>
            <a:r>
              <a:rPr lang="en-US" sz="900" dirty="0"/>
              <a:t>Drakeman DL. Benchmarking biotech and pharmaceutical product development. Nat </a:t>
            </a:r>
            <a:r>
              <a:rPr lang="en-US" sz="900" dirty="0" err="1"/>
              <a:t>Biotechnol</a:t>
            </a:r>
            <a:r>
              <a:rPr lang="en-US" sz="900" dirty="0"/>
              <a:t>, 32(7): 621-5, 2014. </a:t>
            </a:r>
            <a:r>
              <a:rPr lang="en-US" sz="900" baseline="30000" dirty="0"/>
              <a:t>6</a:t>
            </a:r>
            <a:r>
              <a:rPr lang="en-US" sz="900" dirty="0"/>
              <a:t>AMR.Solutions: “All-In Cost Of A New Antibiotic From Discovery To 10 Years On Market”, available at </a:t>
            </a:r>
            <a:r>
              <a:rPr lang="en-US" sz="900" dirty="0">
                <a:hlinkClick r:id="rId6"/>
              </a:rPr>
              <a:t>https://amr.solutions/2021/01/09/all-in-cost-of-a-new-antibiotic-from-discovery-to-10-years-on-market/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382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C77C-D8FA-491F-9FB3-DAABA8A5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en-US" dirty="0"/>
              <a:t>Paying for it: Push and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27AD-2842-46BA-A70C-69E132D4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016758"/>
          </a:xfrm>
        </p:spPr>
        <p:txBody>
          <a:bodyPr>
            <a:spAutoFit/>
          </a:bodyPr>
          <a:lstStyle/>
          <a:p>
            <a:r>
              <a:rPr lang="en-US" dirty="0"/>
              <a:t>Substantial public thinking over the past 10+ years</a:t>
            </a:r>
          </a:p>
          <a:p>
            <a:pPr lvl="1"/>
            <a:r>
              <a:rPr lang="en-US" dirty="0"/>
              <a:t>UK AMR Review; DRIVE-AB project; US legislative efforts; Swedish pilot project, EU Pharma strategy, and more</a:t>
            </a:r>
          </a:p>
          <a:p>
            <a:r>
              <a:rPr lang="en-US" dirty="0"/>
              <a:t>Key insights: We need 2 different kinds of funding</a:t>
            </a:r>
          </a:p>
          <a:p>
            <a:pPr lvl="1"/>
            <a:r>
              <a:rPr lang="en-US" dirty="0"/>
              <a:t>Push incentives that encourage work to start: Grants</a:t>
            </a:r>
          </a:p>
          <a:p>
            <a:pPr lvl="2"/>
            <a:r>
              <a:rPr lang="en-US" dirty="0"/>
              <a:t>$750m for Discovery to Phase 1: CARB-X, Novo REPAIR, etc.</a:t>
            </a:r>
          </a:p>
          <a:p>
            <a:pPr lvl="2"/>
            <a:r>
              <a:rPr lang="en-US" dirty="0"/>
              <a:t>$1b for Phase 2-3: AMR Action Fund</a:t>
            </a:r>
          </a:p>
          <a:p>
            <a:pPr lvl="2"/>
            <a:r>
              <a:rPr lang="en-US" dirty="0"/>
              <a:t>Lots of (mostly small) companies have entered the fray</a:t>
            </a:r>
          </a:p>
          <a:p>
            <a:pPr lvl="1"/>
            <a:r>
              <a:rPr lang="en-US" dirty="0"/>
              <a:t>Pull incentives paid </a:t>
            </a:r>
            <a:r>
              <a:rPr lang="en-US" b="1" i="1" u="sng" dirty="0"/>
              <a:t>on successful approval</a:t>
            </a:r>
            <a:endParaRPr lang="en-US" dirty="0"/>
          </a:p>
          <a:p>
            <a:r>
              <a:rPr lang="en-US" dirty="0"/>
              <a:t>Many papers on this, see </a:t>
            </a:r>
            <a:r>
              <a:rPr lang="en-US" dirty="0" err="1"/>
              <a:t>amr.solutions</a:t>
            </a:r>
            <a:r>
              <a:rPr lang="en-US" dirty="0"/>
              <a:t> for more</a:t>
            </a:r>
          </a:p>
          <a:p>
            <a:pPr lvl="1"/>
            <a:r>
              <a:rPr lang="en-US" dirty="0"/>
              <a:t>In particular, the 1 Sep 2020 newsletter is a good start</a:t>
            </a:r>
          </a:p>
          <a:p>
            <a:pPr lvl="1"/>
            <a:r>
              <a:rPr lang="en-US" sz="1800" dirty="0">
                <a:hlinkClick r:id="rId4"/>
              </a:rPr>
              <a:t>https://amr.solutions/2020/09/01/reimbursing-for-innovative-antibiotics-encouraging-updates-from-the-amr-conference/</a:t>
            </a:r>
            <a:r>
              <a:rPr lang="en-US" sz="1800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2A84-D472-46F4-8E86-9FB57FED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84ED9-39CD-43E5-9679-E6E1F4B1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Online Media 5" title="What is Push/Pull? - Burning Questions about AMR">
            <a:hlinkClick r:id="" action="ppaction://media"/>
            <a:extLst>
              <a:ext uri="{FF2B5EF4-FFF2-40B4-BE49-F238E27FC236}">
                <a16:creationId xmlns:a16="http://schemas.microsoft.com/office/drawing/2014/main" id="{92E509AC-5B18-4306-A56A-6B71220A30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68344" y="3777139"/>
            <a:ext cx="1397448" cy="789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8046A1-A7A5-493C-9B7F-F65D7652A187}"/>
              </a:ext>
            </a:extLst>
          </p:cNvPr>
          <p:cNvSpPr txBox="1"/>
          <p:nvPr/>
        </p:nvSpPr>
        <p:spPr>
          <a:xfrm>
            <a:off x="8050088" y="463752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Video explainer: </a:t>
            </a:r>
            <a:r>
              <a:rPr lang="en-US" sz="800" dirty="0">
                <a:hlinkClick r:id="rId6"/>
              </a:rPr>
              <a:t>https://www.youtube.com/watch?v=6gd8iXLbZak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65949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C77C-D8FA-491F-9FB3-DAABA8A5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221"/>
            <a:ext cx="7886700" cy="1325563"/>
          </a:xfrm>
        </p:spPr>
        <p:txBody>
          <a:bodyPr/>
          <a:lstStyle/>
          <a:p>
            <a:r>
              <a:rPr lang="en-US" dirty="0"/>
              <a:t>How does Pull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27AD-2842-46BA-A70C-69E132D4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978799"/>
          </a:xfrm>
        </p:spPr>
        <p:txBody>
          <a:bodyPr>
            <a:spAutoFit/>
          </a:bodyPr>
          <a:lstStyle/>
          <a:p>
            <a:r>
              <a:rPr lang="en-US" sz="2400" dirty="0"/>
              <a:t>Pull = Payments made without regard for use</a:t>
            </a:r>
            <a:r>
              <a:rPr lang="en-US" sz="2400" baseline="30000" dirty="0"/>
              <a:t>1</a:t>
            </a:r>
            <a:endParaRPr lang="en-US" sz="2400" dirty="0"/>
          </a:p>
          <a:p>
            <a:pPr lvl="1"/>
            <a:r>
              <a:rPr lang="en-US" sz="2000" dirty="0"/>
              <a:t>The UK pilot as a benchmark: The UK has identified two high-end new agents for Gram-negative bacterial infections</a:t>
            </a:r>
          </a:p>
          <a:p>
            <a:pPr lvl="1"/>
            <a:r>
              <a:rPr lang="en-US" sz="2000" dirty="0"/>
              <a:t>The UK is contracting to buy them for the UK at up to GBP 10m/</a:t>
            </a:r>
            <a:r>
              <a:rPr lang="en-US" sz="2000" dirty="0" err="1"/>
              <a:t>yr</a:t>
            </a:r>
            <a:endParaRPr lang="en-US" sz="2000" dirty="0"/>
          </a:p>
          <a:p>
            <a:pPr lvl="2"/>
            <a:r>
              <a:rPr lang="en-US" sz="1600" dirty="0"/>
              <a:t>Scaled to 10 years and to full 10m/</a:t>
            </a:r>
            <a:r>
              <a:rPr lang="en-US" sz="1600"/>
              <a:t>yr, </a:t>
            </a:r>
            <a:r>
              <a:rPr lang="en-US" sz="1600" dirty="0"/>
              <a:t>this is GBP 100m</a:t>
            </a:r>
          </a:p>
          <a:p>
            <a:pPr lvl="2"/>
            <a:r>
              <a:rPr lang="en-US" sz="1600" b="1" dirty="0"/>
              <a:t>The purchase is independent of actual use</a:t>
            </a:r>
          </a:p>
          <a:p>
            <a:pPr lvl="1"/>
            <a:r>
              <a:rPr lang="en-US" sz="2000" dirty="0"/>
              <a:t>The UK is 3% of the G20: 100m x 33 = GBP 3.3b ≈ $4b</a:t>
            </a:r>
          </a:p>
          <a:p>
            <a:r>
              <a:rPr lang="en-US" sz="2400" dirty="0"/>
              <a:t>This is right on target! </a:t>
            </a:r>
            <a:r>
              <a:rPr lang="en-US" sz="2400" i="1" dirty="0"/>
              <a:t>Strong work, Team UK!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All estimates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converge on $2-4b as the needed reward size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This type of Pull incentive levels the economic playing field!</a:t>
            </a:r>
          </a:p>
          <a:p>
            <a:r>
              <a:rPr lang="en-US" sz="2400" dirty="0"/>
              <a:t>So, how do we engage and extend?</a:t>
            </a:r>
          </a:p>
          <a:p>
            <a:pPr lvl="1"/>
            <a:r>
              <a:rPr lang="en-US" sz="2000" dirty="0"/>
              <a:t>Wealthy countries need to contribute their fair share</a:t>
            </a:r>
          </a:p>
          <a:p>
            <a:pPr lvl="1"/>
            <a:r>
              <a:rPr lang="en-US" sz="2000" dirty="0"/>
              <a:t>Targets must be fair and consistently available</a:t>
            </a:r>
          </a:p>
          <a:p>
            <a:pPr lvl="1"/>
            <a:r>
              <a:rPr lang="en-US" sz="2000" dirty="0"/>
              <a:t>So far, the only sizeable further effort is in the US (PASTEUR)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84ED9-39CD-43E5-9679-E6E1F4B1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2A84-D472-46F4-8E86-9FB57FED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237312"/>
            <a:ext cx="4752528" cy="365125"/>
          </a:xfrm>
        </p:spPr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246F4-2014-4E32-BC4C-7DB4267BCE31}"/>
              </a:ext>
            </a:extLst>
          </p:cNvPr>
          <p:cNvSpPr txBox="1"/>
          <p:nvPr/>
        </p:nvSpPr>
        <p:spPr>
          <a:xfrm>
            <a:off x="179512" y="6023029"/>
            <a:ext cx="788670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4300" indent="-114300">
              <a:buFont typeface="+mj-lt"/>
              <a:buAutoNum type="arabicPeriod"/>
            </a:pPr>
            <a:r>
              <a:rPr lang="en-US" sz="900" dirty="0"/>
              <a:t>See </a:t>
            </a:r>
            <a:r>
              <a:rPr lang="en-US" sz="900" dirty="0">
                <a:hlinkClick r:id="rId2"/>
              </a:rPr>
              <a:t>https://amr.solutions/2021/09/14/outstanding-discussions-of-pull-the-nhs-pilot-and-antibiotic-value/</a:t>
            </a:r>
            <a:r>
              <a:rPr lang="en-US" sz="900" dirty="0"/>
              <a:t>. See also this excellent 5-minute video explainer: </a:t>
            </a:r>
            <a:r>
              <a:rPr lang="en-US" sz="900" dirty="0">
                <a:hlinkClick r:id="rId3"/>
              </a:rPr>
              <a:t>https://www.ft.com/video/adada10f-5747-4976-a3e0-958b0165e0ef</a:t>
            </a:r>
            <a:r>
              <a:rPr lang="en-US" sz="900" dirty="0"/>
              <a:t> </a:t>
            </a:r>
          </a:p>
          <a:p>
            <a:pPr marL="114300" indent="-114300">
              <a:buFont typeface="+mj-lt"/>
              <a:buAutoNum type="arabicPeriod"/>
            </a:pPr>
            <a:r>
              <a:rPr lang="en-US" sz="900" dirty="0"/>
              <a:t>Multiple estimates have been made. The best current summary is found in Outterson K, Estimating The Appropriate Size Of Global Pull Incentives For Antibacterial Medicines. Health Affairs. 2021;40(11):1758-65. Also see a recent report to the G7 Finance ministers discussed in this newsletter: </a:t>
            </a:r>
            <a:r>
              <a:rPr lang="en-US" sz="900" dirty="0">
                <a:hlinkClick r:id="rId4"/>
              </a:rPr>
              <a:t>https://amr.solutions/2022/06/04/notable-reports-incentives-who-amr-hub-strategy-barda-capacity-building-fleming-fund/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87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-32521"/>
          <a:ext cx="9131968" cy="697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74">
                  <a:extLst>
                    <a:ext uri="{9D8B030D-6E8A-4147-A177-3AD203B41FA5}">
                      <a16:colId xmlns:a16="http://schemas.microsoft.com/office/drawing/2014/main" val="3729508798"/>
                    </a:ext>
                  </a:extLst>
                </a:gridCol>
                <a:gridCol w="694373">
                  <a:extLst>
                    <a:ext uri="{9D8B030D-6E8A-4147-A177-3AD203B41FA5}">
                      <a16:colId xmlns:a16="http://schemas.microsoft.com/office/drawing/2014/main" val="4014691423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2020559236"/>
                    </a:ext>
                  </a:extLst>
                </a:gridCol>
                <a:gridCol w="2442411">
                  <a:extLst>
                    <a:ext uri="{9D8B030D-6E8A-4147-A177-3AD203B41FA5}">
                      <a16:colId xmlns:a16="http://schemas.microsoft.com/office/drawing/2014/main" val="3147279166"/>
                    </a:ext>
                  </a:extLst>
                </a:gridCol>
                <a:gridCol w="1584158">
                  <a:extLst>
                    <a:ext uri="{9D8B030D-6E8A-4147-A177-3AD203B41FA5}">
                      <a16:colId xmlns:a16="http://schemas.microsoft.com/office/drawing/2014/main" val="3405854205"/>
                    </a:ext>
                  </a:extLst>
                </a:gridCol>
                <a:gridCol w="966536">
                  <a:extLst>
                    <a:ext uri="{9D8B030D-6E8A-4147-A177-3AD203B41FA5}">
                      <a16:colId xmlns:a16="http://schemas.microsoft.com/office/drawing/2014/main" val="2929967106"/>
                    </a:ext>
                  </a:extLst>
                </a:gridCol>
              </a:tblGrid>
              <a:tr h="3761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Pathogen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(WHO category)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(2017)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Indian*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(2021)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CDC (2019)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CDC (2013)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ESKAPE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(2008-9)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63850509"/>
                  </a:ext>
                </a:extLst>
              </a:tr>
              <a:tr h="30334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Acinetobacter </a:t>
                      </a: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baumannii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carbapenem-R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Critical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Critical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 (carbapenem-R)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(MDR)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2616413538"/>
                  </a:ext>
                </a:extLst>
              </a:tr>
              <a:tr h="30334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Pseudomonas aeruginosa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carbapenem-R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Critical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Critical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(MDR)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(MDR)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638571494"/>
                  </a:ext>
                </a:extLst>
              </a:tr>
              <a:tr h="3863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Enterobacteriaceae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carbapenem-R, 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-gen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ceph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-R (ESBL+)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Critical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Critical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 (carbapenem-R)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(ESBL+)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C000"/>
                        </a:gs>
                        <a:gs pos="50000">
                          <a:srgbClr val="FF0000"/>
                        </a:gs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 (carbapenem-R)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(ESBL+)</a:t>
                      </a: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C000"/>
                        </a:gs>
                        <a:gs pos="50000">
                          <a:srgbClr val="FF0000"/>
                        </a:gs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612785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Enterococcus faecium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vancomycin-R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(VRE)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(VRE)</a:t>
                      </a: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4377262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Staphylococcus aureus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methicillin-R, vancomycin-I/R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(MRSA)</a:t>
                      </a: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Serious (MRSA)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Concerning (VRSA)</a:t>
                      </a: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FF00"/>
                        </a:gs>
                        <a:gs pos="50000">
                          <a:srgbClr val="FFC000"/>
                        </a:gs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41448731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Helicobacter pylori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clarithromycin-R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073022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Campylobacter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spp.,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5525366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Salmonellae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spp.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High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(drug-R, Typhi &amp; non-typhoidal)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1141087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Neisseria gonorrhoeae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3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-gen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ceph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-R,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 (drug</a:t>
                      </a:r>
                      <a:r>
                        <a:rPr lang="en-US" sz="11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-R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 (drug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-R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9767744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Neisseria meningitidis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, 3</a:t>
                      </a:r>
                      <a:r>
                        <a:rPr lang="en-US" sz="11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rd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-gen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ceph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-R, fluoroquinolone-R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297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Streptococcus pneumoniae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penicillin-NS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716087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Haemophilus</a:t>
                      </a: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influenzae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 ampicillin-R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534193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Shigella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spp., fluoroquinolone-R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(drug-R)</a:t>
                      </a: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574405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Staphylococcus, coagulase-neg, Van/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Lzd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-R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Medium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144" marB="9144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0834525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Clostridium difficile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Urgent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</a:t>
                      </a:r>
                    </a:p>
                  </a:txBody>
                  <a:tcPr marL="68580" marR="68580" marT="9144" marB="9144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2640549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Candida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spp. fluconazole-R</a:t>
                      </a:r>
                      <a:endParaRPr lang="en-US" sz="1100" i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Urgent (C.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auris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(Drug-resistant)</a:t>
                      </a:r>
                    </a:p>
                  </a:txBody>
                  <a:tcPr marL="68580" marR="68580" marT="9144" marB="9144" anchor="ctr">
                    <a:gradFill>
                      <a:gsLst>
                        <a:gs pos="51000">
                          <a:srgbClr val="FFFF00"/>
                        </a:gs>
                        <a:gs pos="50000">
                          <a:srgbClr val="FF0000"/>
                        </a:gs>
                        <a:gs pos="0">
                          <a:srgbClr val="FF0000"/>
                        </a:gs>
                        <a:gs pos="57321">
                          <a:srgbClr val="FFC000"/>
                        </a:gs>
                        <a:gs pos="100000">
                          <a:srgbClr val="FFC0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Serious (Flu-R)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25943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M.</a:t>
                      </a:r>
                      <a:r>
                        <a:rPr lang="en-US" sz="1100" i="1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tuberculosis</a:t>
                      </a:r>
                      <a:endParaRPr lang="en-US" sz="1100" i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Serious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Serious</a:t>
                      </a:r>
                      <a:r>
                        <a:rPr lang="en-US" sz="110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0930348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Group</a:t>
                      </a:r>
                      <a:r>
                        <a:rPr lang="en-US" sz="1100" i="0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A </a:t>
                      </a:r>
                      <a:r>
                        <a:rPr lang="en-US" sz="1100" i="1" baseline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Streptococcus</a:t>
                      </a:r>
                      <a:endParaRPr lang="en-US" sz="1100" i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(erythro-R)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(erythro-R)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15254268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Group B </a:t>
                      </a: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Streptococcus</a:t>
                      </a:r>
                      <a:endParaRPr lang="en-US" sz="1100" i="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clinda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Concerning (</a:t>
                      </a:r>
                      <a:r>
                        <a:rPr lang="en-US" sz="1100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clinda</a:t>
                      </a: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-R)</a:t>
                      </a:r>
                    </a:p>
                  </a:txBody>
                  <a:tcPr marL="68580" marR="68580" marT="9144" marB="914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903545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Aspergillus fumigatus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Watch (azole-R)</a:t>
                      </a:r>
                    </a:p>
                  </a:txBody>
                  <a:tcPr marL="68580" marR="68580" marT="9144" marB="9144" anchor="ctr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7179490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Mycoplasma </a:t>
                      </a:r>
                      <a:r>
                        <a:rPr lang="en-US" sz="1100" i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genitalium</a:t>
                      </a:r>
                      <a:endParaRPr lang="en-US" sz="1100" i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Watch (drug-R)</a:t>
                      </a:r>
                    </a:p>
                  </a:txBody>
                  <a:tcPr marL="68580" marR="68580" marT="9144" marB="9144" anchor="ctr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3879434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Bordetella pertussis</a:t>
                      </a: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Watch (drug-R)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9144" marB="9144" anchor="ctr"/>
                </a:tc>
                <a:extLst>
                  <a:ext uri="{0D108BD9-81ED-4DB2-BD59-A6C34878D82A}">
                    <a16:rowId xmlns:a16="http://schemas.microsoft.com/office/drawing/2014/main" val="28155612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E9241A-9C8B-4B83-8232-D7DD307E37A0}"/>
              </a:ext>
            </a:extLst>
          </p:cNvPr>
          <p:cNvSpPr txBox="1"/>
          <p:nvPr/>
        </p:nvSpPr>
        <p:spPr>
          <a:xfrm>
            <a:off x="1772653" y="6043863"/>
            <a:ext cx="20837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*Note that the Indian PPL sometimes differs slightly from WHO in terms of precise patterns of qualifying 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0B9EF-8230-4299-9351-0F9EE52C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47BD6E-5CE5-84B7-2C12-ED2AAC4AF7A9}"/>
              </a:ext>
            </a:extLst>
          </p:cNvPr>
          <p:cNvSpPr/>
          <p:nvPr/>
        </p:nvSpPr>
        <p:spPr>
          <a:xfrm>
            <a:off x="1171721" y="1498232"/>
            <a:ext cx="7161245" cy="3915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#AMRSOS! GRAM Report: “At Least 1.27m Deaths/Year Directly Attributable To AMR”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Murray et al. Global burden of bacterial antimicrobial resistance in 2019: a systematic analysis. The Lancet: </a:t>
            </a:r>
            <a:r>
              <a:rPr lang="en-US" sz="2800" dirty="0">
                <a:hlinkClick r:id="rId3"/>
              </a:rPr>
              <a:t>https://doi.org/10.1016/S0140-6736(21)02724-0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779315-4618-483A-4EAB-B4C9A4F20040}"/>
              </a:ext>
            </a:extLst>
          </p:cNvPr>
          <p:cNvSpPr/>
          <p:nvPr/>
        </p:nvSpPr>
        <p:spPr>
          <a:xfrm>
            <a:off x="5934204" y="6356350"/>
            <a:ext cx="3197764" cy="569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Priority Pathogen Lists compared</a:t>
            </a:r>
          </a:p>
          <a:p>
            <a:pPr algn="ctr"/>
            <a:r>
              <a:rPr lang="en-US" sz="1200" dirty="0"/>
              <a:t>https://amr.solutions/pathogens-and-pipelines/</a:t>
            </a:r>
          </a:p>
          <a:p>
            <a:pPr algn="ctr"/>
            <a:r>
              <a:rPr lang="en-US" sz="1200" dirty="0"/>
              <a:t>Last updated 18 Mar 2021</a:t>
            </a:r>
          </a:p>
        </p:txBody>
      </p:sp>
    </p:spTree>
    <p:extLst>
      <p:ext uri="{BB962C8B-B14F-4D97-AF65-F5344CB8AC3E}">
        <p14:creationId xmlns:p14="http://schemas.microsoft.com/office/powerpoint/2010/main" val="652638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382C-FADF-4726-AA44-09F4397B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awards can/will guide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E5E3-1AA4-4496-9B88-278CDDA9E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7812"/>
            <a:ext cx="7886700" cy="4710520"/>
          </a:xfrm>
        </p:spPr>
        <p:txBody>
          <a:bodyPr>
            <a:spAutoFit/>
          </a:bodyPr>
          <a:lstStyle/>
          <a:p>
            <a:r>
              <a:rPr lang="en-US" sz="2000" dirty="0"/>
              <a:t>Think of R&amp;D as a big ship … </a:t>
            </a:r>
            <a:r>
              <a:rPr lang="en-US" sz="2000" i="1" dirty="0"/>
              <a:t>a 10- to 15-year-long ship</a:t>
            </a:r>
          </a:p>
          <a:p>
            <a:pPr lvl="1"/>
            <a:r>
              <a:rPr lang="en-US" sz="1800" dirty="0"/>
              <a:t>Big ships turn slowly, but they do turn</a:t>
            </a:r>
          </a:p>
          <a:p>
            <a:r>
              <a:rPr lang="en-US" sz="2000" dirty="0"/>
              <a:t>Pull awards tied to desired features will turn the ship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Novelty, Indications, and Spectrum can all be measured</a:t>
            </a:r>
            <a:r>
              <a:rPr lang="en-US" sz="1800" baseline="30000" dirty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The UK Pilot has published a point scoring system</a:t>
            </a:r>
            <a:r>
              <a:rPr lang="en-US" sz="1800" baseline="30000" dirty="0">
                <a:solidFill>
                  <a:srgbClr val="FF0000"/>
                </a:solidFill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000" dirty="0"/>
              <a:t>Key: Targets must be held constant</a:t>
            </a:r>
          </a:p>
          <a:p>
            <a:pPr lvl="1"/>
            <a:r>
              <a:rPr lang="en-US" sz="1800" dirty="0"/>
              <a:t>Products coming to approval at any given time are the result of decisions made a decade or more previously</a:t>
            </a:r>
          </a:p>
          <a:p>
            <a:r>
              <a:rPr lang="en-US" sz="2000" dirty="0"/>
              <a:t>Some additional detail on next slide. </a:t>
            </a:r>
            <a:r>
              <a:rPr lang="en-US" sz="2000" i="1" dirty="0"/>
              <a:t>For an extended discussion…</a:t>
            </a:r>
          </a:p>
          <a:p>
            <a:pPr lvl="1"/>
            <a:r>
              <a:rPr lang="en-US" sz="1800" dirty="0"/>
              <a:t>AMR.Solutions:</a:t>
            </a:r>
            <a:r>
              <a:rPr lang="en-US" sz="1800" baseline="30000" dirty="0"/>
              <a:t>3</a:t>
            </a:r>
            <a:r>
              <a:rPr lang="en-US" sz="1800" dirty="0"/>
              <a:t> “Assessing Antibiotic Value: DTR, Fire Extinguishers, And A View From Australia” -- the idea of Difficult-to-Treat-Resistance (DTR) is a noteworthy build on features such as novelty and spectrum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Hint, hint:</a:t>
            </a:r>
            <a:r>
              <a:rPr lang="en-US" sz="2000" dirty="0"/>
              <a:t> </a:t>
            </a:r>
            <a:r>
              <a:rPr lang="en-US" sz="2000" b="1" dirty="0"/>
              <a:t>What does this tell you about choosing a project?</a:t>
            </a:r>
          </a:p>
          <a:p>
            <a:pPr lvl="1"/>
            <a:r>
              <a:rPr lang="en-US" sz="1600" b="1" dirty="0"/>
              <a:t>Big Pull rewards will only go to projects that make you say “Wow! I need that!”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84331-178E-45D6-853A-B9E1EA10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27681-AF50-4721-B829-A2CD67BC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F1300-588F-4C5A-8437-3B7932BA99FD}"/>
              </a:ext>
            </a:extLst>
          </p:cNvPr>
          <p:cNvSpPr txBox="1"/>
          <p:nvPr/>
        </p:nvSpPr>
        <p:spPr>
          <a:xfrm>
            <a:off x="0" y="6164287"/>
            <a:ext cx="8244407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Rex JH, Outterson K. Antibiotic Reimbursement in a Sales-Delinked Model: Context and a Benchmark-Based Global Approach. The Lancet Infectious Disease, 16: 500-5, 2016.  </a:t>
            </a:r>
            <a:r>
              <a:rPr lang="en-US" sz="1050" baseline="30000" dirty="0"/>
              <a:t>2</a:t>
            </a:r>
            <a:r>
              <a:rPr lang="en-US" sz="1050" dirty="0"/>
              <a:t>Search for “slide 25” on </a:t>
            </a:r>
            <a:r>
              <a:rPr lang="en-US" sz="1050" dirty="0">
                <a:hlinkClick r:id="rId2"/>
              </a:rPr>
              <a:t>https://amr.solutions/2020/03/29/uk-antibiotic-subscription-pilot-implies-pull-incentive-of-up-to-4b-across-the-g20/</a:t>
            </a:r>
            <a:r>
              <a:rPr lang="en-US" sz="1050" dirty="0"/>
              <a:t>.  </a:t>
            </a:r>
            <a:r>
              <a:rPr lang="en-US" sz="1050" baseline="30000" dirty="0"/>
              <a:t>3</a:t>
            </a:r>
            <a:r>
              <a:rPr lang="en-US" sz="1050" dirty="0">
                <a:hlinkClick r:id="rId3"/>
              </a:rPr>
              <a:t>https://amr.solutions/2020/06/07/assessing-antibiotic-value-dtr-fire-extinguishers-and-a-view-from-australia/</a:t>
            </a:r>
            <a:r>
              <a:rPr lang="en-US" sz="1050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C62F41-FE9E-4503-A141-914C0C96645F}"/>
              </a:ext>
            </a:extLst>
          </p:cNvPr>
          <p:cNvSpPr/>
          <p:nvPr/>
        </p:nvSpPr>
        <p:spPr>
          <a:xfrm>
            <a:off x="6876256" y="2567759"/>
            <a:ext cx="1944216" cy="5770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Example on </a:t>
            </a:r>
            <a:br>
              <a:rPr lang="en-US" dirty="0"/>
            </a:br>
            <a:r>
              <a:rPr lang="en-US" dirty="0"/>
              <a:t>next slide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D342E94-C2BC-7A50-E173-ACD681776039}"/>
              </a:ext>
            </a:extLst>
          </p:cNvPr>
          <p:cNvSpPr/>
          <p:nvPr/>
        </p:nvSpPr>
        <p:spPr>
          <a:xfrm>
            <a:off x="273859" y="5528637"/>
            <a:ext cx="4572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90AFB53-E095-7312-2044-7B80542D733A}"/>
              </a:ext>
            </a:extLst>
          </p:cNvPr>
          <p:cNvSpPr/>
          <p:nvPr/>
        </p:nvSpPr>
        <p:spPr>
          <a:xfrm>
            <a:off x="8166002" y="5528637"/>
            <a:ext cx="4572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984F5-5AF4-F923-9691-15CBAFEC3C29}"/>
              </a:ext>
            </a:extLst>
          </p:cNvPr>
          <p:cNvSpPr/>
          <p:nvPr/>
        </p:nvSpPr>
        <p:spPr>
          <a:xfrm>
            <a:off x="163286" y="5350188"/>
            <a:ext cx="8657186" cy="814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74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BF99-B5BE-4D6B-814F-9A8524DB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117"/>
            <a:ext cx="7886700" cy="1325563"/>
          </a:xfrm>
        </p:spPr>
        <p:txBody>
          <a:bodyPr/>
          <a:lstStyle/>
          <a:p>
            <a:r>
              <a:rPr lang="en-US" dirty="0"/>
              <a:t>UK Pilot: Point Score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91EF-52F9-488E-AA83-0694A94D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7761"/>
            <a:ext cx="7886700" cy="4611519"/>
          </a:xfrm>
        </p:spPr>
        <p:txBody>
          <a:bodyPr>
            <a:spAutoFit/>
          </a:bodyPr>
          <a:lstStyle/>
          <a:p>
            <a:r>
              <a:rPr lang="en-US" sz="2000" dirty="0"/>
              <a:t>Up to 11,250 points for </a:t>
            </a:r>
            <a:r>
              <a:rPr lang="en-US" sz="2000" b="1" dirty="0"/>
              <a:t>priority pathogen coverage</a:t>
            </a:r>
          </a:p>
          <a:p>
            <a:r>
              <a:rPr lang="en-US" sz="2000" dirty="0"/>
              <a:t>Unmet need: Up to 6000 points across High, Medium, and Low unmet need</a:t>
            </a:r>
          </a:p>
          <a:p>
            <a:r>
              <a:rPr lang="en-US" sz="2000" dirty="0"/>
              <a:t>Coverage of </a:t>
            </a:r>
            <a:r>
              <a:rPr lang="en-US" sz="2000" b="1" dirty="0"/>
              <a:t>key resistance determinants</a:t>
            </a:r>
            <a:r>
              <a:rPr lang="en-US" sz="2000" dirty="0"/>
              <a:t>: Up to 6000 points based on extent of coverage of pathogens expressing various resistance determinants.</a:t>
            </a:r>
          </a:p>
          <a:p>
            <a:r>
              <a:rPr lang="en-US" sz="2000" b="1" dirty="0"/>
              <a:t>Utility in various disease settings</a:t>
            </a:r>
            <a:r>
              <a:rPr lang="en-US" sz="2000" dirty="0"/>
              <a:t>: Up to 6000 points for the spectrum of primary care (lowest) to ICU (highest)</a:t>
            </a:r>
          </a:p>
          <a:p>
            <a:r>
              <a:rPr lang="en-US" sz="2000" dirty="0"/>
              <a:t>Novelty: </a:t>
            </a:r>
            <a:r>
              <a:rPr lang="en-US" sz="2000" b="1" dirty="0"/>
              <a:t>New class (2000 points), New target (1500 points), New Mechanism of Action (1500 points)</a:t>
            </a:r>
            <a:r>
              <a:rPr lang="en-US" sz="2000" dirty="0"/>
              <a:t>, low rate of development of resistance (1500 points), lack of cross-resistance (1000 points), and Other benefits (up to 500 points)</a:t>
            </a:r>
          </a:p>
          <a:p>
            <a:r>
              <a:rPr lang="en-US" sz="2000" dirty="0"/>
              <a:t>Certainty of supply, Stewardship, and arrangements for Surveillance are each worth up to 5000 points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2C29F-3E39-4D4D-B156-8534AB64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6808-B1D2-4033-930D-D496738D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1EED6-5BF3-48AA-AFC4-46C2834AE313}"/>
              </a:ext>
            </a:extLst>
          </p:cNvPr>
          <p:cNvSpPr txBox="1"/>
          <p:nvPr/>
        </p:nvSpPr>
        <p:spPr>
          <a:xfrm>
            <a:off x="1763688" y="6004153"/>
            <a:ext cx="58326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PASTEUR Act in the US is likely to have a similar feel!</a:t>
            </a:r>
          </a:p>
        </p:txBody>
      </p:sp>
    </p:spTree>
    <p:extLst>
      <p:ext uri="{BB962C8B-B14F-4D97-AF65-F5344CB8AC3E}">
        <p14:creationId xmlns:p14="http://schemas.microsoft.com/office/powerpoint/2010/main" val="3941247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4A0C08-4A1C-420F-92F4-BD4F27E9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 (&amp; Agenda)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7C488-F8E8-4E66-B524-8E63060C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75064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We really need new antibiotics! Glad you are here!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Attend to the plumbing: Avoid leaks in the pipe(line)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Anticipate Phase 3: Is your product developable?</a:t>
            </a:r>
          </a:p>
          <a:p>
            <a:pPr>
              <a:spcBef>
                <a:spcPts val="1600"/>
              </a:spcBef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If you build it, will they come? Embed durable value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A324-CC38-4CC1-86A2-1C0FE8C8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2022-06-22 - JH Rex - NIAID Antibacterial-Antifungal Early-Stage R&amp;D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DC17E-E0AF-402E-8350-28E12883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B60DD1-687E-4C19-957F-8ECA75BA122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1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0521-5C29-20EE-66FD-198082E6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CE2D-9AC4-415D-128B-4DD1805F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3028"/>
            <a:ext cx="7886700" cy="4377609"/>
          </a:xfrm>
        </p:spPr>
        <p:txBody>
          <a:bodyPr/>
          <a:lstStyle/>
          <a:p>
            <a:r>
              <a:rPr lang="en-US" dirty="0"/>
              <a:t>Get help with the parts where you are not expert</a:t>
            </a:r>
          </a:p>
          <a:p>
            <a:pPr lvl="1"/>
            <a:r>
              <a:rPr lang="en-US" dirty="0"/>
              <a:t>CMC, toxicology, PK, PK-PD, Clinical, Regulatory … these are very special domains. </a:t>
            </a:r>
          </a:p>
          <a:p>
            <a:pPr lvl="1"/>
            <a:r>
              <a:rPr lang="en-US" dirty="0"/>
              <a:t>This workshop will introduce you to sources of help!</a:t>
            </a:r>
          </a:p>
          <a:p>
            <a:pPr>
              <a:spcBef>
                <a:spcPts val="1600"/>
              </a:spcBef>
            </a:pPr>
            <a:r>
              <a:rPr lang="en-US" dirty="0"/>
              <a:t>Plan for Phase 3</a:t>
            </a:r>
          </a:p>
          <a:p>
            <a:pPr lvl="1"/>
            <a:r>
              <a:rPr lang="en-US" dirty="0"/>
              <a:t>How will you study it? In whom will you study it?</a:t>
            </a:r>
          </a:p>
          <a:p>
            <a:pPr lvl="1"/>
            <a:r>
              <a:rPr lang="en-US" b="1" dirty="0"/>
              <a:t>Is that study feasible in non-geologic time?</a:t>
            </a:r>
          </a:p>
          <a:p>
            <a:pPr>
              <a:spcBef>
                <a:spcPts val="1600"/>
              </a:spcBef>
            </a:pPr>
            <a:r>
              <a:rPr lang="en-US" dirty="0"/>
              <a:t>Will anyone care?</a:t>
            </a:r>
          </a:p>
          <a:p>
            <a:pPr lvl="1"/>
            <a:r>
              <a:rPr lang="en-US" dirty="0"/>
              <a:t>What is the “Wow, I need that!” story for your drug?</a:t>
            </a:r>
          </a:p>
          <a:p>
            <a:pPr lvl="1"/>
            <a:r>
              <a:rPr lang="en-US" dirty="0"/>
              <a:t>Places to start? Novelty, oral, lack of cross-resistance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56A8B-3C80-75EF-BD4B-29035AEC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7E7FF-E92C-DC0A-1FA3-DEE84449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682970-DFCD-4051-99B6-DBA77B6EC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28" y="859665"/>
            <a:ext cx="8643960" cy="1200329"/>
          </a:xfrm>
        </p:spPr>
        <p:txBody>
          <a:bodyPr wrap="square">
            <a:spAutoFit/>
          </a:bodyPr>
          <a:lstStyle/>
          <a:p>
            <a:r>
              <a:rPr lang="en-US" sz="4000" b="1" dirty="0"/>
              <a:t>Strategies for Early R&amp;D:</a:t>
            </a:r>
            <a:br>
              <a:rPr lang="en-US" sz="4000" b="1" dirty="0"/>
            </a:br>
            <a:r>
              <a:rPr lang="en-US" sz="4000" b="1" dirty="0"/>
              <a:t>Plumbing, Phase 3, and Durable Value</a:t>
            </a:r>
            <a:endParaRPr lang="en-US" sz="4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AB24D7-5DEA-4148-935D-3D4B7AA48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370" y="2478452"/>
            <a:ext cx="8285260" cy="3888244"/>
          </a:xfr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John H. Rex, MD</a:t>
            </a:r>
          </a:p>
          <a:p>
            <a:pPr lvl="0">
              <a:lnSpc>
                <a:spcPct val="100000"/>
              </a:lnSpc>
              <a:spcAft>
                <a:spcPts val="1000"/>
              </a:spcAft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Chief Medical Officer, F2G Ltd 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Editor-in-Chief, </a:t>
            </a:r>
            <a:r>
              <a:rPr lang="en-GB" sz="2000" dirty="0" err="1">
                <a:solidFill>
                  <a:schemeClr val="tx2"/>
                </a:solidFill>
              </a:rPr>
              <a:t>AMR.Solutions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Operating Partner, Advent Life Sciences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Adjunct Professor of Medicine, McGovern Medical School</a:t>
            </a: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22 June 2022</a:t>
            </a: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US" sz="2000" dirty="0">
                <a:solidFill>
                  <a:schemeClr val="tx2"/>
                </a:solidFill>
              </a:rPr>
              <a:t>NIAID - Early R&amp;D Strategies for Novel Antibacterial and Antifungal Drugs</a:t>
            </a: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Email: </a:t>
            </a:r>
            <a:r>
              <a:rPr lang="en-GB" sz="2000" dirty="0">
                <a:solidFill>
                  <a:schemeClr val="tx2"/>
                </a:solidFill>
                <a:hlinkClick r:id="rId2"/>
              </a:rPr>
              <a:t>john.h.rex@gmail.com</a:t>
            </a: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dirty="0">
                <a:solidFill>
                  <a:schemeClr val="tx2"/>
                </a:solidFill>
              </a:rPr>
              <a:t>Newsletter: </a:t>
            </a:r>
            <a:r>
              <a:rPr lang="en-GB" sz="2000" dirty="0">
                <a:solidFill>
                  <a:schemeClr val="tx2"/>
                </a:solidFill>
                <a:hlinkClick r:id="rId3"/>
              </a:rPr>
              <a:t>http://amr.solutions</a:t>
            </a: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endParaRPr lang="en-GB" sz="2000" dirty="0">
              <a:solidFill>
                <a:schemeClr val="tx2"/>
              </a:solidFill>
            </a:endParaRPr>
          </a:p>
          <a:p>
            <a:pPr lvl="0">
              <a:lnSpc>
                <a:spcPct val="100000"/>
              </a:lnSpc>
              <a:spcBef>
                <a:spcPts val="200"/>
              </a:spcBef>
              <a:buClr>
                <a:srgbClr val="92D050"/>
              </a:buClr>
              <a:defRPr/>
            </a:pPr>
            <a:r>
              <a:rPr lang="en-GB" sz="2000" i="1" dirty="0">
                <a:solidFill>
                  <a:schemeClr val="tx2"/>
                </a:solidFill>
              </a:rPr>
              <a:t>Slides happily shared … just drop me a note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990F3-E071-4593-9D5E-A32123C7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2022-06-22 - JH Rex - NIAID Antibacterial-Antifungal Early-Stage R&amp;D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2809D-CBD4-417A-8C8A-1EC3E230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0DD1-687E-4C19-957F-8ECA75BA1224}" type="slidenum">
              <a:rPr lang="en-US" smtClean="0"/>
              <a:t>44</a:t>
            </a:fld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208478B-D4B7-45D8-93FC-1C6FAAD9B2E1}"/>
              </a:ext>
            </a:extLst>
          </p:cNvPr>
          <p:cNvSpPr/>
          <p:nvPr/>
        </p:nvSpPr>
        <p:spPr>
          <a:xfrm>
            <a:off x="6348225" y="5060866"/>
            <a:ext cx="348656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A90A0-7DD7-422E-A4F0-40101FAC07C6}"/>
              </a:ext>
            </a:extLst>
          </p:cNvPr>
          <p:cNvSpPr txBox="1"/>
          <p:nvPr/>
        </p:nvSpPr>
        <p:spPr>
          <a:xfrm>
            <a:off x="6828449" y="5012021"/>
            <a:ext cx="147356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note these details!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232F08-9CB5-5456-99B2-DAEE6DA1DECB}"/>
              </a:ext>
            </a:extLst>
          </p:cNvPr>
          <p:cNvSpPr txBox="1">
            <a:spLocks/>
          </p:cNvSpPr>
          <p:nvPr/>
        </p:nvSpPr>
        <p:spPr>
          <a:xfrm>
            <a:off x="1999184" y="136525"/>
            <a:ext cx="5145631" cy="5355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/>
              <a:t>Thanks for listening!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098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E76-5178-4501-83D4-5C150494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" y="59000"/>
            <a:ext cx="7886700" cy="661635"/>
          </a:xfrm>
        </p:spPr>
        <p:txBody>
          <a:bodyPr>
            <a:normAutofit/>
          </a:bodyPr>
          <a:lstStyle/>
          <a:p>
            <a:r>
              <a:rPr lang="en-US" sz="3600" dirty="0"/>
              <a:t>The entire P3 pipeline… </a:t>
            </a:r>
            <a:r>
              <a:rPr lang="en-US" sz="3600" i="1" dirty="0"/>
              <a:t>fits on one slide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114F8-81B7-4066-8729-F357DD9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2022-04-30 - JH Rex - Penta workshop - Antibacterial pipeline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5CF8-E4CE-405C-8265-DEBAF9E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6" y="6653123"/>
            <a:ext cx="766277" cy="203585"/>
          </a:xfrm>
        </p:spPr>
        <p:txBody>
          <a:bodyPr/>
          <a:lstStyle/>
          <a:p>
            <a:fld id="{E6B60DD1-687E-4C19-957F-8ECA75BA12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D4481-ACCA-4EAF-A6F8-BB3E26A9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91"/>
            <a:ext cx="9144000" cy="6068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76459-38E5-4FFB-84B9-56DF8D9298AA}"/>
              </a:ext>
            </a:extLst>
          </p:cNvPr>
          <p:cNvSpPr txBox="1"/>
          <p:nvPr/>
        </p:nvSpPr>
        <p:spPr>
          <a:xfrm>
            <a:off x="286247" y="6579709"/>
            <a:ext cx="553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Butler et al. 2022 Antimicrob Ag Chemother (doi:10.1128/AAC.01991-21)</a:t>
            </a:r>
          </a:p>
        </p:txBody>
      </p:sp>
    </p:spTree>
    <p:extLst>
      <p:ext uri="{BB962C8B-B14F-4D97-AF65-F5344CB8AC3E}">
        <p14:creationId xmlns:p14="http://schemas.microsoft.com/office/powerpoint/2010/main" val="204775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E76-5178-4501-83D4-5C150494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" y="59000"/>
            <a:ext cx="7886700" cy="661635"/>
          </a:xfrm>
        </p:spPr>
        <p:txBody>
          <a:bodyPr>
            <a:normAutofit/>
          </a:bodyPr>
          <a:lstStyle/>
          <a:p>
            <a:r>
              <a:rPr lang="en-US" sz="3600" dirty="0"/>
              <a:t>The entire P3 pipeline… </a:t>
            </a:r>
            <a:r>
              <a:rPr lang="en-US" sz="3600" i="1" dirty="0"/>
              <a:t>isn’t very broad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114F8-81B7-4066-8729-F357DD9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2022-04-30 - JH Rex - Penta workshop - Antibacterial pipeline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D4481-ACCA-4EAF-A6F8-BB3E26A9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91"/>
            <a:ext cx="9144000" cy="6068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76459-38E5-4FFB-84B9-56DF8D9298AA}"/>
              </a:ext>
            </a:extLst>
          </p:cNvPr>
          <p:cNvSpPr txBox="1"/>
          <p:nvPr/>
        </p:nvSpPr>
        <p:spPr>
          <a:xfrm>
            <a:off x="286247" y="6579709"/>
            <a:ext cx="553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Butler et al. 2022 Antimicrob Ag Chemother (doi:10.1128/AAC.01991-21)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E1FEB-C80A-4C94-8285-C9EB93B43566}"/>
              </a:ext>
            </a:extLst>
          </p:cNvPr>
          <p:cNvSpPr/>
          <p:nvPr/>
        </p:nvSpPr>
        <p:spPr>
          <a:xfrm>
            <a:off x="2540442" y="2274073"/>
            <a:ext cx="2417196" cy="7951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Acinetobacter </a:t>
            </a:r>
            <a:r>
              <a:rPr lang="en-US" dirty="0" err="1"/>
              <a:t>baumannii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F22C6-99B9-4D4C-9A9E-408225F99CF4}"/>
              </a:ext>
            </a:extLst>
          </p:cNvPr>
          <p:cNvSpPr/>
          <p:nvPr/>
        </p:nvSpPr>
        <p:spPr>
          <a:xfrm>
            <a:off x="5295569" y="2818737"/>
            <a:ext cx="699714" cy="66163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2315F65-11CD-47EA-BF8D-3A690DBA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6" y="6653123"/>
            <a:ext cx="766277" cy="203585"/>
          </a:xfrm>
        </p:spPr>
        <p:txBody>
          <a:bodyPr/>
          <a:lstStyle/>
          <a:p>
            <a:fld id="{E6B60DD1-687E-4C19-957F-8ECA75BA12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E76-5178-4501-83D4-5C150494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" y="59000"/>
            <a:ext cx="7886700" cy="661635"/>
          </a:xfrm>
        </p:spPr>
        <p:txBody>
          <a:bodyPr>
            <a:normAutofit/>
          </a:bodyPr>
          <a:lstStyle/>
          <a:p>
            <a:r>
              <a:rPr lang="en-US" sz="3600" dirty="0"/>
              <a:t>The entire P3 pipeline… </a:t>
            </a:r>
            <a:r>
              <a:rPr lang="en-US" sz="3600" i="1" dirty="0"/>
              <a:t>isn’t very broad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114F8-81B7-4066-8729-F357DD9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2022-04-30 - JH Rex - Penta workshop - Antibacterial pipeline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D4481-ACCA-4EAF-A6F8-BB3E26A9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91"/>
            <a:ext cx="9144000" cy="6068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76459-38E5-4FFB-84B9-56DF8D9298AA}"/>
              </a:ext>
            </a:extLst>
          </p:cNvPr>
          <p:cNvSpPr txBox="1"/>
          <p:nvPr/>
        </p:nvSpPr>
        <p:spPr>
          <a:xfrm>
            <a:off x="286247" y="6579709"/>
            <a:ext cx="553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Butler et al. 2022 Antimicrob Ag Chemother (doi:10.1128/AAC.01991-21)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E1FEB-C80A-4C94-8285-C9EB93B43566}"/>
              </a:ext>
            </a:extLst>
          </p:cNvPr>
          <p:cNvSpPr/>
          <p:nvPr/>
        </p:nvSpPr>
        <p:spPr>
          <a:xfrm>
            <a:off x="2572247" y="3303766"/>
            <a:ext cx="2957885" cy="7951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Carbepenem</a:t>
            </a:r>
            <a:r>
              <a:rPr lang="en-US" dirty="0"/>
              <a:t>-R</a:t>
            </a:r>
            <a:br>
              <a:rPr lang="en-US" dirty="0"/>
            </a:br>
            <a:r>
              <a:rPr lang="en-US" dirty="0"/>
              <a:t>P. </a:t>
            </a:r>
            <a:r>
              <a:rPr lang="en-US" dirty="0" err="1"/>
              <a:t>aerug</a:t>
            </a:r>
            <a:r>
              <a:rPr lang="en-US" dirty="0"/>
              <a:t>, Enterobacteriaceae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F22C6-99B9-4D4C-9A9E-408225F99CF4}"/>
              </a:ext>
            </a:extLst>
          </p:cNvPr>
          <p:cNvSpPr/>
          <p:nvPr/>
        </p:nvSpPr>
        <p:spPr>
          <a:xfrm>
            <a:off x="5876013" y="3346147"/>
            <a:ext cx="970059" cy="66163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D9BF18-4A08-4725-8363-7A43D00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6" y="6653123"/>
            <a:ext cx="766277" cy="203585"/>
          </a:xfrm>
        </p:spPr>
        <p:txBody>
          <a:bodyPr/>
          <a:lstStyle/>
          <a:p>
            <a:fld id="{E6B60DD1-687E-4C19-957F-8ECA75BA12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E76-5178-4501-83D4-5C150494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" y="59000"/>
            <a:ext cx="7886700" cy="661635"/>
          </a:xfrm>
        </p:spPr>
        <p:txBody>
          <a:bodyPr>
            <a:normAutofit/>
          </a:bodyPr>
          <a:lstStyle/>
          <a:p>
            <a:r>
              <a:rPr lang="en-US" sz="3600" dirty="0"/>
              <a:t>The entire P3 pipeline… </a:t>
            </a:r>
            <a:r>
              <a:rPr lang="en-US" sz="3600" i="1" dirty="0"/>
              <a:t>isn’t very novel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114F8-81B7-4066-8729-F357DD9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2022-04-30 - JH Rex - Penta workshop - Antibacterial pipeline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D4481-ACCA-4EAF-A6F8-BB3E26A9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91"/>
            <a:ext cx="9144000" cy="6068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76459-38E5-4FFB-84B9-56DF8D9298AA}"/>
              </a:ext>
            </a:extLst>
          </p:cNvPr>
          <p:cNvSpPr txBox="1"/>
          <p:nvPr/>
        </p:nvSpPr>
        <p:spPr>
          <a:xfrm>
            <a:off x="286247" y="6579709"/>
            <a:ext cx="553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Butler et al. 2022 Antimicrob Ag Chemother (doi:10.1128/AAC.01991-21)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E1FEB-C80A-4C94-8285-C9EB93B43566}"/>
              </a:ext>
            </a:extLst>
          </p:cNvPr>
          <p:cNvSpPr/>
          <p:nvPr/>
        </p:nvSpPr>
        <p:spPr>
          <a:xfrm>
            <a:off x="3617843" y="3847544"/>
            <a:ext cx="2957885" cy="7951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Novel chemical class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0F22C6-99B9-4D4C-9A9E-408225F99CF4}"/>
              </a:ext>
            </a:extLst>
          </p:cNvPr>
          <p:cNvSpPr/>
          <p:nvPr/>
        </p:nvSpPr>
        <p:spPr>
          <a:xfrm>
            <a:off x="7748544" y="3370514"/>
            <a:ext cx="572495" cy="66163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C72C1A-71F8-4F0A-ABB6-CA92F3D6F777}"/>
              </a:ext>
            </a:extLst>
          </p:cNvPr>
          <p:cNvSpPr/>
          <p:nvPr/>
        </p:nvSpPr>
        <p:spPr>
          <a:xfrm>
            <a:off x="7748544" y="4646651"/>
            <a:ext cx="572495" cy="114189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4D54977-EF43-48F9-8F73-E2B54EC3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6" y="6653123"/>
            <a:ext cx="766277" cy="203585"/>
          </a:xfrm>
        </p:spPr>
        <p:txBody>
          <a:bodyPr/>
          <a:lstStyle/>
          <a:p>
            <a:fld id="{E6B60DD1-687E-4C19-957F-8ECA75BA12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E76-5178-4501-83D4-5C150494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0" y="59000"/>
            <a:ext cx="7886700" cy="661635"/>
          </a:xfrm>
        </p:spPr>
        <p:txBody>
          <a:bodyPr>
            <a:normAutofit/>
          </a:bodyPr>
          <a:lstStyle/>
          <a:p>
            <a:r>
              <a:rPr lang="en-US" sz="3600" dirty="0"/>
              <a:t>The entire P3 pipeline… </a:t>
            </a:r>
            <a:r>
              <a:rPr lang="en-US" sz="3600" i="1" dirty="0"/>
              <a:t>isn’t very novel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114F8-81B7-4066-8729-F357DD9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2022-04-30 - JH Rex - Penta workshop - Antibacterial pipeline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D4481-ACCA-4EAF-A6F8-BB3E26A9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291"/>
            <a:ext cx="9144000" cy="6068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576459-38E5-4FFB-84B9-56DF8D9298AA}"/>
              </a:ext>
            </a:extLst>
          </p:cNvPr>
          <p:cNvSpPr txBox="1"/>
          <p:nvPr/>
        </p:nvSpPr>
        <p:spPr>
          <a:xfrm>
            <a:off x="286247" y="6579709"/>
            <a:ext cx="553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Butler et al. 2022 Antimicrob Ag Chemother (doi:10.1128/AAC.01991-21)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E1FEB-C80A-4C94-8285-C9EB93B43566}"/>
              </a:ext>
            </a:extLst>
          </p:cNvPr>
          <p:cNvSpPr/>
          <p:nvPr/>
        </p:nvSpPr>
        <p:spPr>
          <a:xfrm>
            <a:off x="5470497" y="3764057"/>
            <a:ext cx="2957885" cy="7951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Novel MoA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C72C1A-71F8-4F0A-ABB6-CA92F3D6F777}"/>
              </a:ext>
            </a:extLst>
          </p:cNvPr>
          <p:cNvSpPr/>
          <p:nvPr/>
        </p:nvSpPr>
        <p:spPr>
          <a:xfrm>
            <a:off x="8551632" y="4646651"/>
            <a:ext cx="572495" cy="114189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AB2B50C-972F-4BAC-9719-3946A14A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256" y="6653123"/>
            <a:ext cx="766277" cy="203585"/>
          </a:xfrm>
        </p:spPr>
        <p:txBody>
          <a:bodyPr/>
          <a:lstStyle/>
          <a:p>
            <a:fld id="{E6B60DD1-687E-4C19-957F-8ECA75BA12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88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vent_LifeSciences_V01">
  <a:themeElements>
    <a:clrScheme name="Advent Colours">
      <a:dk1>
        <a:srgbClr val="A1A4A3"/>
      </a:dk1>
      <a:lt1>
        <a:srgbClr val="000000"/>
      </a:lt1>
      <a:dk2>
        <a:srgbClr val="5BA527"/>
      </a:dk2>
      <a:lt2>
        <a:srgbClr val="0071B6"/>
      </a:lt2>
      <a:accent1>
        <a:srgbClr val="0000FF"/>
      </a:accent1>
      <a:accent2>
        <a:srgbClr val="FF9F20"/>
      </a:accent2>
      <a:accent3>
        <a:srgbClr val="D52726"/>
      </a:accent3>
      <a:accent4>
        <a:srgbClr val="7E2B72"/>
      </a:accent4>
      <a:accent5>
        <a:srgbClr val="FFFF2A"/>
      </a:accent5>
      <a:accent6>
        <a:srgbClr val="00676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EDA6E"/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Accent 7">
      <a:srgbClr val="F27D00"/>
    </a:custClr>
    <a:custClr name="Accent 8">
      <a:srgbClr val="1F497D"/>
    </a:custClr>
  </a:custClrLst>
</a:theme>
</file>

<file path=ppt/theme/theme3.xml><?xml version="1.0" encoding="utf-8"?>
<a:theme xmlns:a="http://schemas.openxmlformats.org/drawingml/2006/main" name="1_Advent_LifeSciences_V01">
  <a:themeElements>
    <a:clrScheme name="Advent Colours">
      <a:dk1>
        <a:srgbClr val="A1A4A3"/>
      </a:dk1>
      <a:lt1>
        <a:srgbClr val="000000"/>
      </a:lt1>
      <a:dk2>
        <a:srgbClr val="5BA527"/>
      </a:dk2>
      <a:lt2>
        <a:srgbClr val="0071B6"/>
      </a:lt2>
      <a:accent1>
        <a:srgbClr val="0000FF"/>
      </a:accent1>
      <a:accent2>
        <a:srgbClr val="FF9F20"/>
      </a:accent2>
      <a:accent3>
        <a:srgbClr val="D52726"/>
      </a:accent3>
      <a:accent4>
        <a:srgbClr val="7E2B72"/>
      </a:accent4>
      <a:accent5>
        <a:srgbClr val="FFFF2A"/>
      </a:accent5>
      <a:accent6>
        <a:srgbClr val="00676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EDA6E"/>
        </a:solidFill>
        <a:ln>
          <a:noFill/>
        </a:ln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Accent 7">
      <a:srgbClr val="F27D00"/>
    </a:custClr>
    <a:custClr name="Accent 8">
      <a:srgbClr val="1F497D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6175</Words>
  <Application>Microsoft Office PowerPoint</Application>
  <PresentationFormat>On-screen Show (4:3)</PresentationFormat>
  <Paragraphs>754</Paragraphs>
  <Slides>44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Roboto</vt:lpstr>
      <vt:lpstr>Wingdings</vt:lpstr>
      <vt:lpstr>Custom Design</vt:lpstr>
      <vt:lpstr>Advent_LifeSciences_V01</vt:lpstr>
      <vt:lpstr>1_Advent_LifeSciences_V01</vt:lpstr>
      <vt:lpstr>Strategies for Early R&amp;D: Plumbing, Phase 3, and Durable Value</vt:lpstr>
      <vt:lpstr>Executive Summary (&amp; Agenda)</vt:lpstr>
      <vt:lpstr>PowerPoint Presentation</vt:lpstr>
      <vt:lpstr>PowerPoint Presentation</vt:lpstr>
      <vt:lpstr>The entire P3 pipeline… fits on one slide</vt:lpstr>
      <vt:lpstr>The entire P3 pipeline… isn’t very broad</vt:lpstr>
      <vt:lpstr>The entire P3 pipeline… isn’t very broad</vt:lpstr>
      <vt:lpstr>The entire P3 pipeline… isn’t very novel</vt:lpstr>
      <vt:lpstr>The entire P3 pipeline… isn’t very novel</vt:lpstr>
      <vt:lpstr>At heart, I’m an ID doc who wants new antibacterials and antifungals. My comments come from this experience:</vt:lpstr>
      <vt:lpstr>Scope, Disclosures</vt:lpstr>
      <vt:lpstr>Read, Listen, &amp; Learn</vt:lpstr>
      <vt:lpstr>Executive Summary (&amp; Agenda)</vt:lpstr>
      <vt:lpstr>Biology: The role of Academia</vt:lpstr>
      <vt:lpstr>The big question: Is it a drug?</vt:lpstr>
      <vt:lpstr>Can you make it? CMC1</vt:lpstr>
      <vt:lpstr>What dose? PK, ADME, and PD</vt:lpstr>
      <vt:lpstr>Is it safe? Toxicology (1 of 2)</vt:lpstr>
      <vt:lpstr>Is it safe? Toxicology (2 of 2) </vt:lpstr>
      <vt:lpstr>How will you develop it?</vt:lpstr>
      <vt:lpstr>Executive Summary (&amp; Agenda)</vt:lpstr>
      <vt:lpstr>The Bad News</vt:lpstr>
      <vt:lpstr>STAR: Four treatment archetypes1</vt:lpstr>
      <vt:lpstr>Standalone, Transform, and Restore:  Direct activity</vt:lpstr>
      <vt:lpstr>Narrow-spectrum problem (1 of 2)</vt:lpstr>
      <vt:lpstr>Narrow-spectrum problem (2 of 2)</vt:lpstr>
      <vt:lpstr>Narrow (and/or Rare): Summary</vt:lpstr>
      <vt:lpstr>STAR: Four treatment archetypes1</vt:lpstr>
      <vt:lpstr>Augment an existing therapy</vt:lpstr>
      <vt:lpstr>Superiority1 &amp; Endpoints</vt:lpstr>
      <vt:lpstr>Executive Summary (&amp; Agenda)</vt:lpstr>
      <vt:lpstr>Pop Quiz: Have you used a fire extinguisher today?</vt:lpstr>
      <vt:lpstr>Pop Quiz: Have you used a fire extinguisher today?</vt:lpstr>
      <vt:lpstr>Fundamental starting point</vt:lpstr>
      <vt:lpstr>Current economic model is broken</vt:lpstr>
      <vt:lpstr>STEDI: Antibiotic value beyond mere use But, we don’t (yet) have an agreed way to capture these values</vt:lpstr>
      <vt:lpstr>It’s expensive!</vt:lpstr>
      <vt:lpstr>Paying for it: Push and Pull</vt:lpstr>
      <vt:lpstr>How does Pull work?</vt:lpstr>
      <vt:lpstr>Pull awards can/will guide R&amp;D</vt:lpstr>
      <vt:lpstr>UK Pilot: Point Score Scheme</vt:lpstr>
      <vt:lpstr>Executive Summary (&amp; Agenda)</vt:lpstr>
      <vt:lpstr>Key points</vt:lpstr>
      <vt:lpstr>Strategies for Early R&amp;D: Plumbing, Phase 3, and Durable Value</vt:lpstr>
    </vt:vector>
  </TitlesOfParts>
  <Manager/>
  <Company>GlaxoSmithKline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pma27465</dc:creator>
  <cp:keywords/>
  <dc:description/>
  <cp:lastModifiedBy>John Rex</cp:lastModifiedBy>
  <cp:revision>688</cp:revision>
  <cp:lastPrinted>2018-04-11T22:31:37Z</cp:lastPrinted>
  <dcterms:created xsi:type="dcterms:W3CDTF">2013-02-28T14:02:37Z</dcterms:created>
  <dcterms:modified xsi:type="dcterms:W3CDTF">2022-06-20T20:49:31Z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