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1" r:id="rId2"/>
  </p:sldMasterIdLst>
  <p:notesMasterIdLst>
    <p:notesMasterId r:id="rId9"/>
  </p:notesMasterIdLst>
  <p:sldIdLst>
    <p:sldId id="598" r:id="rId3"/>
    <p:sldId id="600" r:id="rId4"/>
    <p:sldId id="601" r:id="rId5"/>
    <p:sldId id="595" r:id="rId6"/>
    <p:sldId id="597" r:id="rId7"/>
    <p:sldId id="599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FFC000"/>
    <a:srgbClr val="FF0000"/>
    <a:srgbClr val="F6F5BD"/>
    <a:srgbClr val="D9D9F3"/>
    <a:srgbClr val="D9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10" autoAdjust="0"/>
    <p:restoredTop sz="94348" autoAdjust="0"/>
  </p:normalViewPr>
  <p:slideViewPr>
    <p:cSldViewPr snapToGrid="0">
      <p:cViewPr>
        <p:scale>
          <a:sx n="89" d="100"/>
          <a:sy n="89" d="100"/>
        </p:scale>
        <p:origin x="2325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688062-89AC-4A62-9DE1-B9EE52A751E3}" type="datetimeFigureOut">
              <a:rPr lang="en-US"/>
              <a:pPr>
                <a:defRPr/>
              </a:pPr>
              <a:t>10/25/2022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CF4CB8-D716-4001-91EB-AD14734A4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14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CF4CB8-D716-4001-91EB-AD14734A438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80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CF4CB8-D716-4001-91EB-AD14734A438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46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WHO PPL, CDC, &amp; ESKAPE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B51A0-F669-45BA-9D55-1E4E28BFB8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WHO PPL, CDC, &amp; ESKAPE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3384-C678-4CAC-B24D-F78BDCBFB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WHO PPL, CDC, &amp; ESKAPE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32B45-1B7B-4799-A321-3B64E5978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609758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767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524000"/>
            <a:ext cx="4076700" cy="5181600"/>
          </a:xfr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9600" y="274638"/>
            <a:ext cx="8415338" cy="51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add Secondary title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WHO PPL, CDC, &amp; ESKAPE</a:t>
            </a:r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9600" y="274638"/>
            <a:ext cx="8415338" cy="51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add Secondary title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WHO PPL, CDC, &amp; ESKAPE</a:t>
            </a:r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67495"/>
            <a:ext cx="91440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3505200"/>
            <a:ext cx="91440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Presenter’s Name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114800"/>
            <a:ext cx="91440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200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/>
              <a:t>Title of Presenter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Title of Event</a:t>
            </a:r>
          </a:p>
          <a:p>
            <a:pPr lvl="0"/>
            <a:r>
              <a:rPr lang="en-US" sz="1800" dirty="0"/>
              <a:t>Date of Event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ph_no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09600" y="1760400"/>
            <a:ext cx="6706800" cy="4424400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 algn="l">
              <a:defRPr b="1"/>
            </a:lvl1pPr>
          </a:lstStyle>
          <a:p>
            <a:pPr>
              <a:defRPr/>
            </a:pPr>
            <a:fld id="{A13FFB4A-2FC6-48DF-B25B-7E1211E3542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110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77800"/>
            <a:ext cx="8616950" cy="1003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1438275"/>
            <a:ext cx="8629650" cy="4581525"/>
          </a:xfrm>
          <a:prstGeom prst="rect">
            <a:avLst/>
          </a:prstGeom>
        </p:spPr>
        <p:txBody>
          <a:bodyPr/>
          <a:lstStyle>
            <a:lvl1pPr>
              <a:buClr>
                <a:srgbClr val="469C06"/>
              </a:buClr>
              <a:buSzPct val="100000"/>
              <a:buFont typeface="Arial" pitchFamily="34" charset="0"/>
              <a:buChar char="●"/>
              <a:defRPr sz="2400">
                <a:solidFill>
                  <a:srgbClr val="1C1C1C"/>
                </a:solidFill>
                <a:latin typeface="+mj-lt"/>
              </a:defRPr>
            </a:lvl1pPr>
            <a:lvl2pPr>
              <a:buClr>
                <a:srgbClr val="0085C8"/>
              </a:buClr>
              <a:buFont typeface="Wingdings" pitchFamily="2" charset="2"/>
              <a:buChar char="§"/>
              <a:defRPr sz="2000">
                <a:solidFill>
                  <a:srgbClr val="1C1C1C"/>
                </a:solidFill>
                <a:latin typeface="+mj-lt"/>
              </a:defRPr>
            </a:lvl2pPr>
            <a:lvl3pPr>
              <a:buClr>
                <a:srgbClr val="0085C8"/>
              </a:buClr>
              <a:buFont typeface="Wingdings" pitchFamily="2" charset="2"/>
              <a:buChar char="§"/>
              <a:defRPr sz="1800">
                <a:solidFill>
                  <a:srgbClr val="1C1C1C"/>
                </a:solidFill>
                <a:latin typeface="+mj-lt"/>
              </a:defRPr>
            </a:lvl3pPr>
            <a:lvl4pPr>
              <a:buClr>
                <a:srgbClr val="0085C8"/>
              </a:buClr>
              <a:buFont typeface="Wingdings" pitchFamily="2" charset="2"/>
              <a:buChar char="§"/>
              <a:defRPr sz="1800">
                <a:solidFill>
                  <a:srgbClr val="1C1C1C"/>
                </a:solidFill>
                <a:latin typeface="+mj-lt"/>
              </a:defRPr>
            </a:lvl4pPr>
            <a:lvl5pPr>
              <a:buClr>
                <a:srgbClr val="0085C8"/>
              </a:buClr>
              <a:buFont typeface="Wingdings" pitchFamily="2" charset="2"/>
              <a:buChar char="§"/>
              <a:defRPr sz="1800">
                <a:solidFill>
                  <a:srgbClr val="1C1C1C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251" y="327025"/>
            <a:ext cx="8040549" cy="8699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60" y="1844826"/>
            <a:ext cx="8041342" cy="4284153"/>
          </a:xfrm>
        </p:spPr>
        <p:txBody>
          <a:bodyPr/>
          <a:lstStyle>
            <a:lvl1pPr>
              <a:buClr>
                <a:srgbClr val="5BA527"/>
              </a:buCl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>
              <a:buClr>
                <a:srgbClr val="5BA527"/>
              </a:buCl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2pPr>
            <a:lvl3pPr>
              <a:buClr>
                <a:srgbClr val="5BA527"/>
              </a:buCl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3pPr>
            <a:lvl4pPr>
              <a:buClr>
                <a:srgbClr val="5BA527"/>
              </a:buCl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4pPr>
            <a:lvl5pPr>
              <a:buClr>
                <a:srgbClr val="5BA527"/>
              </a:buClr>
              <a:defRPr sz="1200">
                <a:solidFill>
                  <a:schemeClr val="bg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89900" y="6477000"/>
            <a:ext cx="730250" cy="279400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536B173-E7A0-4673-A8D8-EB72363D5CB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30001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WHO PPL, CDC, &amp; ESKAPE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EFB71-1FA5-4EDD-BC34-C63F699DEB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066" y="327025"/>
            <a:ext cx="7890734" cy="8699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89900" y="6477000"/>
            <a:ext cx="730250" cy="279400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CB1690B-31E4-49CA-9B06-1EA66647F9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91672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WHO PPL, CDC, &amp; ESKAPE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94A4E-2E36-44F9-AB62-CBF51A4E5E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WHO PPL, CDC, &amp; ESKAPE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6F965-4331-4DBA-A752-D5E38FB742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WHO PPL, CDC, &amp; ESKAPE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2625-51DB-4E0F-BB55-1002AB9952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WHO PPL, CDC, &amp; ESKAPE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C32B3-E033-4B92-915B-1D06D21B06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WHO PPL, CDC, &amp; ESKAPE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62CF1-ACDD-4283-8F9E-0813574C4A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WHO PPL, CDC, &amp; ESKAPE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EBA53-6A70-4CAD-914E-A700771CE3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WHO PPL, CDC, &amp; ESKAPE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BEB5-D0A2-45D2-9453-6F7B95EE33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2865" y="6492875"/>
            <a:ext cx="6358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WHO PPL, CDC, &amp; ESKAPE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285329-EF6C-4853-87B5-C45CB896A5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  <p:sldLayoutId id="2147483663" r:id="rId13"/>
    <p:sldLayoutId id="2147483664" r:id="rId14"/>
    <p:sldLayoutId id="2147483665" r:id="rId15"/>
    <p:sldLayoutId id="2147483666" r:id="rId16"/>
    <p:sldLayoutId id="2147483669" r:id="rId17"/>
    <p:sldLayoutId id="2147483670" r:id="rId18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785938" y="327025"/>
            <a:ext cx="6900862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85938" y="1989138"/>
            <a:ext cx="6900862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04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ransition spd="med"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BA527"/>
        </a:buClr>
        <a:buFont typeface="Wingdings" pitchFamily="2" charset="2"/>
        <a:buChar char="§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19138" indent="-363538" algn="l" rtl="0" eaLnBrk="0" fontAlgn="base" hangingPunct="0">
        <a:spcBef>
          <a:spcPct val="20000"/>
        </a:spcBef>
        <a:spcAft>
          <a:spcPct val="0"/>
        </a:spcAft>
        <a:buClr>
          <a:srgbClr val="5BA527"/>
        </a:buClr>
        <a:buFont typeface="Wingdings" pitchFamily="2" charset="2"/>
        <a:buChar char="§"/>
        <a:defRPr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987425" indent="-268288" algn="l" rtl="0" eaLnBrk="0" fontAlgn="base" hangingPunct="0">
        <a:spcBef>
          <a:spcPct val="20000"/>
        </a:spcBef>
        <a:spcAft>
          <a:spcPct val="0"/>
        </a:spcAft>
        <a:buClr>
          <a:srgbClr val="5BA527"/>
        </a:buClr>
        <a:buFont typeface="Wingdings" pitchFamily="2" charset="2"/>
        <a:buChar char="§"/>
        <a:defRPr sz="16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255713" indent="-268288" algn="l" rtl="0" eaLnBrk="0" fontAlgn="base" hangingPunct="0">
        <a:spcBef>
          <a:spcPct val="20000"/>
        </a:spcBef>
        <a:spcAft>
          <a:spcPct val="0"/>
        </a:spcAft>
        <a:buClr>
          <a:srgbClr val="5BA527"/>
        </a:buClr>
        <a:buFont typeface="Wingdings" pitchFamily="2" charset="2"/>
        <a:buChar char="§"/>
        <a:defRPr sz="1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1524000" indent="-268288" algn="l" rtl="0" eaLnBrk="0" fontAlgn="base" hangingPunct="0">
        <a:spcBef>
          <a:spcPct val="20000"/>
        </a:spcBef>
        <a:spcAft>
          <a:spcPct val="0"/>
        </a:spcAft>
        <a:buClr>
          <a:srgbClr val="5BA527"/>
        </a:buClr>
        <a:buFont typeface="Wingdings" pitchFamily="2" charset="2"/>
        <a:buChar char="§"/>
        <a:defRPr sz="1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mr.solutions/blog/who-priority-pathogens-lis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btindia.gov.in/sites/default/files/IPPL_final.pdf" TargetMode="External"/><Relationship Id="rId7" Type="http://schemas.openxmlformats.org/officeDocument/2006/relationships/hyperlink" Target="https://www.cdc.gov/drugresistance/pdf/ar-threats-2013-508.pdf" TargetMode="External"/><Relationship Id="rId2" Type="http://schemas.openxmlformats.org/officeDocument/2006/relationships/hyperlink" Target="https://www.who.int/publications/i/item/97892400602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lancet.com/journals/laninf/article/PIIS1473-3099(17)30753-3/fulltext" TargetMode="External"/><Relationship Id="rId5" Type="http://schemas.openxmlformats.org/officeDocument/2006/relationships/hyperlink" Target="http://www.who.int/medicines/publications/WHO-PPL-Short_Summary_25Feb-ET_NM_WHO.pdf" TargetMode="External"/><Relationship Id="rId4" Type="http://schemas.openxmlformats.org/officeDocument/2006/relationships/hyperlink" Target="https://www.cdc.gov/drugresistance/pdf/threats-report/2019-ar-threats-report-508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imeline_of_antibiotics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BE53207-6A7F-47C9-AE0F-8C489585BA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Summary of WHO PPL, CDC, Indian, and ESKAPE pathogen lists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7BB822E-F5A1-441A-8FC6-76619D640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040" y="3806190"/>
            <a:ext cx="6995160" cy="1927860"/>
          </a:xfrm>
        </p:spPr>
        <p:txBody>
          <a:bodyPr/>
          <a:lstStyle/>
          <a:p>
            <a:r>
              <a:rPr lang="en-US" dirty="0"/>
              <a:t>John H. Rex, MD</a:t>
            </a:r>
          </a:p>
          <a:p>
            <a:endParaRPr lang="en-US" sz="1800" dirty="0"/>
          </a:p>
          <a:p>
            <a:r>
              <a:rPr lang="en-US" sz="1800" dirty="0"/>
              <a:t>Source: </a:t>
            </a:r>
            <a:r>
              <a:rPr lang="en-US" sz="2000" dirty="0">
                <a:hlinkClick r:id="rId2"/>
              </a:rPr>
              <a:t>http://amr.solutions/blog/who-priority-pathogens-list</a:t>
            </a:r>
            <a:endParaRPr lang="en-US" sz="2000" dirty="0"/>
          </a:p>
          <a:p>
            <a:r>
              <a:rPr lang="en-US" sz="2000" dirty="0"/>
              <a:t>Last updated: 25 Oct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9013C-A783-46B8-80B7-A51771FFE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WHO PPL, CDC, &amp; ESKAPE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377868-BB48-41EE-9777-6CD9F7987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EFB71-1FA5-4EDD-BC34-C63F699DEBE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68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552533"/>
              </p:ext>
            </p:extLst>
          </p:nvPr>
        </p:nvGraphicFramePr>
        <p:xfrm>
          <a:off x="0" y="-32521"/>
          <a:ext cx="9131968" cy="6977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074">
                  <a:extLst>
                    <a:ext uri="{9D8B030D-6E8A-4147-A177-3AD203B41FA5}">
                      <a16:colId xmlns:a16="http://schemas.microsoft.com/office/drawing/2014/main" val="3729508798"/>
                    </a:ext>
                  </a:extLst>
                </a:gridCol>
                <a:gridCol w="694373">
                  <a:extLst>
                    <a:ext uri="{9D8B030D-6E8A-4147-A177-3AD203B41FA5}">
                      <a16:colId xmlns:a16="http://schemas.microsoft.com/office/drawing/2014/main" val="4014691423"/>
                    </a:ext>
                  </a:extLst>
                </a:gridCol>
                <a:gridCol w="749416">
                  <a:extLst>
                    <a:ext uri="{9D8B030D-6E8A-4147-A177-3AD203B41FA5}">
                      <a16:colId xmlns:a16="http://schemas.microsoft.com/office/drawing/2014/main" val="2020559236"/>
                    </a:ext>
                  </a:extLst>
                </a:gridCol>
                <a:gridCol w="2442411">
                  <a:extLst>
                    <a:ext uri="{9D8B030D-6E8A-4147-A177-3AD203B41FA5}">
                      <a16:colId xmlns:a16="http://schemas.microsoft.com/office/drawing/2014/main" val="3147279166"/>
                    </a:ext>
                  </a:extLst>
                </a:gridCol>
                <a:gridCol w="1584158">
                  <a:extLst>
                    <a:ext uri="{9D8B030D-6E8A-4147-A177-3AD203B41FA5}">
                      <a16:colId xmlns:a16="http://schemas.microsoft.com/office/drawing/2014/main" val="3405854205"/>
                    </a:ext>
                  </a:extLst>
                </a:gridCol>
                <a:gridCol w="966536">
                  <a:extLst>
                    <a:ext uri="{9D8B030D-6E8A-4147-A177-3AD203B41FA5}">
                      <a16:colId xmlns:a16="http://schemas.microsoft.com/office/drawing/2014/main" val="2929967106"/>
                    </a:ext>
                  </a:extLst>
                </a:gridCol>
              </a:tblGrid>
              <a:tr h="37612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(mostly bacterial) Priority Pathogen Lists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WHO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(2017)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Indian*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(2021)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CDC (2019)</a:t>
                      </a: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CDC (2013)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ESKAPE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(2008-9)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363850509"/>
                  </a:ext>
                </a:extLst>
              </a:tr>
              <a:tr h="30334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Acinetobacter </a:t>
                      </a:r>
                      <a:r>
                        <a:rPr lang="en-US" sz="1100" i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baumannii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, carbapenem-R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Critical</a:t>
                      </a:r>
                    </a:p>
                  </a:txBody>
                  <a:tcPr marL="68580" marR="68580" marT="9144" marB="9144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Critical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Urgent (carbapenem-R)</a:t>
                      </a:r>
                    </a:p>
                  </a:txBody>
                  <a:tcPr marL="68580" marR="68580" marT="9144" marB="9144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Serious (MDR)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Yes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2616413538"/>
                  </a:ext>
                </a:extLst>
              </a:tr>
              <a:tr h="30334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Pseudomonas aeruginosa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, carbapenem-R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Critical</a:t>
                      </a:r>
                    </a:p>
                  </a:txBody>
                  <a:tcPr marL="68580" marR="68580" marT="9144" marB="9144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Critical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Serious (MDR)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Serious (MDR)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Yes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638571494"/>
                  </a:ext>
                </a:extLst>
              </a:tr>
              <a:tr h="38634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Enterobacteriaceae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, carbapenem-R, 3</a:t>
                      </a:r>
                      <a:r>
                        <a:rPr lang="en-US" sz="1100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rd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-gen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ceph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-R (ESBL+)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Critical</a:t>
                      </a:r>
                    </a:p>
                  </a:txBody>
                  <a:tcPr marL="68580" marR="68580" marT="9144" marB="9144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Critical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Urgent (carbapenem-R)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Serious (ESBL+)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gradFill>
                      <a:gsLst>
                        <a:gs pos="51000">
                          <a:srgbClr val="FFC000"/>
                        </a:gs>
                        <a:gs pos="50000">
                          <a:srgbClr val="FF0000"/>
                        </a:gs>
                        <a:gs pos="0">
                          <a:srgbClr val="FF0000"/>
                        </a:gs>
                        <a:gs pos="100000">
                          <a:srgbClr val="FFC0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Urgent (carbapenem-R)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Serious (ESBL+)</a:t>
                      </a:r>
                    </a:p>
                  </a:txBody>
                  <a:tcPr marL="68580" marR="68580" marT="9144" marB="9144" anchor="ctr">
                    <a:gradFill>
                      <a:gsLst>
                        <a:gs pos="51000">
                          <a:srgbClr val="FFC000"/>
                        </a:gs>
                        <a:gs pos="50000">
                          <a:srgbClr val="FF0000"/>
                        </a:gs>
                        <a:gs pos="0">
                          <a:srgbClr val="FF0000"/>
                        </a:gs>
                        <a:gs pos="100000">
                          <a:srgbClr val="FFC0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Yes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361278505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Enterococcus faecium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, vancomycin-R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High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High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Serious (VRE)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Serious (VRE)</a:t>
                      </a: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Yes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4377262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Staphylococcus aureus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, methicillin-R, vancomycin-I/R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High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High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Serious (MRSA)</a:t>
                      </a: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+mn-cs"/>
                        </a:rPr>
                        <a:t>Serious (MRSA)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+mn-cs"/>
                        </a:rPr>
                        <a:t>Concerning (VRSA)</a:t>
                      </a:r>
                    </a:p>
                  </a:txBody>
                  <a:tcPr marL="68580" marR="68580" marT="9144" marB="9144" anchor="ctr">
                    <a:gradFill>
                      <a:gsLst>
                        <a:gs pos="51000">
                          <a:srgbClr val="FFFF00"/>
                        </a:gs>
                        <a:gs pos="50000">
                          <a:srgbClr val="FFC000"/>
                        </a:gs>
                        <a:gs pos="0">
                          <a:srgbClr val="FFC000"/>
                        </a:gs>
                        <a:gs pos="100000">
                          <a:srgbClr val="FFFF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Yes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414487314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Helicobacter pylori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, clarithromycin-R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High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10073022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Campylobacter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spp., fluoroquinolone-R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High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Serious (drug-R)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Serious (drug-R)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5525366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Salmonellae</a:t>
                      </a: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spp.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, fluoroquinolone-R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High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High (drug-R)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Serious (drug-R, Typhi &amp; non-typhoidal)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Serious (drug-R)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111410876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Neisseria gonorrhoeae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, 3</a:t>
                      </a:r>
                      <a:r>
                        <a:rPr lang="en-US" sz="1100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rd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-gen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ceph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-R, fluoroquinolone-R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High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Urgent (drug</a:t>
                      </a:r>
                      <a:r>
                        <a:rPr lang="en-US" sz="1100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-R</a:t>
                      </a:r>
                      <a:r>
                        <a:rPr lang="en-US" sz="11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Urgent (drug</a:t>
                      </a:r>
                      <a:r>
                        <a:rPr lang="en-US" sz="110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-R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)</a:t>
                      </a:r>
                    </a:p>
                  </a:txBody>
                  <a:tcPr marL="68580" marR="68580" marT="9144" marB="9144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97677448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Neisseria meningitidis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 3</a:t>
                      </a:r>
                      <a:r>
                        <a:rPr lang="en-US" sz="1100" kern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rd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-gen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ceph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-R, fluoroquinolone-R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Medium</a:t>
                      </a: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82974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Streptococcus pneumoniae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, penicillin-NS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Medium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Medium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Serious (drug-R)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Serious (drug-R)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171608767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Haemophilus</a:t>
                      </a: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 i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influenzae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, ampicillin-R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Medium</a:t>
                      </a:r>
                      <a:endParaRPr lang="en-US" sz="11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Medium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15341936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Shigella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spp., fluoroquinolone-R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Medium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Medium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Serious (drug-R)</a:t>
                      </a: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Serious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35744054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Staphylococcus, coagulase-neg, Van/</a:t>
                      </a:r>
                      <a:r>
                        <a:rPr lang="en-US" sz="1100" dirty="0" err="1">
                          <a:effectLst/>
                          <a:latin typeface="+mj-lt"/>
                          <a:ea typeface="Calibri" panose="020F0502020204030204" pitchFamily="34" charset="0"/>
                        </a:rPr>
                        <a:t>Lzd</a:t>
                      </a: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-R</a:t>
                      </a: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Medium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108345259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Clostridium difficile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Urgent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Urgent</a:t>
                      </a:r>
                    </a:p>
                  </a:txBody>
                  <a:tcPr marL="68580" marR="68580" marT="9144" marB="9144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126405493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Candida </a:t>
                      </a: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spp. fluconazole-R</a:t>
                      </a:r>
                      <a:endParaRPr lang="en-US" sz="1100" i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Urgent (C. </a:t>
                      </a:r>
                      <a:r>
                        <a:rPr lang="en-US" sz="11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auris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)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Serious (Drug-resistant)</a:t>
                      </a:r>
                    </a:p>
                  </a:txBody>
                  <a:tcPr marL="68580" marR="68580" marT="9144" marB="9144" anchor="ctr">
                    <a:gradFill>
                      <a:gsLst>
                        <a:gs pos="51000">
                          <a:srgbClr val="FFFF00"/>
                        </a:gs>
                        <a:gs pos="50000">
                          <a:srgbClr val="FF0000"/>
                        </a:gs>
                        <a:gs pos="0">
                          <a:srgbClr val="FF0000"/>
                        </a:gs>
                        <a:gs pos="57321">
                          <a:srgbClr val="FFC000"/>
                        </a:gs>
                        <a:gs pos="100000">
                          <a:srgbClr val="FFC0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Serious (Flu-R)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12594365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M.</a:t>
                      </a:r>
                      <a:r>
                        <a:rPr lang="en-US" sz="1100" i="1" baseline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 tuberculosis</a:t>
                      </a:r>
                      <a:endParaRPr lang="en-US" sz="1100" i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Serious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(drug-R)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Serious</a:t>
                      </a:r>
                      <a:r>
                        <a:rPr lang="en-US" sz="1100" baseline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 (drug-R)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309303483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Group</a:t>
                      </a:r>
                      <a:r>
                        <a:rPr lang="en-US" sz="1100" i="0" baseline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 A </a:t>
                      </a:r>
                      <a:r>
                        <a:rPr lang="en-US" sz="1100" i="1" baseline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Streptococcus</a:t>
                      </a:r>
                      <a:endParaRPr lang="en-US" sz="1100" i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Concerning (erythro-R)</a:t>
                      </a: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Concerning (erythro-R)</a:t>
                      </a: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15254268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Group B </a:t>
                      </a:r>
                      <a:r>
                        <a:rPr lang="en-US" sz="1100" i="1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Streptococcus</a:t>
                      </a:r>
                      <a:endParaRPr lang="en-US" sz="1100" i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Concerning (</a:t>
                      </a:r>
                      <a:r>
                        <a:rPr lang="en-US" sz="1100" dirty="0" err="1">
                          <a:effectLst/>
                          <a:latin typeface="+mj-lt"/>
                          <a:ea typeface="Calibri" panose="020F0502020204030204" pitchFamily="34" charset="0"/>
                        </a:rPr>
                        <a:t>clinda</a:t>
                      </a: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-R)</a:t>
                      </a: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Concerning (</a:t>
                      </a:r>
                      <a:r>
                        <a:rPr lang="en-US" sz="1100" dirty="0" err="1">
                          <a:effectLst/>
                          <a:latin typeface="+mj-lt"/>
                          <a:ea typeface="Calibri" panose="020F0502020204030204" pitchFamily="34" charset="0"/>
                        </a:rPr>
                        <a:t>clinda</a:t>
                      </a: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-R)</a:t>
                      </a: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90354504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i="1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Aspergillus fumigatus</a:t>
                      </a: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Watch (azole-R)</a:t>
                      </a:r>
                    </a:p>
                  </a:txBody>
                  <a:tcPr marL="68580" marR="68580" marT="9144" marB="9144" anchor="ctr">
                    <a:solidFill>
                      <a:srgbClr val="F6F5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7179490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Mycoplasma </a:t>
                      </a:r>
                      <a:r>
                        <a:rPr lang="en-US" sz="1100" i="1" dirty="0" err="1">
                          <a:effectLst/>
                          <a:latin typeface="+mj-lt"/>
                          <a:ea typeface="Calibri" panose="020F0502020204030204" pitchFamily="34" charset="0"/>
                        </a:rPr>
                        <a:t>genitalium</a:t>
                      </a:r>
                      <a:endParaRPr lang="en-US" sz="1100" i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Watch (drug-R)</a:t>
                      </a:r>
                    </a:p>
                  </a:txBody>
                  <a:tcPr marL="68580" marR="68580" marT="9144" marB="9144" anchor="ctr">
                    <a:solidFill>
                      <a:srgbClr val="F6F5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387943402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Bordetella pertussis</a:t>
                      </a: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Watch (drug-R)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6F5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28155612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6E9241A-9C8B-4B83-8232-D7DD307E37A0}"/>
              </a:ext>
            </a:extLst>
          </p:cNvPr>
          <p:cNvSpPr txBox="1"/>
          <p:nvPr/>
        </p:nvSpPr>
        <p:spPr>
          <a:xfrm>
            <a:off x="1772653" y="6043863"/>
            <a:ext cx="208373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*Note that the Indian PPL sometimes differs slightly from WHO in terms of precise patterns of qualifying R.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D8E22A-343E-8E64-C115-F228D57029B7}"/>
              </a:ext>
            </a:extLst>
          </p:cNvPr>
          <p:cNvSpPr/>
          <p:nvPr/>
        </p:nvSpPr>
        <p:spPr>
          <a:xfrm>
            <a:off x="6607799" y="6224588"/>
            <a:ext cx="2445714" cy="7048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is the mostly bacterial PPL. See next for the antifungal PPL</a:t>
            </a:r>
          </a:p>
        </p:txBody>
      </p:sp>
    </p:spTree>
    <p:extLst>
      <p:ext uri="{BB962C8B-B14F-4D97-AF65-F5344CB8AC3E}">
        <p14:creationId xmlns:p14="http://schemas.microsoft.com/office/powerpoint/2010/main" val="18407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-38100" y="1"/>
            <a:ext cx="8205788" cy="438972"/>
          </a:xfrm>
        </p:spPr>
        <p:txBody>
          <a:bodyPr/>
          <a:lstStyle/>
          <a:p>
            <a:pPr algn="l"/>
            <a:r>
              <a:rPr lang="en-US" sz="2400" dirty="0"/>
              <a:t>Fungal PPL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800084"/>
              </p:ext>
            </p:extLst>
          </p:nvPr>
        </p:nvGraphicFramePr>
        <p:xfrm>
          <a:off x="0" y="410394"/>
          <a:ext cx="9187031" cy="6456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450">
                  <a:extLst>
                    <a:ext uri="{9D8B030D-6E8A-4147-A177-3AD203B41FA5}">
                      <a16:colId xmlns:a16="http://schemas.microsoft.com/office/drawing/2014/main" val="3729508798"/>
                    </a:ext>
                  </a:extLst>
                </a:gridCol>
                <a:gridCol w="2919413">
                  <a:extLst>
                    <a:ext uri="{9D8B030D-6E8A-4147-A177-3AD203B41FA5}">
                      <a16:colId xmlns:a16="http://schemas.microsoft.com/office/drawing/2014/main" val="2020559236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val="3147279166"/>
                    </a:ext>
                  </a:extLst>
                </a:gridCol>
                <a:gridCol w="1138406">
                  <a:extLst>
                    <a:ext uri="{9D8B030D-6E8A-4147-A177-3AD203B41FA5}">
                      <a16:colId xmlns:a16="http://schemas.microsoft.com/office/drawing/2014/main" val="3405854205"/>
                    </a:ext>
                  </a:extLst>
                </a:gridCol>
              </a:tblGrid>
              <a:tr h="37612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Fungal Priority Pathogen List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WHO 2022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CDC (2019)</a:t>
                      </a: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CDC (2013)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36385050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+mn-cs"/>
                        </a:rPr>
                        <a:t>Cryptococcus neoformans</a:t>
                      </a: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Critical</a:t>
                      </a:r>
                      <a:endParaRPr lang="en-US" sz="1100" i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9144" marB="9144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326837892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i="1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Aspergillus fumigatus</a:t>
                      </a: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Critical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Watch (azole-R)</a:t>
                      </a: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extLst>
                  <a:ext uri="{0D108BD9-81ED-4DB2-BD59-A6C34878D82A}">
                    <a16:rowId xmlns:a16="http://schemas.microsoft.com/office/drawing/2014/main" val="2458046060"/>
                  </a:ext>
                </a:extLst>
              </a:tr>
              <a:tr h="320040">
                <a:tc rowSpan="6"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Candida </a:t>
                      </a: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spp. (and related genera)</a:t>
                      </a:r>
                      <a:endParaRPr lang="en-US" sz="1100" i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Critical (C. </a:t>
                      </a:r>
                      <a:r>
                        <a:rPr lang="en-US" sz="11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auris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)</a:t>
                      </a:r>
                    </a:p>
                  </a:txBody>
                  <a:tcPr marL="68580" marR="68580" marT="9144" marB="9144"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Urgent (C. </a:t>
                      </a:r>
                      <a:r>
                        <a:rPr lang="en-US" sz="11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auris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)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Serious (Drug-resistant)</a:t>
                      </a:r>
                    </a:p>
                  </a:txBody>
                  <a:tcPr marL="68580" marR="68580" marT="9144" marB="9144" anchor="ctr">
                    <a:gradFill>
                      <a:gsLst>
                        <a:gs pos="51000">
                          <a:srgbClr val="FFFF00"/>
                        </a:gs>
                        <a:gs pos="50000">
                          <a:srgbClr val="FF0000"/>
                        </a:gs>
                        <a:gs pos="0">
                          <a:srgbClr val="FF0000"/>
                        </a:gs>
                        <a:gs pos="57321">
                          <a:srgbClr val="FFC000"/>
                        </a:gs>
                        <a:gs pos="100000">
                          <a:srgbClr val="FFC000"/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Serious (Flu-R)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365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Critical (C. albicans)</a:t>
                      </a:r>
                    </a:p>
                  </a:txBody>
                  <a:tcPr marL="68580" marR="68580" marT="9144" marB="9144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72491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High (</a:t>
                      </a:r>
                      <a:r>
                        <a:rPr kumimoji="0" lang="en-US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C. tropicalis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038806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High (</a:t>
                      </a:r>
                      <a:r>
                        <a:rPr kumimoji="0" lang="en-US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C. parapsilosis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029719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High (</a:t>
                      </a:r>
                      <a:r>
                        <a:rPr lang="en-US" sz="11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Nakaseomyces</a:t>
                      </a:r>
                      <a:r>
                        <a:rPr lang="en-US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glabrata; Candida glabrata)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88815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Medium (</a:t>
                      </a:r>
                      <a:r>
                        <a:rPr lang="en-US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Pichia </a:t>
                      </a:r>
                      <a:r>
                        <a:rPr lang="en-US" sz="11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kudriavzeveii</a:t>
                      </a:r>
                      <a:r>
                        <a:rPr lang="en-US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; Candida krusei)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10426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Histoplasma</a:t>
                      </a: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spp.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High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01274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Eumycetoma causative agents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High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84971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Mucorales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High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05168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Fusarium</a:t>
                      </a: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spp.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High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9798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Scedosporium</a:t>
                      </a: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spp.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Medium</a:t>
                      </a: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68361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Lomentospora prolificans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Medium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13578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Coccidioides</a:t>
                      </a: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spp.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Medium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21066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Cryptococcus </a:t>
                      </a:r>
                      <a:r>
                        <a:rPr lang="en-US" sz="1100" i="1" dirty="0" err="1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gattii</a:t>
                      </a:r>
                      <a:endParaRPr lang="en-US" sz="1100" i="1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Medium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46844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Talaromyces marneffei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Medium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81078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Pneumocystis </a:t>
                      </a:r>
                      <a:r>
                        <a:rPr lang="en-US" sz="1100" i="1" dirty="0" err="1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jirovecii</a:t>
                      </a:r>
                      <a:endParaRPr lang="en-US" sz="1100" i="1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Medium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94391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Paracoccidioides</a:t>
                      </a:r>
                      <a:r>
                        <a:rPr lang="en-US" sz="1100" i="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spp.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 panose="020F0502020204030204" pitchFamily="34" charset="0"/>
                          <a:cs typeface="+mn-cs"/>
                        </a:rPr>
                        <a:t>Medium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9144" marB="9144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88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85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</a:t>
            </a:r>
            <a:r>
              <a:rPr lang="en-US"/>
              <a:t>&amp;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31"/>
            <a:ext cx="8229600" cy="4477295"/>
          </a:xfrm>
        </p:spPr>
        <p:txBody>
          <a:bodyPr/>
          <a:lstStyle/>
          <a:p>
            <a:r>
              <a:rPr lang="en-US" sz="1600" dirty="0"/>
              <a:t>WHO 2022 Fungal PPL</a:t>
            </a:r>
          </a:p>
          <a:p>
            <a:pPr lvl="1"/>
            <a:r>
              <a:rPr lang="en-US" sz="1400" dirty="0">
                <a:hlinkClick r:id="rId2"/>
              </a:rPr>
              <a:t>https://www.who.int/publications/i/item/9789240060241</a:t>
            </a:r>
            <a:endParaRPr lang="en-US" sz="1400" dirty="0"/>
          </a:p>
          <a:p>
            <a:r>
              <a:rPr lang="en-US" sz="1600" dirty="0"/>
              <a:t>India 2021 PPL</a:t>
            </a:r>
          </a:p>
          <a:p>
            <a:pPr lvl="1"/>
            <a:r>
              <a:rPr lang="en-US" sz="1400" dirty="0">
                <a:hlinkClick r:id="rId3"/>
              </a:rPr>
              <a:t>http://dbtindia.gov.in/sites/default/files/IPPL_final.pdf</a:t>
            </a:r>
            <a:endParaRPr lang="en-US" sz="1400" dirty="0"/>
          </a:p>
          <a:p>
            <a:r>
              <a:rPr lang="en-US" sz="1600" dirty="0"/>
              <a:t>CDC 2019 Threat List</a:t>
            </a:r>
          </a:p>
          <a:p>
            <a:pPr lvl="1"/>
            <a:r>
              <a:rPr lang="en-US" sz="1400" dirty="0"/>
              <a:t>Downloaded 11 Feb 2020: </a:t>
            </a:r>
            <a:r>
              <a:rPr lang="en-US" sz="1400" dirty="0">
                <a:hlinkClick r:id="rId4"/>
              </a:rPr>
              <a:t>https://www.cdc.gov/drugresistance/pdf/threats-report/2019-ar-threats-report-508.pdf</a:t>
            </a:r>
            <a:endParaRPr lang="en-US" sz="1400" dirty="0"/>
          </a:p>
          <a:p>
            <a:r>
              <a:rPr lang="en-US" sz="1600" dirty="0"/>
              <a:t>WHO 2017 PPL (aka, Priority Bacterial Pathogens List)</a:t>
            </a:r>
          </a:p>
          <a:p>
            <a:pPr lvl="1"/>
            <a:r>
              <a:rPr lang="en-US" sz="1400" dirty="0"/>
              <a:t>Downloaded 27 Feb 2017 from </a:t>
            </a:r>
            <a:r>
              <a:rPr lang="en-US" sz="1400" dirty="0">
                <a:hlinkClick r:id="rId5"/>
              </a:rPr>
              <a:t>http://www.who.int/medicines/publications/WHO-PPL-Short_Summary_25Feb-ET_NM_WHO.pdf</a:t>
            </a:r>
            <a:endParaRPr lang="en-US" sz="1400" dirty="0"/>
          </a:p>
          <a:p>
            <a:pPr lvl="1"/>
            <a:r>
              <a:rPr lang="en-US" sz="1400" dirty="0"/>
              <a:t>See also Tacconelli et al., Lancet ID, Dec 2017: </a:t>
            </a:r>
            <a:r>
              <a:rPr lang="en-US" sz="1400" dirty="0">
                <a:hlinkClick r:id="rId6"/>
              </a:rPr>
              <a:t>http://www.thelancet.com/journals/laninf/article/PIIS1473-3099(17)30753-3/fulltext</a:t>
            </a:r>
            <a:r>
              <a:rPr lang="en-US" sz="1400" dirty="0"/>
              <a:t> </a:t>
            </a:r>
          </a:p>
          <a:p>
            <a:r>
              <a:rPr lang="en-US" sz="1600" dirty="0"/>
              <a:t>CDC 2013 Threat List</a:t>
            </a:r>
          </a:p>
          <a:p>
            <a:pPr lvl="1"/>
            <a:r>
              <a:rPr lang="en-US" sz="1400" dirty="0"/>
              <a:t>Downloaded 28 Feb 2017 from </a:t>
            </a:r>
            <a:r>
              <a:rPr lang="en-US" sz="1400" dirty="0">
                <a:hlinkClick r:id="rId7"/>
              </a:rPr>
              <a:t>https://www.cdc.gov/drugresistance/pdf/ar-threats-2013-508.pdf</a:t>
            </a:r>
            <a:endParaRPr lang="en-US" sz="1600" dirty="0"/>
          </a:p>
          <a:p>
            <a:r>
              <a:rPr lang="en-US" sz="1600" dirty="0"/>
              <a:t>ESKAPE</a:t>
            </a:r>
          </a:p>
          <a:p>
            <a:pPr lvl="1"/>
            <a:r>
              <a:rPr lang="en-US" sz="1400" dirty="0"/>
              <a:t>Rice LB. Federal funding for the study of antimicrobial resistance in nosocomial pathogens: no ESKAPE. J Infect Dis. 2008;197(8):1079-81.</a:t>
            </a:r>
          </a:p>
          <a:p>
            <a:pPr lvl="1"/>
            <a:r>
              <a:rPr lang="en-US" sz="1400" dirty="0"/>
              <a:t>Boucher HW et al. Bad Bugs, No Drugs: No ESKAPE! An Update from the Infectious Diseases Society of America. Clinical Infectious Diseases. 2009;48(1):1-12.</a:t>
            </a:r>
          </a:p>
          <a:p>
            <a:pPr lvl="1"/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WHO PPL, CDC, &amp; ESKAPE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EFB71-1FA5-4EDD-BC34-C63F699DEBE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3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63E007D-9AFB-40B4-917B-46C9C41B6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03" y="1166879"/>
            <a:ext cx="8291166" cy="42653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58"/>
            <a:ext cx="8229600" cy="1143000"/>
          </a:xfrm>
        </p:spPr>
        <p:txBody>
          <a:bodyPr/>
          <a:lstStyle/>
          <a:p>
            <a:r>
              <a:rPr lang="en-US" dirty="0"/>
              <a:t>Background: First vs. Best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WHO PPL, CDC, &amp; ESKAPE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EB67-D81A-1C43-9120-54B42C4249C4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431" y="1620289"/>
            <a:ext cx="45519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messages from </a:t>
            </a:r>
            <a:br>
              <a:rPr lang="en-US" dirty="0"/>
            </a:br>
            <a:r>
              <a:rPr lang="en-US" dirty="0"/>
              <a:t>this analysis of the </a:t>
            </a:r>
            <a:br>
              <a:rPr lang="en-US" dirty="0"/>
            </a:br>
            <a:r>
              <a:rPr lang="en-US" dirty="0"/>
              <a:t>27 discrete classes </a:t>
            </a:r>
          </a:p>
          <a:p>
            <a:r>
              <a:rPr lang="en-US" dirty="0"/>
              <a:t>discovered to date: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Of these, 13 classes have one </a:t>
            </a:r>
            <a:br>
              <a:rPr lang="en-US" dirty="0"/>
            </a:br>
            <a:r>
              <a:rPr lang="en-US" dirty="0"/>
              <a:t>drug whereas one class </a:t>
            </a:r>
            <a:br>
              <a:rPr lang="en-US" dirty="0"/>
            </a:br>
            <a:r>
              <a:rPr lang="en-US" dirty="0"/>
              <a:t>(beta-lactams) has 67 drugs.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When more than one in a class, the </a:t>
            </a:r>
            <a:br>
              <a:rPr lang="en-US" dirty="0"/>
            </a:br>
            <a:r>
              <a:rPr lang="en-US" dirty="0"/>
              <a:t>span from first to next (2nd in class) ranges from a few years to decades.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Time from first to last is usually decades.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Summary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Singletons and multi-drug classes occur at similar rates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First-in-class is not necessarily best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431" y="6227611"/>
            <a:ext cx="6135013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dirty="0"/>
              <a:t>Data sources: </a:t>
            </a:r>
            <a:r>
              <a:rPr lang="en-US" sz="825" u="sng" dirty="0">
                <a:hlinkClick r:id="rId3"/>
              </a:rPr>
              <a:t>https://en.wikipedia.org/wiki/Timeline_of_antibiotics</a:t>
            </a:r>
            <a:r>
              <a:rPr lang="en-US" sz="825" dirty="0"/>
              <a:t>; Outterson and Rex, Translational Research (in press), 2020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1307" y="5519529"/>
            <a:ext cx="39975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Decoding of the more obscure names</a:t>
            </a:r>
          </a:p>
          <a:p>
            <a:r>
              <a:rPr lang="en-US" sz="900" dirty="0"/>
              <a:t>Macrocycle = </a:t>
            </a:r>
            <a:r>
              <a:rPr lang="en-US" sz="900" dirty="0" err="1"/>
              <a:t>Fidaxomycin</a:t>
            </a:r>
            <a:r>
              <a:rPr lang="en-US" sz="900" dirty="0"/>
              <a:t>; </a:t>
            </a:r>
            <a:r>
              <a:rPr lang="en-US" sz="900" dirty="0" err="1"/>
              <a:t>Ansamycin</a:t>
            </a:r>
            <a:r>
              <a:rPr lang="en-US" sz="900" dirty="0"/>
              <a:t> = Rifaximin; </a:t>
            </a:r>
            <a:r>
              <a:rPr lang="en-US" sz="900" dirty="0" err="1"/>
              <a:t>Pseudomonic</a:t>
            </a:r>
            <a:r>
              <a:rPr lang="en-US" sz="900" dirty="0"/>
              <a:t> acid = Mupirocin (topical); </a:t>
            </a:r>
            <a:r>
              <a:rPr lang="en-US" sz="900" dirty="0" err="1"/>
              <a:t>Fusafungin</a:t>
            </a:r>
            <a:r>
              <a:rPr lang="en-US" sz="900" dirty="0"/>
              <a:t> = </a:t>
            </a:r>
            <a:r>
              <a:rPr lang="en-US" sz="900" dirty="0" err="1"/>
              <a:t>fusafungine</a:t>
            </a:r>
            <a:r>
              <a:rPr lang="en-US" sz="900" dirty="0"/>
              <a:t>; Peptides = Gramicidin S</a:t>
            </a:r>
          </a:p>
        </p:txBody>
      </p:sp>
    </p:spTree>
    <p:extLst>
      <p:ext uri="{BB962C8B-B14F-4D97-AF65-F5344CB8AC3E}">
        <p14:creationId xmlns:p14="http://schemas.microsoft.com/office/powerpoint/2010/main" val="14445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C5C26-27B0-4BE6-9BC6-01A307568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the timeline graphic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B58AA-C29C-4AC3-B974-C8A7BDB5E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WHO PPL, CDC, &amp; ESKAPE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CB72D2-4B0D-43B7-84A9-C0196B783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EFB71-1FA5-4EDD-BC34-C63F699DEBE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5C5BF0-4300-44B7-9929-8C1DCE729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90" y="1417638"/>
            <a:ext cx="8896819" cy="45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679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vent_LifeSciences_V01">
  <a:themeElements>
    <a:clrScheme name="Advent Colours">
      <a:dk1>
        <a:srgbClr val="A1A4A3"/>
      </a:dk1>
      <a:lt1>
        <a:srgbClr val="000000"/>
      </a:lt1>
      <a:dk2>
        <a:srgbClr val="5BA527"/>
      </a:dk2>
      <a:lt2>
        <a:srgbClr val="0071B6"/>
      </a:lt2>
      <a:accent1>
        <a:srgbClr val="0000FF"/>
      </a:accent1>
      <a:accent2>
        <a:srgbClr val="FF9F20"/>
      </a:accent2>
      <a:accent3>
        <a:srgbClr val="D52726"/>
      </a:accent3>
      <a:accent4>
        <a:srgbClr val="7E2B72"/>
      </a:accent4>
      <a:accent5>
        <a:srgbClr val="FFFF2A"/>
      </a:accent5>
      <a:accent6>
        <a:srgbClr val="00676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EDA6E"/>
        </a:solidFill>
        <a:ln>
          <a:noFill/>
        </a:ln>
      </a:spPr>
      <a:bodyPr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Accent 7">
      <a:srgbClr val="F27D00"/>
    </a:custClr>
    <a:custClr name="Accent 8">
      <a:srgbClr val="1F497D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919</Words>
  <Application>Microsoft Office PowerPoint</Application>
  <PresentationFormat>On-screen Show (4:3)</PresentationFormat>
  <Paragraphs>197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Advent_LifeSciences_V01</vt:lpstr>
      <vt:lpstr>Summary of WHO PPL, CDC, Indian, and ESKAPE pathogen lists</vt:lpstr>
      <vt:lpstr>PowerPoint Presentation</vt:lpstr>
      <vt:lpstr>Fungal PPL</vt:lpstr>
      <vt:lpstr>Sources &amp; References</vt:lpstr>
      <vt:lpstr>Background: First vs. Best</vt:lpstr>
      <vt:lpstr>Just the timeline graphic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2017-02-28T13:03:03Z</dcterms:created>
  <dcterms:modified xsi:type="dcterms:W3CDTF">2022-10-26T02:24:12Z</dcterms:modified>
</cp:coreProperties>
</file>