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797" r:id="rId1"/>
  </p:sldMasterIdLst>
  <p:notesMasterIdLst>
    <p:notesMasterId r:id="rId18"/>
  </p:notesMasterIdLst>
  <p:handoutMasterIdLst>
    <p:handoutMasterId r:id="rId19"/>
  </p:handoutMasterIdLst>
  <p:sldIdLst>
    <p:sldId id="564" r:id="rId2"/>
    <p:sldId id="591" r:id="rId3"/>
    <p:sldId id="662" r:id="rId4"/>
    <p:sldId id="265" r:id="rId5"/>
    <p:sldId id="657" r:id="rId6"/>
    <p:sldId id="629" r:id="rId7"/>
    <p:sldId id="688" r:id="rId8"/>
    <p:sldId id="264" r:id="rId9"/>
    <p:sldId id="650" r:id="rId10"/>
    <p:sldId id="569" r:id="rId11"/>
    <p:sldId id="659" r:id="rId12"/>
    <p:sldId id="654" r:id="rId13"/>
    <p:sldId id="712" r:id="rId14"/>
    <p:sldId id="644" r:id="rId15"/>
    <p:sldId id="653" r:id="rId16"/>
    <p:sldId id="655" r:id="rId17"/>
  </p:sldIdLst>
  <p:sldSz cx="12192000" cy="6858000"/>
  <p:notesSz cx="6797675" cy="992663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28" userDrawn="1">
          <p15:clr>
            <a:srgbClr val="A4A3A4"/>
          </p15:clr>
        </p15:guide>
        <p15:guide id="4" pos="6720" userDrawn="1">
          <p15:clr>
            <a:srgbClr val="A4A3A4"/>
          </p15:clr>
        </p15:guide>
        <p15:guide id="5" pos="768" userDrawn="1">
          <p15:clr>
            <a:srgbClr val="A4A3A4"/>
          </p15:clr>
        </p15:guide>
        <p15:guide id="6" orient="horz" pos="2016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522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15"/>
    <a:srgbClr val="EE8E00"/>
    <a:srgbClr val="FF9900"/>
    <a:srgbClr val="CC99FF"/>
    <a:srgbClr val="04A0CE"/>
    <a:srgbClr val="036B8B"/>
    <a:srgbClr val="000000"/>
    <a:srgbClr val="EAEAEA"/>
    <a:srgbClr val="A3A3A3"/>
    <a:srgbClr val="95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A768E-B6A9-49F5-9C2B-5AFCCC50BD9F}" v="49" dt="2021-01-04T21:12:27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96" y="40"/>
      </p:cViewPr>
      <p:guideLst>
        <p:guide orient="horz" pos="3480"/>
        <p:guide pos="3840"/>
        <p:guide orient="horz" pos="4128"/>
        <p:guide pos="6720"/>
        <p:guide pos="768"/>
        <p:guide orient="horz" pos="2016"/>
        <p:guide orient="horz" pos="1056"/>
        <p:guide pos="1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702" y="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raiglichtenstein\Desktop\ASM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Sheet1!$D$10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Sheet1!$E$9:$J$9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 </c:v>
                </c:pt>
                <c:pt idx="5">
                  <c:v>Year 6</c:v>
                </c:pt>
              </c:strCache>
            </c:strRef>
          </c:cat>
          <c:val>
            <c:numRef>
              <c:f>Sheet1!$E$10:$J$10</c:f>
              <c:numCache>
                <c:formatCode>General</c:formatCode>
                <c:ptCount val="6"/>
                <c:pt idx="0">
                  <c:v>500</c:v>
                </c:pt>
                <c:pt idx="1">
                  <c:v>900</c:v>
                </c:pt>
                <c:pt idx="2">
                  <c:v>1400</c:v>
                </c:pt>
                <c:pt idx="3">
                  <c:v>2400</c:v>
                </c:pt>
                <c:pt idx="4">
                  <c:v>3500</c:v>
                </c:pt>
                <c:pt idx="5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D-0642-946A-1C996FD4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480207"/>
        <c:axId val="1740866223"/>
      </c:barChart>
      <c:lineChart>
        <c:grouping val="standard"/>
        <c:varyColors val="0"/>
        <c:ser>
          <c:idx val="1"/>
          <c:order val="1"/>
          <c:tx>
            <c:strRef>
              <c:f>Sheet1!$D$11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Sheet1!$E$9:$J$9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 </c:v>
                </c:pt>
                <c:pt idx="5">
                  <c:v>Year 6</c:v>
                </c:pt>
              </c:strCache>
            </c:strRef>
          </c:cat>
          <c:val>
            <c:numRef>
              <c:f>Sheet1!$E$11:$J$11</c:f>
              <c:numCache>
                <c:formatCode>General</c:formatCode>
                <c:ptCount val="6"/>
                <c:pt idx="0">
                  <c:v>100</c:v>
                </c:pt>
                <c:pt idx="1">
                  <c:v>250</c:v>
                </c:pt>
                <c:pt idx="2">
                  <c:v>600</c:v>
                </c:pt>
                <c:pt idx="3">
                  <c:v>1000</c:v>
                </c:pt>
                <c:pt idx="4">
                  <c:v>1500</c:v>
                </c:pt>
                <c:pt idx="5">
                  <c:v>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AD-0642-946A-1C996FD4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390063"/>
        <c:axId val="1698301263"/>
      </c:lineChart>
      <c:catAx>
        <c:axId val="167348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66223"/>
        <c:crosses val="autoZero"/>
        <c:auto val="1"/>
        <c:lblAlgn val="ctr"/>
        <c:lblOffset val="100"/>
        <c:noMultiLvlLbl val="0"/>
      </c:catAx>
      <c:valAx>
        <c:axId val="1740866223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480207"/>
        <c:crosses val="autoZero"/>
        <c:crossBetween val="between"/>
      </c:valAx>
      <c:valAx>
        <c:axId val="1698301263"/>
        <c:scaling>
          <c:orientation val="minMax"/>
        </c:scaling>
        <c:delete val="1"/>
        <c:axPos val="r"/>
        <c:numFmt formatCode="#,##0" sourceLinked="0"/>
        <c:majorTickMark val="out"/>
        <c:minorTickMark val="none"/>
        <c:tickLblPos val="nextTo"/>
        <c:crossAx val="1681390063"/>
        <c:crosses val="max"/>
        <c:crossBetween val="between"/>
      </c:valAx>
      <c:catAx>
        <c:axId val="16813900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83012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0.10651</cdr:x>
      <cdr:y>0.46647</cdr:y>
    </cdr:from>
    <cdr:to>
      <cdr:x>0.29308</cdr:x>
      <cdr:y>0.58754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8C3E21-3FC4-294E-B6D8-5A31370FEFF0}"/>
            </a:ext>
          </a:extLst>
        </cdr:cNvPr>
        <cdr:cNvSpPr txBox="1"/>
      </cdr:nvSpPr>
      <cdr:spPr>
        <a:xfrm xmlns:a="http://schemas.openxmlformats.org/drawingml/2006/main">
          <a:off x="1024097" y="2266081"/>
          <a:ext cx="1793852" cy="58814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/>
            <a:t>Year 1 production to accommodate inventory build and Year 3 sales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260F500-D9A7-6D45-8238-EAAC8799C91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9B892D0-71E6-8049-A737-394BF064B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AC5730-DB16-4542-846A-0F3E4C26764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C4B2DDA-8875-4DA2-89B9-485EE0A88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2DDA-8875-4DA2-89B9-485EE0A88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4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B2DDA-8875-4DA2-89B9-485EE0A88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B2DDA-8875-4DA2-89B9-485EE0A88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Zemdri</a:t>
            </a:r>
            <a:r>
              <a:rPr lang="en-US" dirty="0"/>
              <a:t>:</a:t>
            </a:r>
          </a:p>
          <a:p>
            <a:r>
              <a:rPr lang="en-US" dirty="0"/>
              <a:t>PK and safety in </a:t>
            </a:r>
            <a:r>
              <a:rPr lang="en-US" dirty="0" err="1"/>
              <a:t>cUTI</a:t>
            </a:r>
            <a:r>
              <a:rPr lang="en-US" dirty="0"/>
              <a:t> Peds patients</a:t>
            </a:r>
          </a:p>
          <a:p>
            <a:r>
              <a:rPr lang="en-US" dirty="0"/>
              <a:t>PK and safety in ESRD</a:t>
            </a:r>
          </a:p>
          <a:p>
            <a:r>
              <a:rPr lang="en-US" dirty="0"/>
              <a:t>Surveillance</a:t>
            </a:r>
          </a:p>
          <a:p>
            <a:endParaRPr lang="en-US" dirty="0"/>
          </a:p>
          <a:p>
            <a:r>
              <a:rPr lang="en-US" dirty="0" err="1"/>
              <a:t>Omadacycline</a:t>
            </a:r>
            <a:r>
              <a:rPr lang="en-US" dirty="0"/>
              <a:t>:  </a:t>
            </a:r>
          </a:p>
          <a:p>
            <a:r>
              <a:rPr lang="en-US" dirty="0"/>
              <a:t>PEDS study in pts 8-18 (waived 0-8 </a:t>
            </a:r>
            <a:r>
              <a:rPr lang="en-US" dirty="0" err="1"/>
              <a:t>bc</a:t>
            </a:r>
            <a:r>
              <a:rPr lang="en-US" dirty="0"/>
              <a:t> of safety):  PK in pts; active-control safety study in ABSSTI; active-control safety study in CABP;</a:t>
            </a:r>
          </a:p>
          <a:p>
            <a:r>
              <a:rPr lang="en-US" dirty="0"/>
              <a:t>Conduct a CABP study in adults</a:t>
            </a:r>
          </a:p>
          <a:p>
            <a:r>
              <a:rPr lang="en-US" dirty="0"/>
              <a:t>Surveillance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E0AA8-E5E6-904D-8B7F-0F8DC06D0D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bc7ad8ba3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5bc7ad8ba3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5" name="Google Shape;415;g5bc7ad8ba3_1_26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bc7ad8ba3_1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5bc7ad8ba3_1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82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505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1000"/>
            <a:ext cx="11353800" cy="2596716"/>
          </a:xfrm>
        </p:spPr>
        <p:txBody>
          <a:bodyPr bIns="0" anchor="b">
            <a:normAutofit/>
          </a:bodyPr>
          <a:lstStyle>
            <a:lvl1pPr algn="ctr"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2" y="3657600"/>
            <a:ext cx="11353799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presenter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-7620" y="3505200"/>
            <a:ext cx="12207240" cy="0"/>
          </a:xfrm>
          <a:prstGeom prst="line">
            <a:avLst/>
          </a:prstGeom>
          <a:ln w="5715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1461749" y="6535579"/>
            <a:ext cx="577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0232C37-EE62-4751-A76B-768170D9B1CB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8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658600" y="6535579"/>
            <a:ext cx="381000" cy="246221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25771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59017" y="333375"/>
            <a:ext cx="94826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A9294-1425-4A2F-AEC0-B2839E5E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0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2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1158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259080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0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8"/>
            <a:ext cx="11430000" cy="475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6172200"/>
            <a:ext cx="10972800" cy="381000"/>
          </a:xfrm>
        </p:spPr>
        <p:txBody>
          <a:bodyPr tIns="9144" bIns="9144"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21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8"/>
            <a:ext cx="5105400" cy="47545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spcBef>
                <a:spcPts val="0"/>
              </a:spcBef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6172200"/>
            <a:ext cx="10972800" cy="381000"/>
          </a:xfrm>
        </p:spPr>
        <p:txBody>
          <a:bodyPr tIns="9144" bIns="9144"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6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6776"/>
            <a:ext cx="5257800" cy="436922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spcBef>
                <a:spcPts val="0"/>
              </a:spcBef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6172200"/>
            <a:ext cx="10972800" cy="381000"/>
          </a:xfrm>
        </p:spPr>
        <p:txBody>
          <a:bodyPr tIns="9144" bIns="9144"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629400" y="1726776"/>
            <a:ext cx="5105400" cy="436922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spcBef>
                <a:spcPts val="0"/>
              </a:spcBef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87349" y="1295400"/>
            <a:ext cx="5251451" cy="4313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9401" y="1295400"/>
            <a:ext cx="5105400" cy="4313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70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57200" y="1371600"/>
            <a:ext cx="113538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9200" y="6172200"/>
            <a:ext cx="10972800" cy="381000"/>
          </a:xfrm>
        </p:spPr>
        <p:txBody>
          <a:bodyPr tIns="9144" bIns="9144"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9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w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57200" y="1371600"/>
            <a:ext cx="113538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9200" y="6172200"/>
            <a:ext cx="10972800" cy="381000"/>
          </a:xfrm>
        </p:spPr>
        <p:txBody>
          <a:bodyPr tIns="9144" bIns="9144"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4509000"/>
            <a:ext cx="11582400" cy="1587000"/>
          </a:xfrm>
        </p:spPr>
        <p:txBody>
          <a:bodyPr>
            <a:normAutofit/>
          </a:bodyPr>
          <a:lstStyle>
            <a:lvl1pPr marL="230188" indent="-230188">
              <a:buClr>
                <a:schemeClr val="accent1"/>
              </a:buClr>
              <a:def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230188" lvl="0" indent="-23018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7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6172200"/>
            <a:ext cx="10972800" cy="381000"/>
          </a:xfrm>
        </p:spPr>
        <p:txBody>
          <a:bodyPr tIns="9144" bIns="9144"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8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8288"/>
            <a:ext cx="12192000" cy="649528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68967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17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5540726" y="-5556760"/>
            <a:ext cx="1110545" cy="12192000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1158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341438"/>
            <a:ext cx="11430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030" name="TextBox 13"/>
          <p:cNvSpPr txBox="1">
            <a:spLocks noChangeArrowheads="1"/>
          </p:cNvSpPr>
          <p:nvPr/>
        </p:nvSpPr>
        <p:spPr bwMode="auto">
          <a:xfrm>
            <a:off x="11461749" y="6535579"/>
            <a:ext cx="577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0232C37-EE62-4751-A76B-768170D9B1CB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8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8" r:id="rId9"/>
    <p:sldLayoutId id="2147483809" r:id="rId10"/>
    <p:sldLayoutId id="214748381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86C5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86C5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86C5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86C5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86C5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86C5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86C5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886C5"/>
          </a:solidFill>
          <a:latin typeface="Arial" pitchFamily="34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452438" indent="-2222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Arial Unicode MS" panose="020B0604020202020204" pitchFamily="34" charset="-128"/>
          <a:cs typeface="+mn-cs"/>
        </a:defRPr>
      </a:lvl2pPr>
      <a:lvl3pPr marL="568325" indent="-115888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>
              <a:lumMod val="85000"/>
              <a:lumOff val="15000"/>
            </a:schemeClr>
          </a:solidFill>
          <a:latin typeface="+mn-lt"/>
          <a:ea typeface="Arial Unicode MS" panose="020B0604020202020204" pitchFamily="34" charset="-128"/>
          <a:cs typeface="+mn-cs"/>
        </a:defRPr>
      </a:lvl3pPr>
      <a:lvl4pPr marL="746125" indent="-1778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Arial Unicode MS" panose="020B0604020202020204" pitchFamily="34" charset="-128"/>
          <a:cs typeface="+mn-cs"/>
        </a:defRPr>
      </a:lvl4pPr>
      <a:lvl5pPr marL="857250" indent="-111125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Arial Unicode MS" panose="020B0604020202020204" pitchFamily="34" charset="-128"/>
          <a:cs typeface="+mn-cs"/>
        </a:defRPr>
      </a:lvl5pPr>
      <a:lvl6pPr marL="227013" indent="-227013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2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0886C5"/>
        </a:buClr>
        <a:buFont typeface="Arial" pitchFamily="34" charset="0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0886C5"/>
        </a:buClr>
        <a:buFont typeface="Arial" pitchFamily="34" charset="0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0886C5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pos="288">
          <p15:clr>
            <a:srgbClr val="F26B43"/>
          </p15:clr>
        </p15:guide>
        <p15:guide id="5" pos="74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revive.gardp.org/bootcamp-post-approval-economics-for-new-antibiotic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sec.gov/Archives/edgar/data/1301501/000156459018000382/galflwebcwnd00001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ve.gardp.org/bootcamp-post-approval-economics-for-new-antibiotics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ve.gardp.org/bootcamp-post-approval-economics-for-new-antibiotic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eg"/><Relationship Id="rId4" Type="http://schemas.openxmlformats.org/officeDocument/2006/relationships/hyperlink" Target="https://doi.org/10.1093/cid/ciaa85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ve.gardp.org/why-are-new-antibacterials-failing-as-commercial-products/" TargetMode="External"/><Relationship Id="rId2" Type="http://schemas.openxmlformats.org/officeDocument/2006/relationships/hyperlink" Target="https://revive.gardp.org/bootcamp-post-approval-economics-for-new-antibiotic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mr-review.org/" TargetMode="External"/><Relationship Id="rId5" Type="http://schemas.openxmlformats.org/officeDocument/2006/relationships/hyperlink" Target="https://amr.solutions/" TargetMode="External"/><Relationship Id="rId4" Type="http://schemas.openxmlformats.org/officeDocument/2006/relationships/hyperlink" Target="https://wellcome.org/news/why-is-it-so-hard-develop-new-antibiotic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ve.gardp.org/bootcamp-post-approval-economics-for-new-antibiotics/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ve.gardp.org/bootcamp-post-approval-economics-for-new-antibioti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revive.gardp.org/bootcamp-post-approval-economics-for-new-antibiotic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tiff"/><Relationship Id="rId5" Type="http://schemas.openxmlformats.org/officeDocument/2006/relationships/image" Target="../media/image9.png"/><Relationship Id="rId10" Type="http://schemas.openxmlformats.org/officeDocument/2006/relationships/image" Target="../media/image14.tif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Post-Approval Challenges of Antimicrobial Development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2" y="3950561"/>
            <a:ext cx="11353799" cy="2177249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cap="small" dirty="0">
                <a:effectLst/>
                <a:latin typeface="+mj-lt"/>
                <a:ea typeface="Times New Roman" panose="02020603050405020304" pitchFamily="18" charset="0"/>
              </a:rPr>
              <a:t>Committee on the Long-Term Medical and Economic Effects of Antimicrobial Resistance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cap="small" dirty="0">
                <a:latin typeface="+mj-lt"/>
                <a:ea typeface="Times New Roman" panose="02020603050405020304" pitchFamily="18" charset="0"/>
              </a:rPr>
              <a:t>National Academy of Science, Medicine and Engineering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+mj-lt"/>
              </a:rPr>
              <a:t>January 5, 2021</a:t>
            </a:r>
          </a:p>
        </p:txBody>
      </p:sp>
    </p:spTree>
    <p:extLst>
      <p:ext uri="{BB962C8B-B14F-4D97-AF65-F5344CB8AC3E}">
        <p14:creationId xmlns:p14="http://schemas.microsoft.com/office/powerpoint/2010/main" val="252536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7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1158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sz="2800" dirty="0"/>
              <a:t>Drug Batches Takes Several Years To Complete</a:t>
            </a:r>
            <a:br>
              <a:rPr lang="en" dirty="0"/>
            </a:br>
            <a:r>
              <a:rPr lang="en" i="1" dirty="0"/>
              <a:t>Manufacturing Expenses Incurred Years Before Product is Sold </a:t>
            </a:r>
            <a:endParaRPr b="0" i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E53CF46-ADC7-2B4C-871A-BC44E143C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72259"/>
              </p:ext>
            </p:extLst>
          </p:nvPr>
        </p:nvGraphicFramePr>
        <p:xfrm>
          <a:off x="1055467" y="1625599"/>
          <a:ext cx="9614896" cy="48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ECFF30-A990-5A47-89F0-753D3163660B}"/>
              </a:ext>
            </a:extLst>
          </p:cNvPr>
          <p:cNvCxnSpPr>
            <a:cxnSpLocks/>
          </p:cNvCxnSpPr>
          <p:nvPr/>
        </p:nvCxnSpPr>
        <p:spPr>
          <a:xfrm>
            <a:off x="2712177" y="4776797"/>
            <a:ext cx="0" cy="29847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8DDB51-1B5E-4A4B-AFB5-8CD94D5D72C7}"/>
              </a:ext>
            </a:extLst>
          </p:cNvPr>
          <p:cNvCxnSpPr>
            <a:cxnSpLocks/>
          </p:cNvCxnSpPr>
          <p:nvPr/>
        </p:nvCxnSpPr>
        <p:spPr>
          <a:xfrm>
            <a:off x="2712179" y="4782593"/>
            <a:ext cx="2892360" cy="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848EBB-6264-4050-8291-8DAB271B355D}"/>
              </a:ext>
            </a:extLst>
          </p:cNvPr>
          <p:cNvSpPr txBox="1"/>
          <p:nvPr/>
        </p:nvSpPr>
        <p:spPr>
          <a:xfrm>
            <a:off x="2966966" y="6583266"/>
            <a:ext cx="8877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From: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Bootcamp: Post-Approval Economics for New Antibiotics (ASM/ESCMID 2019) – REVIVE (gardp.org)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1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C841-12B5-4E9D-A553-BCEE7F8D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12115800" cy="1143000"/>
          </a:xfrm>
        </p:spPr>
        <p:txBody>
          <a:bodyPr/>
          <a:lstStyle/>
          <a:p>
            <a:r>
              <a:rPr lang="en-US" dirty="0"/>
              <a:t>New Drugs Are Focused On Individual Resistance Types, Not AMR</a:t>
            </a:r>
            <a:br>
              <a:rPr lang="en-US" dirty="0"/>
            </a:br>
            <a:r>
              <a:rPr lang="en-US" i="1" dirty="0"/>
              <a:t>Example - The CRE U.S. Market is &lt;0.5% of AMR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2360-FDBE-43A6-B48F-D68CFEF6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29256-27D3-44F0-B474-4E4F45CE0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1" y="1246189"/>
            <a:ext cx="4557844" cy="3535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75C521-BB8D-435C-832C-9FFF7EE42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225" y="1246189"/>
            <a:ext cx="6467476" cy="3724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850E46-4131-46E3-8A4A-EB42046ED23D}"/>
              </a:ext>
            </a:extLst>
          </p:cNvPr>
          <p:cNvSpPr txBox="1"/>
          <p:nvPr/>
        </p:nvSpPr>
        <p:spPr>
          <a:xfrm>
            <a:off x="7715250" y="4994604"/>
            <a:ext cx="41719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Downloaded from: </a:t>
            </a:r>
            <a:r>
              <a:rPr lang="en-US" sz="105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galflwebcwnd000013.jpg (1280×720) (sec.gov)</a:t>
            </a:r>
            <a:endParaRPr lang="en-US" sz="10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3591CC-F895-46A0-B8B1-CB5C2780BB48}"/>
              </a:ext>
            </a:extLst>
          </p:cNvPr>
          <p:cNvSpPr txBox="1">
            <a:spLocks/>
          </p:cNvSpPr>
          <p:nvPr/>
        </p:nvSpPr>
        <p:spPr bwMode="auto">
          <a:xfrm>
            <a:off x="76200" y="5201442"/>
            <a:ext cx="11734800" cy="16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2438" indent="-2222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 pitchFamily="34" charset="-128"/>
                <a:cs typeface="+mn-cs"/>
              </a:defRPr>
            </a:lvl2pPr>
            <a:lvl3pPr marL="568325" indent="-115888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 pitchFamily="34" charset="-128"/>
                <a:cs typeface="+mn-cs"/>
              </a:defRPr>
            </a:lvl3pPr>
            <a:lvl4pPr marL="746125" indent="-1778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 pitchFamily="34" charset="-128"/>
                <a:cs typeface="+mn-cs"/>
              </a:defRPr>
            </a:lvl4pPr>
            <a:lvl5pPr marL="857250" indent="-11112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 pitchFamily="34" charset="-128"/>
                <a:cs typeface="+mn-cs"/>
              </a:defRPr>
            </a:lvl5pPr>
            <a:lvl6pPr marL="227013" indent="-227013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0886C5"/>
              </a:buClr>
              <a:buFont typeface="Arial" pitchFamily="34" charset="0"/>
              <a:buChar char="•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0886C5"/>
              </a:buClr>
              <a:buFont typeface="Arial" pitchFamily="34" charset="0"/>
              <a:buChar char="•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0886C5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CDC reports 13,100 CRE patients in the U.S. per year, but where are they? </a:t>
            </a:r>
          </a:p>
          <a:p>
            <a:r>
              <a:rPr lang="en-US" sz="3000" dirty="0"/>
              <a:t>Need geographically dispersed (expensive) field teams to make sure drug gets to these patients</a:t>
            </a:r>
          </a:p>
          <a:p>
            <a:r>
              <a:rPr lang="en-US" sz="3100" b="1" dirty="0"/>
              <a:t>Need to charge $50,000/treatment course for a drug that treats 2,500 patients per year to cover annual expenses of $100m in a no-profit scenario</a:t>
            </a:r>
          </a:p>
        </p:txBody>
      </p:sp>
    </p:spTree>
    <p:extLst>
      <p:ext uri="{BB962C8B-B14F-4D97-AF65-F5344CB8AC3E}">
        <p14:creationId xmlns:p14="http://schemas.microsoft.com/office/powerpoint/2010/main" val="35271497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9A83-499C-E340-8016-2F16BE4B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Illustrative Example - &gt;$420M cumulative shortfall vs. $20M raise</a:t>
            </a:r>
            <a:br>
              <a:rPr lang="en-US" dirty="0"/>
            </a:br>
            <a:r>
              <a:rPr lang="en-US" i="1" dirty="0"/>
              <a:t>These are real numbers averaged across many products!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2A4BA-5883-1547-BFDA-F343CC53B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10" y="1405686"/>
            <a:ext cx="7670800" cy="47879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264C57-721F-2B4E-82DA-19BA238A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002" y="1614022"/>
            <a:ext cx="3636676" cy="437122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Self-sustaining revenue in Year 7</a:t>
            </a:r>
          </a:p>
          <a:p>
            <a:r>
              <a:rPr lang="en-US" sz="2400" dirty="0"/>
              <a:t>Does not mean break-even point!</a:t>
            </a:r>
          </a:p>
          <a:p>
            <a:r>
              <a:rPr lang="en-US" sz="2400" dirty="0"/>
              <a:t>$500M - $1B invested before launch not accounted for in this math</a:t>
            </a:r>
          </a:p>
          <a:p>
            <a:r>
              <a:rPr lang="en-US" sz="2400" dirty="0"/>
              <a:t>These costs apply to companies of any size – requirements aren’t reduced for a smaller company with fewer resources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AF8FCD5-EC83-D44C-8154-8B6D80F7B8E3}"/>
              </a:ext>
            </a:extLst>
          </p:cNvPr>
          <p:cNvSpPr/>
          <p:nvPr/>
        </p:nvSpPr>
        <p:spPr>
          <a:xfrm rot="5400000">
            <a:off x="2860233" y="3933888"/>
            <a:ext cx="1074084" cy="3606755"/>
          </a:xfrm>
          <a:prstGeom prst="rightBrace">
            <a:avLst/>
          </a:prstGeom>
          <a:ln w="28575">
            <a:solidFill>
              <a:srgbClr val="0886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65BDE-C0B1-0645-B11B-6373BBFF7912}"/>
              </a:ext>
            </a:extLst>
          </p:cNvPr>
          <p:cNvSpPr txBox="1"/>
          <p:nvPr/>
        </p:nvSpPr>
        <p:spPr>
          <a:xfrm>
            <a:off x="2886074" y="6286497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Clr>
                <a:srgbClr val="0099CC"/>
              </a:buClr>
              <a:buFont typeface="Arial" pitchFamily="34" charset="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-$420M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6DA00-7449-43F5-AF50-2F2BE1926962}"/>
              </a:ext>
            </a:extLst>
          </p:cNvPr>
          <p:cNvSpPr txBox="1"/>
          <p:nvPr/>
        </p:nvSpPr>
        <p:spPr>
          <a:xfrm>
            <a:off x="2552700" y="6202266"/>
            <a:ext cx="9291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/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 Revenue = Sales – Clinical, Manufacturing, and Sales/Marketing Expenses</a:t>
            </a:r>
          </a:p>
          <a:p>
            <a:pPr lvl="3" algn="r"/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Profitability = Net Revenue – Company Operations (leases, salaries, finance, HR, etc.) of $40M/year</a:t>
            </a:r>
          </a:p>
          <a:p>
            <a:pPr lvl="3" algn="r"/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From: Bootcamp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Post-Approval Economics for New Antibiotics (ASM/ESCMID 2019) – REVIVE (gardp.org)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5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DE4B-C1F6-E84B-8E99-CD1DB946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Commercial Companies Always Raise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8999-55A3-C642-A4AC-01921615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41438"/>
            <a:ext cx="11430000" cy="5068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Raising Money is challenging in the face of a declining stock price</a:t>
            </a:r>
          </a:p>
          <a:p>
            <a:r>
              <a:rPr lang="en-US" dirty="0"/>
              <a:t>Small company equity raises limited to ~20% of the market cap</a:t>
            </a:r>
          </a:p>
          <a:p>
            <a:r>
              <a:rPr lang="en-US" dirty="0"/>
              <a:t>Illustrative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are still $383M short!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CE197-9AA1-A041-BDCD-1D3002AD89A6}"/>
              </a:ext>
            </a:extLst>
          </p:cNvPr>
          <p:cNvSpPr txBox="1"/>
          <p:nvPr/>
        </p:nvSpPr>
        <p:spPr>
          <a:xfrm>
            <a:off x="502025" y="2949636"/>
            <a:ext cx="1130897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10* antibiotic pure-play companies totaling $1.76b in market cap</a:t>
            </a:r>
          </a:p>
          <a:p>
            <a:r>
              <a:rPr lang="en-US" sz="2800" dirty="0"/>
              <a:t>(as of 12/31/20 close)</a:t>
            </a:r>
          </a:p>
          <a:p>
            <a:endParaRPr lang="en-US" sz="2800" dirty="0"/>
          </a:p>
          <a:p>
            <a:r>
              <a:rPr lang="en-US" sz="2800" dirty="0"/>
              <a:t>$176M average; Range $7.7-$527.3M</a:t>
            </a:r>
          </a:p>
          <a:p>
            <a:endParaRPr lang="en-US" sz="2800" dirty="0"/>
          </a:p>
          <a:p>
            <a:r>
              <a:rPr lang="en-US" sz="2800" dirty="0"/>
              <a:t>20% dilutive raise nets average </a:t>
            </a:r>
            <a:r>
              <a:rPr lang="en-US" sz="2800" u="sng" dirty="0"/>
              <a:t>$35.2M</a:t>
            </a:r>
            <a:r>
              <a:rPr lang="en-US" sz="2800" dirty="0"/>
              <a:t>, $1.5 - $105M at range limits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4F45F-D41A-4769-B599-83B601FC01BC}"/>
              </a:ext>
            </a:extLst>
          </p:cNvPr>
          <p:cNvSpPr txBox="1"/>
          <p:nvPr/>
        </p:nvSpPr>
        <p:spPr>
          <a:xfrm>
            <a:off x="4676775" y="6524843"/>
            <a:ext cx="6992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0099CC"/>
              </a:buClr>
            </a:pPr>
            <a:r>
              <a:rPr lang="en-US" sz="1200" dirty="0"/>
              <a:t>*</a:t>
            </a:r>
            <a:r>
              <a:rPr lang="en-US" sz="1200" dirty="0" err="1"/>
              <a:t>Cidara</a:t>
            </a:r>
            <a:r>
              <a:rPr lang="en-US" sz="1200" dirty="0"/>
              <a:t>, </a:t>
            </a:r>
            <a:r>
              <a:rPr lang="en-US" sz="1200" dirty="0" err="1"/>
              <a:t>Contrafect</a:t>
            </a:r>
            <a:r>
              <a:rPr lang="en-US" sz="1200" dirty="0"/>
              <a:t>, Entasis, Iterum, </a:t>
            </a:r>
            <a:r>
              <a:rPr lang="en-US" sz="1200" dirty="0" err="1"/>
              <a:t>Nabriva</a:t>
            </a:r>
            <a:r>
              <a:rPr lang="en-US" sz="1200" dirty="0"/>
              <a:t>, </a:t>
            </a:r>
            <a:r>
              <a:rPr lang="en-US" sz="1200" dirty="0" err="1"/>
              <a:t>Paratek</a:t>
            </a:r>
            <a:r>
              <a:rPr lang="en-US" sz="1200" dirty="0"/>
              <a:t>, </a:t>
            </a:r>
            <a:r>
              <a:rPr lang="en-US" sz="1200" dirty="0" err="1"/>
              <a:t>Scynexis</a:t>
            </a:r>
            <a:r>
              <a:rPr lang="en-US" sz="1200" dirty="0"/>
              <a:t>, </a:t>
            </a:r>
            <a:r>
              <a:rPr lang="en-US" sz="1200" dirty="0" err="1"/>
              <a:t>Summitt</a:t>
            </a:r>
            <a:r>
              <a:rPr lang="en-US" sz="1200" dirty="0"/>
              <a:t>, Spero, Synthetic Biologics</a:t>
            </a:r>
          </a:p>
        </p:txBody>
      </p:sp>
    </p:spTree>
    <p:extLst>
      <p:ext uri="{BB962C8B-B14F-4D97-AF65-F5344CB8AC3E}">
        <p14:creationId xmlns:p14="http://schemas.microsoft.com/office/powerpoint/2010/main" val="188981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DE4B-C1F6-E84B-8E99-CD1DB946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89219" cy="1143000"/>
          </a:xfrm>
        </p:spPr>
        <p:txBody>
          <a:bodyPr/>
          <a:lstStyle/>
          <a:p>
            <a:r>
              <a:rPr lang="en-US" dirty="0"/>
              <a:t>Plus…Antibiotic Companies Stock Price Often Drops After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8999-55A3-C642-A4AC-01921615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3" y="1276753"/>
            <a:ext cx="11430000" cy="540660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Positive clinical data drives up stock value pre-NDA</a:t>
            </a:r>
          </a:p>
          <a:p>
            <a:pPr lvl="1"/>
            <a:r>
              <a:rPr lang="en-US" sz="2200" dirty="0"/>
              <a:t>Seen as an inflection point and traditionally where M&amp;A occurs</a:t>
            </a:r>
          </a:p>
          <a:p>
            <a:r>
              <a:rPr lang="en-US" sz="3000" dirty="0"/>
              <a:t>Increased stock value and looming commercial investments trigger early investors to take profits</a:t>
            </a:r>
          </a:p>
          <a:p>
            <a:pPr lvl="1"/>
            <a:r>
              <a:rPr lang="en-US" sz="2200" dirty="0"/>
              <a:t>Broader investor base can mean more volatility</a:t>
            </a:r>
            <a:endParaRPr lang="en-US" sz="3000" dirty="0"/>
          </a:p>
          <a:p>
            <a:r>
              <a:rPr lang="en-US" sz="3000" dirty="0"/>
              <a:t>At the same time, the company risk profile changes and increases</a:t>
            </a:r>
            <a:endParaRPr lang="en-US" sz="2200" dirty="0"/>
          </a:p>
          <a:p>
            <a:pPr lvl="1"/>
            <a:r>
              <a:rPr lang="en-US" sz="2200" dirty="0"/>
              <a:t>Will the drug be approved?</a:t>
            </a:r>
          </a:p>
          <a:p>
            <a:pPr lvl="1"/>
            <a:r>
              <a:rPr lang="en-US" sz="2200" dirty="0"/>
              <a:t>What will the final package insert say?</a:t>
            </a:r>
          </a:p>
          <a:p>
            <a:pPr lvl="1"/>
            <a:r>
              <a:rPr lang="en-US" sz="2200" dirty="0"/>
              <a:t>Will the launch meet expectations?</a:t>
            </a:r>
          </a:p>
          <a:p>
            <a:pPr lvl="1"/>
            <a:r>
              <a:rPr lang="en-US" sz="2200" dirty="0"/>
              <a:t>M&amp;A doesn’t materialize in the face of market challenges</a:t>
            </a:r>
          </a:p>
          <a:p>
            <a:r>
              <a:rPr lang="en-US" sz="3000" dirty="0"/>
              <a:t>Any new institutional investor will want proof of commercial success</a:t>
            </a:r>
          </a:p>
          <a:p>
            <a:r>
              <a:rPr lang="en-US" sz="2700" dirty="0"/>
              <a:t>Leads to the “Short the Launch” scenario</a:t>
            </a:r>
          </a:p>
          <a:p>
            <a:pPr lvl="1"/>
            <a:r>
              <a:rPr lang="en-US" dirty="0"/>
              <a:t>Single product companies lose 40% of market cap on average and see increase in short position at launch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E2284-EC66-4DAF-9430-690F0BB26A79}"/>
              </a:ext>
            </a:extLst>
          </p:cNvPr>
          <p:cNvSpPr txBox="1"/>
          <p:nvPr/>
        </p:nvSpPr>
        <p:spPr>
          <a:xfrm>
            <a:off x="2966966" y="6583266"/>
            <a:ext cx="8877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US" sz="12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From: Bootcamp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Post-Approval Economics for New Antibiotics (ASM/ESCMID 2019) – REVIVE (gardp.org)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DE4B-C1F6-E84B-8E99-CD1DB946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Commercial Companies Always Raise Money, Part 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8999-55A3-C642-A4AC-01921615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122362"/>
            <a:ext cx="11906250" cy="54066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Investors know three things:</a:t>
            </a:r>
          </a:p>
          <a:p>
            <a:pPr lvl="1"/>
            <a:r>
              <a:rPr lang="en-US" dirty="0"/>
              <a:t>Launching a drug is incredibly expensive</a:t>
            </a:r>
          </a:p>
          <a:p>
            <a:pPr lvl="1"/>
            <a:r>
              <a:rPr lang="en-US" dirty="0"/>
              <a:t>Launches often underperform in the hospital and in the antibiotic space</a:t>
            </a:r>
          </a:p>
          <a:p>
            <a:pPr lvl="1"/>
            <a:r>
              <a:rPr lang="en-US" dirty="0"/>
              <a:t>Money invested at launch is likely to be further diluted later (i.e. first money in does not win)</a:t>
            </a:r>
          </a:p>
          <a:p>
            <a:r>
              <a:rPr lang="en-US" dirty="0"/>
              <a:t>Companies may turn to debt, but it will be “expensive” at this point</a:t>
            </a:r>
          </a:p>
          <a:p>
            <a:pPr lvl="1"/>
            <a:r>
              <a:rPr lang="en-US" dirty="0"/>
              <a:t>High interest rates</a:t>
            </a:r>
          </a:p>
          <a:p>
            <a:pPr lvl="1"/>
            <a:r>
              <a:rPr lang="en-US" dirty="0"/>
              <a:t>Challenging covenants based on sales milestones</a:t>
            </a:r>
          </a:p>
          <a:p>
            <a:r>
              <a:rPr lang="en-US" dirty="0"/>
              <a:t>Increasing financial strain decreases investor confidence</a:t>
            </a:r>
          </a:p>
          <a:p>
            <a:r>
              <a:rPr lang="en-US" dirty="0"/>
              <a:t>Short interest begins to increase, putting further price on the stock</a:t>
            </a:r>
          </a:p>
          <a:p>
            <a:r>
              <a:rPr lang="en-US" dirty="0"/>
              <a:t>Investors understand these financing challenges and will wait on the sidelines, making raising money that much tougher</a:t>
            </a:r>
          </a:p>
        </p:txBody>
      </p:sp>
    </p:spTree>
    <p:extLst>
      <p:ext uri="{BB962C8B-B14F-4D97-AF65-F5344CB8AC3E}">
        <p14:creationId xmlns:p14="http://schemas.microsoft.com/office/powerpoint/2010/main" val="296669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9368-DFEA-C747-B42E-18F676C8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2FDF-BF61-1B48-8A26-0E379CCD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41437"/>
            <a:ext cx="11430000" cy="51831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cost to develop and maintain a branded antibiotic greatly outweigh the sales potential</a:t>
            </a:r>
          </a:p>
          <a:p>
            <a:r>
              <a:rPr lang="en-US" dirty="0"/>
              <a:t>Economists would call working in the space an “irrational investment”</a:t>
            </a:r>
          </a:p>
          <a:p>
            <a:r>
              <a:rPr lang="en-US" dirty="0"/>
              <a:t>Push incentives have saved the R&amp;D pipeline for new drugs</a:t>
            </a:r>
          </a:p>
          <a:p>
            <a:r>
              <a:rPr lang="en-US" dirty="0"/>
              <a:t>However, companies are largely in the negative once the product launches</a:t>
            </a:r>
          </a:p>
          <a:p>
            <a:pPr lvl="1"/>
            <a:r>
              <a:rPr lang="en-US" dirty="0"/>
              <a:t>Few to no financial options to maintain antibiotics on the market</a:t>
            </a:r>
          </a:p>
          <a:p>
            <a:pPr lvl="1"/>
            <a:r>
              <a:rPr lang="en-US" dirty="0"/>
              <a:t>Lack of exit options</a:t>
            </a:r>
          </a:p>
          <a:p>
            <a:r>
              <a:rPr lang="en-US" b="1" dirty="0"/>
              <a:t>Pull incentives are needed to keep these drugs on the market in even in the best-case scenario (is this enough?)</a:t>
            </a:r>
          </a:p>
          <a:p>
            <a:pPr lvl="1"/>
            <a:r>
              <a:rPr lang="en-US" sz="1700" u="sng" dirty="0"/>
              <a:t>DISARM Act</a:t>
            </a:r>
            <a:r>
              <a:rPr lang="en-US" sz="1700" dirty="0"/>
              <a:t> – reimburse antibiotics outside of the bundled payment system – removes artificial cap/financial COI; should tolerate higher pricing</a:t>
            </a:r>
          </a:p>
          <a:p>
            <a:pPr lvl="1"/>
            <a:r>
              <a:rPr lang="en-US" sz="1700" u="sng" dirty="0"/>
              <a:t>PASTEUR Act</a:t>
            </a:r>
            <a:r>
              <a:rPr lang="en-US" sz="1700" dirty="0"/>
              <a:t> – award a bulk payment/subscription; removes pressure to push high volume</a:t>
            </a:r>
          </a:p>
          <a:p>
            <a:r>
              <a:rPr lang="en-US" sz="3000" b="1" dirty="0"/>
              <a:t>…or we need to accept disease/orphan like prices, otherwise we will no longer have new antibiotics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84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and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11582400" cy="522072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Kevin Krause is the V.P. Clinical Sciences and Development Operations, and a shareholder in AN2 Therapeutics, Inc.</a:t>
            </a:r>
          </a:p>
          <a:p>
            <a:r>
              <a:rPr lang="en-US" sz="2600" dirty="0"/>
              <a:t>He is a former employee of </a:t>
            </a:r>
            <a:r>
              <a:rPr lang="en-US" sz="2600" dirty="0" err="1"/>
              <a:t>Achaogen</a:t>
            </a:r>
            <a:r>
              <a:rPr lang="en-US" sz="2600" dirty="0"/>
              <a:t>, </a:t>
            </a:r>
            <a:r>
              <a:rPr lang="en-US" sz="2600" dirty="0" err="1"/>
              <a:t>Cerexa</a:t>
            </a:r>
            <a:r>
              <a:rPr lang="en-US" sz="2600" dirty="0"/>
              <a:t> (Forest Laboratories/Actavis, Allergan, now </a:t>
            </a:r>
            <a:r>
              <a:rPr lang="en-US" sz="2600" dirty="0" err="1"/>
              <a:t>Abbvie</a:t>
            </a:r>
            <a:r>
              <a:rPr lang="en-US" sz="2600" dirty="0"/>
              <a:t>) and </a:t>
            </a:r>
            <a:r>
              <a:rPr lang="en-US" sz="2600" dirty="0" err="1"/>
              <a:t>Theravance</a:t>
            </a:r>
            <a:endParaRPr lang="en-US" sz="2600" dirty="0"/>
          </a:p>
          <a:p>
            <a:r>
              <a:rPr lang="en-US" sz="2600" dirty="0"/>
              <a:t>He played various roles in the clinical development, approval and/or launch of </a:t>
            </a:r>
            <a:r>
              <a:rPr lang="en-US" sz="2600" dirty="0" err="1"/>
              <a:t>Zemdri</a:t>
            </a:r>
            <a:r>
              <a:rPr lang="en-US" sz="2600" dirty="0"/>
              <a:t>® (</a:t>
            </a:r>
            <a:r>
              <a:rPr lang="en-US" sz="2600" dirty="0" err="1"/>
              <a:t>plazomicin</a:t>
            </a:r>
            <a:r>
              <a:rPr lang="en-US" sz="2600" dirty="0"/>
              <a:t>), </a:t>
            </a:r>
            <a:r>
              <a:rPr lang="en-US" sz="2600" dirty="0" err="1"/>
              <a:t>Avycaz</a:t>
            </a:r>
            <a:r>
              <a:rPr lang="en-US" sz="2600" dirty="0"/>
              <a:t>® (ceftazidime-avibactam), </a:t>
            </a:r>
            <a:r>
              <a:rPr lang="en-US" sz="2600" dirty="0" err="1"/>
              <a:t>Teflaro</a:t>
            </a:r>
            <a:r>
              <a:rPr lang="en-US" sz="2600" dirty="0"/>
              <a:t>® (</a:t>
            </a:r>
            <a:r>
              <a:rPr lang="en-US" sz="2600" dirty="0" err="1"/>
              <a:t>ceftaroline</a:t>
            </a:r>
            <a:r>
              <a:rPr lang="en-US" sz="2600" dirty="0"/>
              <a:t> </a:t>
            </a:r>
            <a:r>
              <a:rPr lang="en-US" sz="2600" dirty="0" err="1"/>
              <a:t>fosamil</a:t>
            </a:r>
            <a:r>
              <a:rPr lang="en-US" sz="2600" dirty="0"/>
              <a:t>), </a:t>
            </a:r>
            <a:r>
              <a:rPr lang="en-US" sz="2600" dirty="0" err="1"/>
              <a:t>Vibativ</a:t>
            </a:r>
            <a:r>
              <a:rPr lang="en-US" sz="2600" dirty="0"/>
              <a:t>® (telavancin), </a:t>
            </a:r>
            <a:r>
              <a:rPr lang="en-US" sz="2600" dirty="0" err="1"/>
              <a:t>Colobreathe</a:t>
            </a:r>
            <a:r>
              <a:rPr lang="en-US" sz="2600" dirty="0"/>
              <a:t>® (inhaled colistin) and </a:t>
            </a:r>
            <a:r>
              <a:rPr lang="en-US" sz="2600" dirty="0" err="1"/>
              <a:t>Quinsair</a:t>
            </a:r>
            <a:r>
              <a:rPr lang="en-US" sz="2600" dirty="0"/>
              <a:t>® (inhaled levofloxacin)</a:t>
            </a:r>
          </a:p>
          <a:p>
            <a:r>
              <a:rPr lang="en-US" sz="2600" dirty="0"/>
              <a:t>He has accepted consulting fees from </a:t>
            </a:r>
            <a:r>
              <a:rPr lang="en-US" sz="2600" dirty="0" err="1"/>
              <a:t>Achaogen</a:t>
            </a:r>
            <a:r>
              <a:rPr lang="en-US" sz="2600" dirty="0"/>
              <a:t>, Inc., Cipla USA, Spero Therapeutics, Felix Biotechnology, ID Biologics, Genentech/Roche, SMAC, and F-prime Capital</a:t>
            </a:r>
          </a:p>
          <a:p>
            <a:r>
              <a:rPr lang="en-US" sz="2600" dirty="0"/>
              <a:t>He is an advisor to and shareholder in </a:t>
            </a:r>
            <a:r>
              <a:rPr lang="en-US" sz="2600" dirty="0" err="1"/>
              <a:t>BioAmp</a:t>
            </a:r>
            <a:r>
              <a:rPr lang="en-US" sz="2600" dirty="0"/>
              <a:t> Diagnostics</a:t>
            </a:r>
          </a:p>
          <a:p>
            <a:r>
              <a:rPr lang="en-US" sz="2600" dirty="0"/>
              <a:t>The views and opinions expressed in this presentation are those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4850996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6156-B5FE-4453-8A63-4E06EA49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ntibiotics</a:t>
            </a:r>
            <a:r>
              <a:rPr lang="en-US" dirty="0">
                <a:solidFill>
                  <a:schemeClr val="bg1"/>
                </a:solidFill>
              </a:rPr>
              <a:t> -</a:t>
            </a:r>
            <a:r>
              <a:rPr lang="en-US" sz="2800" dirty="0">
                <a:solidFill>
                  <a:schemeClr val="bg1"/>
                </a:solidFill>
              </a:rPr>
              <a:t> It’s Not About the Size of Profit but Rather the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sz="2800" dirty="0">
                <a:solidFill>
                  <a:schemeClr val="bg1"/>
                </a:solidFill>
              </a:rPr>
              <a:t>agnitude of the Loss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B38F-85C3-4D16-A99E-E7DCBA623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4" y="1154149"/>
            <a:ext cx="11879856" cy="5621224"/>
          </a:xfrm>
        </p:spPr>
        <p:txBody>
          <a:bodyPr>
            <a:normAutofit/>
          </a:bodyPr>
          <a:lstStyle/>
          <a:p>
            <a:r>
              <a:rPr lang="en-US" dirty="0"/>
              <a:t>The market does not support investment in new drugs</a:t>
            </a:r>
          </a:p>
          <a:p>
            <a:pPr lvl="1"/>
            <a:r>
              <a:rPr lang="en-US" dirty="0"/>
              <a:t>Revenue is significantly less than R&amp;D and post-launch costs</a:t>
            </a:r>
          </a:p>
          <a:p>
            <a:pPr lvl="1"/>
            <a:r>
              <a:rPr lang="en-US" dirty="0"/>
              <a:t>7+ years before an antibiotic makes enough money to pay annual costs of keeping it on the market</a:t>
            </a:r>
          </a:p>
          <a:p>
            <a:pPr lvl="1"/>
            <a:r>
              <a:rPr lang="en-US" dirty="0"/>
              <a:t>It takes 23 years (O’Neill AMR report) for an antibiotic to break even…just as the patent is expiring</a:t>
            </a:r>
          </a:p>
          <a:p>
            <a:r>
              <a:rPr lang="en-US" dirty="0"/>
              <a:t>The shrinking pipeline mostly sits with small companies that can’t absorb post-launch losses, increasing the risk that new drugs don’t survive</a:t>
            </a:r>
            <a:endParaRPr lang="en-US" sz="2000" dirty="0"/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D989708B-3F88-4777-8CAF-3F94054EC67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849" y="4262400"/>
            <a:ext cx="4840476" cy="239557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5BE5B55-1DD5-4835-AFBD-1475487A93E9}"/>
              </a:ext>
            </a:extLst>
          </p:cNvPr>
          <p:cNvSpPr txBox="1">
            <a:spLocks/>
          </p:cNvSpPr>
          <p:nvPr/>
        </p:nvSpPr>
        <p:spPr>
          <a:xfrm>
            <a:off x="1109662" y="6562726"/>
            <a:ext cx="9972675" cy="2951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fr-FR" sz="1000" i="1" dirty="0">
                <a:solidFill>
                  <a:srgbClr val="333333"/>
                </a:solidFill>
              </a:rPr>
              <a:t>Clin Infect Dis</a:t>
            </a:r>
            <a:r>
              <a:rPr lang="fr-FR" sz="1000" dirty="0">
                <a:solidFill>
                  <a:srgbClr val="333333"/>
                </a:solidFill>
              </a:rPr>
              <a:t>, ciaa859, </a:t>
            </a:r>
            <a:r>
              <a:rPr lang="fr-FR" sz="1000" dirty="0">
                <a:solidFill>
                  <a:srgbClr val="333333"/>
                </a:solidFill>
                <a:hlinkClick r:id="rId4"/>
              </a:rPr>
              <a:t>https://doi.org/10.1093/cid/ciaa859</a:t>
            </a:r>
            <a:endParaRPr lang="fr-FR" sz="800" dirty="0">
              <a:solidFill>
                <a:srgbClr val="333333"/>
              </a:solidFill>
            </a:endParaRPr>
          </a:p>
        </p:txBody>
      </p:sp>
      <p:pic>
        <p:nvPicPr>
          <p:cNvPr id="7" name="New picture">
            <a:extLst>
              <a:ext uri="{FF2B5EF4-FFF2-40B4-BE49-F238E27FC236}">
                <a16:creationId xmlns:a16="http://schemas.microsoft.com/office/drawing/2014/main" id="{4EE2E7CB-5046-4588-B8AD-7BC755A08628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/>
          <a:stretch/>
        </p:blipFill>
        <p:spPr>
          <a:xfrm>
            <a:off x="628650" y="4176675"/>
            <a:ext cx="4610100" cy="23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6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6156-B5FE-4453-8A63-4E06EA49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Marketplace so Challenging?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B38F-85C3-4D16-A99E-E7DCBA623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3" y="1116049"/>
            <a:ext cx="11965581" cy="35512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have a basic math problem:</a:t>
            </a:r>
          </a:p>
          <a:p>
            <a:pPr lvl="1"/>
            <a:r>
              <a:rPr lang="en-US" dirty="0"/>
              <a:t>There aren’t a lot of patients and new drugs are reserved</a:t>
            </a:r>
          </a:p>
          <a:p>
            <a:pPr lvl="1"/>
            <a:r>
              <a:rPr lang="en-US" dirty="0"/>
              <a:t>New drugs cost a lot of money to keep on the market</a:t>
            </a:r>
          </a:p>
          <a:p>
            <a:pPr lvl="1"/>
            <a:r>
              <a:rPr lang="en-US" dirty="0"/>
              <a:t>The market does not accept the high prices needed to keep a rarely used drug on the market</a:t>
            </a:r>
          </a:p>
          <a:p>
            <a:r>
              <a:rPr lang="en-US" dirty="0"/>
              <a:t>How drugs are developed vs. how they are used are different</a:t>
            </a:r>
          </a:p>
          <a:p>
            <a:pPr lvl="1"/>
            <a:r>
              <a:rPr lang="en-US" dirty="0"/>
              <a:t>Package insert and/or publications not always informative for formulary or treatment decisions</a:t>
            </a:r>
          </a:p>
          <a:p>
            <a:pPr lvl="1"/>
            <a:r>
              <a:rPr lang="en-US" dirty="0"/>
              <a:t>Treatment guidelines often recommend only off-label use, which the company can’t promote </a:t>
            </a:r>
          </a:p>
          <a:p>
            <a:r>
              <a:rPr lang="en-US" dirty="0"/>
              <a:t>AMR is a large problem, but individual resistance types are a rare disease</a:t>
            </a:r>
          </a:p>
          <a:p>
            <a:pPr lvl="1"/>
            <a:r>
              <a:rPr lang="en-US" dirty="0"/>
              <a:t>No antibiotic is designed to address “2.8 million people [that] get an antibiotic-resistant infection”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32C2D-7EAD-4851-B8A3-267A03696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/>
          <a:stretch/>
        </p:blipFill>
        <p:spPr>
          <a:xfrm>
            <a:off x="2827833" y="4832477"/>
            <a:ext cx="5611317" cy="19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09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C841-12B5-4E9D-A553-BCEE7F8D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2360-FDBE-43A6-B48F-D68CFEF6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28" y="1142999"/>
            <a:ext cx="11430000" cy="55911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Required post-approval expenses are substantial - why?</a:t>
            </a:r>
          </a:p>
          <a:p>
            <a:pPr lvl="1"/>
            <a:r>
              <a:rPr lang="en-US" b="1" dirty="0"/>
              <a:t>Post-marketing regulatory commitments</a:t>
            </a:r>
          </a:p>
          <a:p>
            <a:pPr lvl="1"/>
            <a:r>
              <a:rPr lang="en-US" b="1" dirty="0"/>
              <a:t>Manufacturing expense and availability in the U.S.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AST development costs (see tomorrow’s agenda)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Global Drug Safety/Pharmacovigilance infrastructure and reporting, Medical Affairs, Sales and Marketing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Resources:</a:t>
            </a:r>
          </a:p>
          <a:p>
            <a:pPr lvl="3"/>
            <a:r>
              <a:rPr lang="en-US" dirty="0">
                <a:hlinkClick r:id="rId2"/>
              </a:rPr>
              <a:t>Bootcamp: Post-Approval Economics for New Antibiotics (ASM/ESCMID 2019) – REVIVE (gardp.org)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Post-approval revenue is typically low - why?</a:t>
            </a:r>
          </a:p>
          <a:p>
            <a:pPr lvl="1"/>
            <a:r>
              <a:rPr lang="en-US" b="1" dirty="0"/>
              <a:t>True unmet need patients are uncommon to rare, but consequences are high</a:t>
            </a:r>
          </a:p>
          <a:p>
            <a:pPr lvl="1"/>
            <a:r>
              <a:rPr lang="en-US" b="1" dirty="0"/>
              <a:t>~70% mortality reported for invasive Gram-negative infections when effective therapy unavailable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Formulary review, out of date breakpoints, stewardship, clinical data availability, etc.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Pricing and reimbursement challenges for the hospital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Resources:</a:t>
            </a:r>
          </a:p>
          <a:p>
            <a:pPr lvl="3"/>
            <a:r>
              <a:rPr lang="en-US" dirty="0">
                <a:hlinkClick r:id="rId3"/>
              </a:rPr>
              <a:t>Why are new </a:t>
            </a:r>
            <a:r>
              <a:rPr lang="en-US" dirty="0" err="1">
                <a:hlinkClick r:id="rId3"/>
              </a:rPr>
              <a:t>antibacterials</a:t>
            </a:r>
            <a:r>
              <a:rPr lang="en-US" dirty="0">
                <a:hlinkClick r:id="rId3"/>
              </a:rPr>
              <a:t> failing as commercial products? – by Patricia A. Bradford – REVIVE (gardp.org)</a:t>
            </a:r>
            <a:endParaRPr lang="en-US" dirty="0"/>
          </a:p>
          <a:p>
            <a:pPr lvl="3"/>
            <a:r>
              <a:rPr lang="en-US" dirty="0">
                <a:hlinkClick r:id="rId4"/>
              </a:rPr>
              <a:t>Why is it so hard to develop new antibiotics? | </a:t>
            </a:r>
            <a:r>
              <a:rPr lang="en-US" dirty="0" err="1">
                <a:hlinkClick r:id="rId4"/>
              </a:rPr>
              <a:t>Wellcome</a:t>
            </a:r>
            <a:endParaRPr lang="en-US" dirty="0"/>
          </a:p>
          <a:p>
            <a:pPr lvl="3"/>
            <a:r>
              <a:rPr lang="en-US" dirty="0">
                <a:hlinkClick r:id="rId5"/>
              </a:rPr>
              <a:t>New Antibiotics Development | Newsletter by John Rex | AMR Solutions</a:t>
            </a:r>
            <a:endParaRPr lang="en-US" dirty="0"/>
          </a:p>
          <a:p>
            <a:pPr lvl="3"/>
            <a:r>
              <a:rPr lang="en-US" dirty="0">
                <a:hlinkClick r:id="rId6"/>
              </a:rPr>
              <a:t>Home | AMR Review (amr-review.org)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807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0324-DAC6-3146-B407-39463731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0"/>
            <a:ext cx="11991372" cy="1143000"/>
          </a:xfrm>
        </p:spPr>
        <p:txBody>
          <a:bodyPr/>
          <a:lstStyle/>
          <a:p>
            <a:r>
              <a:rPr lang="en-US" dirty="0"/>
              <a:t>Expected 5-Year Expenses For A New Antibiotic Are Daunting</a:t>
            </a:r>
            <a:br>
              <a:rPr lang="en-US" dirty="0"/>
            </a:br>
            <a:r>
              <a:rPr lang="en-US" sz="2000" i="1" dirty="0"/>
              <a:t>Not Shown: Sales, Marketing, Company Operations, and Employee Costs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CC460A-FC58-D14B-BAE6-555C26BAF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23003"/>
              </p:ext>
            </p:extLst>
          </p:nvPr>
        </p:nvGraphicFramePr>
        <p:xfrm>
          <a:off x="48228" y="1143000"/>
          <a:ext cx="12095544" cy="549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886">
                  <a:extLst>
                    <a:ext uri="{9D8B030D-6E8A-4147-A177-3AD203B41FA5}">
                      <a16:colId xmlns:a16="http://schemas.microsoft.com/office/drawing/2014/main" val="2264950426"/>
                    </a:ext>
                  </a:extLst>
                </a:gridCol>
                <a:gridCol w="3023886">
                  <a:extLst>
                    <a:ext uri="{9D8B030D-6E8A-4147-A177-3AD203B41FA5}">
                      <a16:colId xmlns:a16="http://schemas.microsoft.com/office/drawing/2014/main" val="2606275192"/>
                    </a:ext>
                  </a:extLst>
                </a:gridCol>
                <a:gridCol w="3023886">
                  <a:extLst>
                    <a:ext uri="{9D8B030D-6E8A-4147-A177-3AD203B41FA5}">
                      <a16:colId xmlns:a16="http://schemas.microsoft.com/office/drawing/2014/main" val="3685355934"/>
                    </a:ext>
                  </a:extLst>
                </a:gridCol>
                <a:gridCol w="3023886">
                  <a:extLst>
                    <a:ext uri="{9D8B030D-6E8A-4147-A177-3AD203B41FA5}">
                      <a16:colId xmlns:a16="http://schemas.microsoft.com/office/drawing/2014/main" val="3570156870"/>
                    </a:ext>
                  </a:extLst>
                </a:gridCol>
              </a:tblGrid>
              <a:tr h="847451">
                <a:tc>
                  <a:txBody>
                    <a:bodyPr/>
                    <a:lstStyle/>
                    <a:p>
                      <a:r>
                        <a:rPr lang="en-US" sz="2000" dirty="0"/>
                        <a:t>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Single Indication, Minimum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Two Indications</a:t>
                      </a:r>
                    </a:p>
                    <a:p>
                      <a:pPr algn="ctr"/>
                      <a:r>
                        <a:rPr lang="en-US" sz="2000" dirty="0"/>
                        <a:t>Some safety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Several indications</a:t>
                      </a:r>
                    </a:p>
                    <a:p>
                      <a:pPr algn="ctr"/>
                      <a:r>
                        <a:rPr lang="en-US" sz="2000" dirty="0"/>
                        <a:t>Expected broad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047241"/>
                  </a:ext>
                </a:extLst>
              </a:tr>
              <a:tr h="646408">
                <a:tc>
                  <a:txBody>
                    <a:bodyPr/>
                    <a:lstStyle/>
                    <a:p>
                      <a:r>
                        <a:rPr lang="en-US" sz="2000" dirty="0"/>
                        <a:t>Pediatric PK and Safety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292153"/>
                  </a:ext>
                </a:extLst>
              </a:tr>
              <a:tr h="646408">
                <a:tc>
                  <a:txBody>
                    <a:bodyPr/>
                    <a:lstStyle/>
                    <a:p>
                      <a:r>
                        <a:rPr lang="en-US" sz="2000" dirty="0"/>
                        <a:t>Additional Phase 3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0714411"/>
                  </a:ext>
                </a:extLst>
              </a:tr>
              <a:tr h="646408">
                <a:tc>
                  <a:txBody>
                    <a:bodyPr/>
                    <a:lstStyle/>
                    <a:p>
                      <a:r>
                        <a:rPr lang="en-US" sz="2000" dirty="0"/>
                        <a:t>PK in Special Adult Populations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774946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en-US" sz="2000" dirty="0"/>
                        <a:t>Surveillance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047632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en-US" sz="2000" dirty="0"/>
                        <a:t>Pharmacovigilance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574760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en-US" sz="2000" dirty="0"/>
                        <a:t>Medical Affairs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307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AST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40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Drug Manufacturing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$150M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$250M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$400M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474696"/>
                  </a:ext>
                </a:extLst>
              </a:tr>
              <a:tr h="451847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$242M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$420M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$622M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72418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BC0DAD-CAFB-49A3-BF2D-F787B2F7784B}"/>
              </a:ext>
            </a:extLst>
          </p:cNvPr>
          <p:cNvSpPr txBox="1"/>
          <p:nvPr/>
        </p:nvSpPr>
        <p:spPr>
          <a:xfrm>
            <a:off x="3033067" y="6581001"/>
            <a:ext cx="8877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From: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Bootcamp: Post-Approval Economics for New Antibiotics (ASM/ESCMID 2019) – REVIVE (gardp.org)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192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3970-4845-4826-B775-D5AC1D9C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097"/>
            <a:ext cx="11820525" cy="1007252"/>
          </a:xfrm>
        </p:spPr>
        <p:txBody>
          <a:bodyPr>
            <a:normAutofit/>
          </a:bodyPr>
          <a:lstStyle/>
          <a:p>
            <a:pPr defTabSz="457200"/>
            <a:r>
              <a:rPr lang="en-US" dirty="0"/>
              <a:t>Clinical Expenses - Meeting Requirements for an Approved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92A6-80C4-4A0F-9922-6B8F6887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63" y="1263346"/>
            <a:ext cx="7185537" cy="54422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Post-marketing commitments/requirements</a:t>
            </a:r>
          </a:p>
          <a:p>
            <a:pPr lvl="2"/>
            <a:r>
              <a:rPr lang="en-US" dirty="0"/>
              <a:t>NDA approval letter describe PMRs/PMCs; publicly available</a:t>
            </a:r>
          </a:p>
          <a:p>
            <a:pPr lvl="2"/>
            <a:r>
              <a:rPr lang="en-US" dirty="0"/>
              <a:t>Pediatric study(s)</a:t>
            </a:r>
          </a:p>
          <a:p>
            <a:pPr lvl="2"/>
            <a:r>
              <a:rPr lang="en-US" dirty="0"/>
              <a:t>Additional safety/PK studies</a:t>
            </a:r>
          </a:p>
          <a:p>
            <a:pPr lvl="2"/>
            <a:r>
              <a:rPr lang="en-US" dirty="0"/>
              <a:t>Sometimes P3 “do overs” (!!!)</a:t>
            </a:r>
          </a:p>
          <a:p>
            <a:pPr lvl="2"/>
            <a:r>
              <a:rPr lang="en-US" dirty="0"/>
              <a:t>Microbiological surveillance</a:t>
            </a:r>
          </a:p>
          <a:p>
            <a:r>
              <a:rPr lang="en-US" dirty="0"/>
              <a:t>Pharmacovigilance</a:t>
            </a:r>
          </a:p>
          <a:p>
            <a:pPr lvl="2"/>
            <a:r>
              <a:rPr lang="en-US" dirty="0"/>
              <a:t>Systems and staff to provide support and record/track/resolve any product concerns</a:t>
            </a:r>
          </a:p>
          <a:p>
            <a:pPr lvl="2"/>
            <a:r>
              <a:rPr lang="en-US" dirty="0"/>
              <a:t>Quarterly and annual reports to FDA; Drug safety update reports; Surveillance reports</a:t>
            </a:r>
          </a:p>
          <a:p>
            <a:r>
              <a:rPr lang="en-US" dirty="0"/>
              <a:t>Medical Affairs</a:t>
            </a:r>
          </a:p>
          <a:p>
            <a:pPr lvl="2"/>
            <a:r>
              <a:rPr lang="en-US" dirty="0"/>
              <a:t>Medical information receives and responds to queries from HCPs</a:t>
            </a:r>
          </a:p>
          <a:p>
            <a:pPr lvl="2"/>
            <a:r>
              <a:rPr lang="en-US" dirty="0"/>
              <a:t>Can discuss “off-label” data to help HCPs understand data published but not in Package Insert</a:t>
            </a:r>
          </a:p>
          <a:p>
            <a:r>
              <a:rPr lang="en-US" dirty="0"/>
              <a:t>Susceptibility testing devices (AST)</a:t>
            </a:r>
          </a:p>
          <a:p>
            <a:pPr lvl="2"/>
            <a:r>
              <a:rPr lang="en-US" dirty="0"/>
              <a:t>Required for labs to determine antibiotic susceptibility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5860D-FEAA-4C97-AEB9-04DD1433D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052" y="1330881"/>
            <a:ext cx="4201297" cy="2357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6576E-A98B-407C-8C64-8A43C9364C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916" y="3994496"/>
            <a:ext cx="4185433" cy="22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849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1158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Manufacturing/Tech Ops Expenses</a:t>
            </a:r>
            <a:br>
              <a:rPr lang="en" dirty="0"/>
            </a:br>
            <a:r>
              <a:rPr lang="en" i="1" dirty="0"/>
              <a:t>Key Decisions To Supply The Market Are Made At Risk</a:t>
            </a:r>
            <a:endParaRPr dirty="0"/>
          </a:p>
        </p:txBody>
      </p:sp>
      <p:grpSp>
        <p:nvGrpSpPr>
          <p:cNvPr id="418" name="Google Shape;418;p54"/>
          <p:cNvGrpSpPr/>
          <p:nvPr/>
        </p:nvGrpSpPr>
        <p:grpSpPr>
          <a:xfrm>
            <a:off x="2857890" y="1259349"/>
            <a:ext cx="7537460" cy="4774739"/>
            <a:chOff x="690" y="0"/>
            <a:chExt cx="5653095" cy="3581054"/>
          </a:xfrm>
        </p:grpSpPr>
        <p:sp>
          <p:nvSpPr>
            <p:cNvPr id="419" name="Google Shape;419;p54"/>
            <p:cNvSpPr/>
            <p:nvPr/>
          </p:nvSpPr>
          <p:spPr>
            <a:xfrm>
              <a:off x="690" y="0"/>
              <a:ext cx="1794633" cy="3581054"/>
            </a:xfrm>
            <a:prstGeom prst="roundRect">
              <a:avLst>
                <a:gd name="adj" fmla="val 16667"/>
              </a:avLst>
            </a:prstGeom>
            <a:solidFill>
              <a:srgbClr val="CDD3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54"/>
            <p:cNvSpPr txBox="1"/>
            <p:nvPr/>
          </p:nvSpPr>
          <p:spPr>
            <a:xfrm>
              <a:off x="690" y="0"/>
              <a:ext cx="1794633" cy="1074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800"/>
              </a:pPr>
              <a:r>
                <a:rPr lang="en"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Lowest Cost </a:t>
              </a:r>
              <a:endParaRPr sz="2400"/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180153" y="1074622"/>
              <a:ext cx="1435707" cy="703533"/>
            </a:xfrm>
            <a:prstGeom prst="roundRect">
              <a:avLst>
                <a:gd name="adj" fmla="val 16667"/>
              </a:avLst>
            </a:prstGeom>
            <a:solidFill>
              <a:srgbClr val="02A0CD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54"/>
            <p:cNvSpPr txBox="1"/>
            <p:nvPr/>
          </p:nvSpPr>
          <p:spPr>
            <a:xfrm>
              <a:off x="214497" y="1108966"/>
              <a:ext cx="1367019" cy="63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60933" rIns="81267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Single Source</a:t>
              </a:r>
              <a:endParaRPr sz="2400"/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180153" y="1886391"/>
              <a:ext cx="1435707" cy="703533"/>
            </a:xfrm>
            <a:prstGeom prst="roundRect">
              <a:avLst>
                <a:gd name="adj" fmla="val 16667"/>
              </a:avLst>
            </a:prstGeom>
            <a:solidFill>
              <a:srgbClr val="3969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54"/>
            <p:cNvSpPr txBox="1"/>
            <p:nvPr/>
          </p:nvSpPr>
          <p:spPr>
            <a:xfrm>
              <a:off x="214497" y="1920735"/>
              <a:ext cx="1367019" cy="63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60933" rIns="81267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Low</a:t>
              </a:r>
              <a:endParaRPr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180153" y="2698161"/>
              <a:ext cx="1435707" cy="703533"/>
            </a:xfrm>
            <a:prstGeom prst="roundRect">
              <a:avLst>
                <a:gd name="adj" fmla="val 16667"/>
              </a:avLst>
            </a:prstGeom>
            <a:solidFill>
              <a:srgbClr val="3969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54"/>
            <p:cNvSpPr txBox="1"/>
            <p:nvPr/>
          </p:nvSpPr>
          <p:spPr>
            <a:xfrm>
              <a:off x="214497" y="2732505"/>
              <a:ext cx="1367019" cy="63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167" tIns="40633" rIns="54167" bIns="406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Distant</a:t>
              </a:r>
              <a:endParaRPr sz="2400"/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1929921" y="0"/>
              <a:ext cx="1794633" cy="3581054"/>
            </a:xfrm>
            <a:prstGeom prst="roundRect">
              <a:avLst>
                <a:gd name="adj" fmla="val 10000"/>
              </a:avLst>
            </a:prstGeom>
            <a:solidFill>
              <a:srgbClr val="C7F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54"/>
            <p:cNvSpPr txBox="1"/>
            <p:nvPr/>
          </p:nvSpPr>
          <p:spPr>
            <a:xfrm>
              <a:off x="1929921" y="0"/>
              <a:ext cx="1794633" cy="1074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800"/>
              </a:pPr>
              <a:r>
                <a:rPr lang="en"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Balanced</a:t>
              </a:r>
              <a:endPara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4"/>
            <p:cNvSpPr/>
            <p:nvPr/>
          </p:nvSpPr>
          <p:spPr>
            <a:xfrm>
              <a:off x="2109384" y="1074622"/>
              <a:ext cx="1435707" cy="703533"/>
            </a:xfrm>
            <a:prstGeom prst="roundRect">
              <a:avLst>
                <a:gd name="adj" fmla="val 10000"/>
              </a:avLst>
            </a:prstGeom>
            <a:solidFill>
              <a:srgbClr val="3969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54"/>
            <p:cNvSpPr txBox="1"/>
            <p:nvPr/>
          </p:nvSpPr>
          <p:spPr>
            <a:xfrm>
              <a:off x="2129990" y="1095228"/>
              <a:ext cx="1394495" cy="662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167" tIns="40633" rIns="54167" bIns="406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Mix Single &amp; Dual</a:t>
              </a:r>
              <a:endParaRPr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2109384" y="1886391"/>
              <a:ext cx="1435707" cy="703533"/>
            </a:xfrm>
            <a:prstGeom prst="roundRect">
              <a:avLst>
                <a:gd name="adj" fmla="val 16667"/>
              </a:avLst>
            </a:prstGeom>
            <a:solidFill>
              <a:srgbClr val="3969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54"/>
            <p:cNvSpPr txBox="1"/>
            <p:nvPr/>
          </p:nvSpPr>
          <p:spPr>
            <a:xfrm>
              <a:off x="2143728" y="1920735"/>
              <a:ext cx="1367019" cy="63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60933" rIns="81267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Medium</a:t>
              </a:r>
              <a:endParaRPr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2109384" y="2698161"/>
              <a:ext cx="1435707" cy="703533"/>
            </a:xfrm>
            <a:prstGeom prst="roundRect">
              <a:avLst>
                <a:gd name="adj" fmla="val 16667"/>
              </a:avLst>
            </a:prstGeom>
            <a:solidFill>
              <a:srgbClr val="3969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54"/>
            <p:cNvSpPr txBox="1"/>
            <p:nvPr/>
          </p:nvSpPr>
          <p:spPr>
            <a:xfrm>
              <a:off x="2143728" y="2732505"/>
              <a:ext cx="1367019" cy="63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60933" rIns="81267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Engaged</a:t>
              </a:r>
              <a:endParaRPr sz="2400"/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3859152" y="0"/>
              <a:ext cx="1794633" cy="3581054"/>
            </a:xfrm>
            <a:prstGeom prst="roundRect">
              <a:avLst>
                <a:gd name="adj" fmla="val 10000"/>
              </a:avLst>
            </a:prstGeom>
            <a:solidFill>
              <a:srgbClr val="FDE9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54"/>
            <p:cNvSpPr txBox="1"/>
            <p:nvPr/>
          </p:nvSpPr>
          <p:spPr>
            <a:xfrm>
              <a:off x="3859152" y="0"/>
              <a:ext cx="1794633" cy="1074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60933" rIns="81267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800"/>
              </a:pPr>
              <a:r>
                <a:rPr lang="en"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Risk of Stockouts</a:t>
              </a:r>
              <a:endParaRPr sz="2400"/>
            </a:p>
          </p:txBody>
        </p:sp>
        <p:sp>
          <p:nvSpPr>
            <p:cNvPr id="437" name="Google Shape;437;p54"/>
            <p:cNvSpPr/>
            <p:nvPr/>
          </p:nvSpPr>
          <p:spPr>
            <a:xfrm>
              <a:off x="4038616" y="1074622"/>
              <a:ext cx="1435707" cy="703533"/>
            </a:xfrm>
            <a:prstGeom prst="roundRect">
              <a:avLst>
                <a:gd name="adj" fmla="val 10000"/>
              </a:avLst>
            </a:prstGeom>
            <a:solidFill>
              <a:srgbClr val="3969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54"/>
            <p:cNvSpPr txBox="1"/>
            <p:nvPr/>
          </p:nvSpPr>
          <p:spPr>
            <a:xfrm>
              <a:off x="4059222" y="1095228"/>
              <a:ext cx="1394495" cy="662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167" tIns="40633" rIns="54167" bIns="406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Multiple Sources</a:t>
              </a:r>
              <a:endParaRPr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4038616" y="1886391"/>
              <a:ext cx="1435707" cy="703533"/>
            </a:xfrm>
            <a:prstGeom prst="roundRect">
              <a:avLst>
                <a:gd name="adj" fmla="val 16667"/>
              </a:avLst>
            </a:prstGeom>
            <a:solidFill>
              <a:srgbClr val="3969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54"/>
            <p:cNvSpPr txBox="1"/>
            <p:nvPr/>
          </p:nvSpPr>
          <p:spPr>
            <a:xfrm>
              <a:off x="4072960" y="1920735"/>
              <a:ext cx="1367019" cy="63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60933" rIns="81267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</a:t>
              </a:r>
              <a:endParaRPr sz="2400"/>
            </a:p>
          </p:txBody>
        </p:sp>
        <p:sp>
          <p:nvSpPr>
            <p:cNvPr id="441" name="Google Shape;441;p54"/>
            <p:cNvSpPr/>
            <p:nvPr/>
          </p:nvSpPr>
          <p:spPr>
            <a:xfrm>
              <a:off x="4038616" y="2698161"/>
              <a:ext cx="1435707" cy="703533"/>
            </a:xfrm>
            <a:prstGeom prst="roundRect">
              <a:avLst>
                <a:gd name="adj" fmla="val 16667"/>
              </a:avLst>
            </a:prstGeom>
            <a:solidFill>
              <a:srgbClr val="3969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54"/>
            <p:cNvSpPr txBox="1"/>
            <p:nvPr/>
          </p:nvSpPr>
          <p:spPr>
            <a:xfrm>
              <a:off x="4072960" y="2732505"/>
              <a:ext cx="1367019" cy="63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60933" rIns="81267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Directive</a:t>
              </a:r>
              <a:endParaRPr sz="26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3" name="Google Shape;443;p54"/>
          <p:cNvSpPr txBox="1"/>
          <p:nvPr/>
        </p:nvSpPr>
        <p:spPr>
          <a:xfrm>
            <a:off x="1439332" y="2932297"/>
            <a:ext cx="141763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0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Capacity</a:t>
            </a:r>
            <a:endParaRPr sz="20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1439332" y="3907704"/>
            <a:ext cx="141763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0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Inventory Policy</a:t>
            </a:r>
            <a:endParaRPr sz="20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1166707" y="5118153"/>
            <a:ext cx="15852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0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Oversight</a:t>
            </a:r>
            <a:endParaRPr sz="2400"/>
          </a:p>
        </p:txBody>
      </p:sp>
      <p:sp>
        <p:nvSpPr>
          <p:cNvPr id="446" name="Google Shape;446;p54"/>
          <p:cNvSpPr/>
          <p:nvPr/>
        </p:nvSpPr>
        <p:spPr>
          <a:xfrm>
            <a:off x="1228726" y="2614613"/>
            <a:ext cx="9272588" cy="1108427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1228726" y="3739961"/>
            <a:ext cx="9272588" cy="1074929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1228726" y="4820322"/>
            <a:ext cx="9272588" cy="1074929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4"/>
          <p:cNvSpPr/>
          <p:nvPr/>
        </p:nvSpPr>
        <p:spPr>
          <a:xfrm>
            <a:off x="5334000" y="1143000"/>
            <a:ext cx="2590800" cy="51054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5779885" y="1290653"/>
            <a:ext cx="24384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Sweet Spot </a:t>
            </a:r>
            <a:endParaRPr sz="2400"/>
          </a:p>
        </p:txBody>
      </p:sp>
      <p:sp>
        <p:nvSpPr>
          <p:cNvPr id="451" name="Google Shape;451;p54"/>
          <p:cNvSpPr txBox="1"/>
          <p:nvPr/>
        </p:nvSpPr>
        <p:spPr>
          <a:xfrm>
            <a:off x="588073" y="6119336"/>
            <a:ext cx="274248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133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COST</a:t>
            </a:r>
            <a:endParaRPr sz="2400" dirty="0"/>
          </a:p>
          <a:p>
            <a:pPr algn="ctr"/>
            <a:r>
              <a:rPr lang="en" sz="1867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(over 5 years)</a:t>
            </a:r>
            <a:endParaRPr sz="1867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4"/>
          <p:cNvSpPr txBox="1"/>
          <p:nvPr/>
        </p:nvSpPr>
        <p:spPr>
          <a:xfrm>
            <a:off x="2551884" y="6278754"/>
            <a:ext cx="2742489" cy="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133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~$150M</a:t>
            </a:r>
            <a:endParaRPr sz="2133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4"/>
          <p:cNvSpPr txBox="1"/>
          <p:nvPr/>
        </p:nvSpPr>
        <p:spPr>
          <a:xfrm>
            <a:off x="5148230" y="6278754"/>
            <a:ext cx="2742489" cy="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1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~$250M</a:t>
            </a:r>
            <a:endParaRPr sz="2133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4"/>
          <p:cNvSpPr txBox="1"/>
          <p:nvPr/>
        </p:nvSpPr>
        <p:spPr>
          <a:xfrm>
            <a:off x="7890720" y="6267363"/>
            <a:ext cx="2742489" cy="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21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~$400M</a:t>
            </a:r>
            <a:endParaRPr sz="2133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4FE82B-F5E4-4256-9F73-99705CED9F46}"/>
              </a:ext>
            </a:extLst>
          </p:cNvPr>
          <p:cNvSpPr txBox="1"/>
          <p:nvPr/>
        </p:nvSpPr>
        <p:spPr>
          <a:xfrm>
            <a:off x="2966966" y="6583266"/>
            <a:ext cx="8877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From: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Bootcamp: Post-Approval Economics for New Antibiotics (ASM/ESCMID 2019) – REVIVE (gardp.org)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B43F-12DD-4E2F-9FB2-455C193E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rial"/>
                <a:cs typeface="Arial"/>
                <a:sym typeface="Arial"/>
              </a:rPr>
              <a:t>Potential Supply Chain Map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i="1" dirty="0">
                <a:ea typeface="Arial"/>
                <a:cs typeface="Arial"/>
                <a:sym typeface="Arial"/>
              </a:rPr>
              <a:t>Few Manufacturers, Multiple Continents &amp; Long Lead Times</a:t>
            </a:r>
            <a:endParaRPr lang="en-US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AE8D06-D567-4352-9C72-EBEBDF39B5B2}"/>
              </a:ext>
            </a:extLst>
          </p:cNvPr>
          <p:cNvGrpSpPr/>
          <p:nvPr/>
        </p:nvGrpSpPr>
        <p:grpSpPr>
          <a:xfrm>
            <a:off x="7010372" y="4899410"/>
            <a:ext cx="1113123" cy="935735"/>
            <a:chOff x="6009762" y="1216022"/>
            <a:chExt cx="834842" cy="7018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0482EE-9D70-4445-A6D5-E43F8EC8D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6341" y="1216022"/>
              <a:ext cx="678978" cy="70180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AB8F55-9D90-4903-86C1-2EB026B81D87}"/>
                </a:ext>
              </a:extLst>
            </p:cNvPr>
            <p:cNvSpPr/>
            <p:nvPr/>
          </p:nvSpPr>
          <p:spPr>
            <a:xfrm>
              <a:off x="6677129" y="1464445"/>
              <a:ext cx="167475" cy="18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8DDBC7-7BF9-4F86-BE2B-472F8D390604}"/>
                </a:ext>
              </a:extLst>
            </p:cNvPr>
            <p:cNvSpPr/>
            <p:nvPr/>
          </p:nvSpPr>
          <p:spPr>
            <a:xfrm>
              <a:off x="6009762" y="1509310"/>
              <a:ext cx="167475" cy="18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7C11F5-7B7F-4D17-B64A-950FB5AD6344}"/>
              </a:ext>
            </a:extLst>
          </p:cNvPr>
          <p:cNvGrpSpPr/>
          <p:nvPr/>
        </p:nvGrpSpPr>
        <p:grpSpPr>
          <a:xfrm>
            <a:off x="4497068" y="4931531"/>
            <a:ext cx="1113123" cy="935735"/>
            <a:chOff x="6009762" y="1216022"/>
            <a:chExt cx="834842" cy="701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940764-19EB-442C-97FB-F8B11F16F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6341" y="1216022"/>
              <a:ext cx="678978" cy="70180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149186-B4CB-446F-B276-FD658F0339FF}"/>
                </a:ext>
              </a:extLst>
            </p:cNvPr>
            <p:cNvSpPr/>
            <p:nvPr/>
          </p:nvSpPr>
          <p:spPr>
            <a:xfrm>
              <a:off x="6677129" y="1464445"/>
              <a:ext cx="167475" cy="18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05DD4D-56E0-427D-A89D-3B631A3B2BE9}"/>
                </a:ext>
              </a:extLst>
            </p:cNvPr>
            <p:cNvSpPr/>
            <p:nvPr/>
          </p:nvSpPr>
          <p:spPr>
            <a:xfrm>
              <a:off x="6009762" y="1509310"/>
              <a:ext cx="167475" cy="18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3A808B-47B1-4332-8806-CBE8712A4556}"/>
              </a:ext>
            </a:extLst>
          </p:cNvPr>
          <p:cNvGrpSpPr/>
          <p:nvPr/>
        </p:nvGrpSpPr>
        <p:grpSpPr>
          <a:xfrm>
            <a:off x="5067500" y="1722951"/>
            <a:ext cx="1113123" cy="935735"/>
            <a:chOff x="6009762" y="1216022"/>
            <a:chExt cx="834842" cy="7018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4A6665-9C8B-46A7-8F1C-818EDFE68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6341" y="1216022"/>
              <a:ext cx="678978" cy="70180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56EA89-2963-4F6C-9B5E-F7DE9CDFE667}"/>
                </a:ext>
              </a:extLst>
            </p:cNvPr>
            <p:cNvSpPr/>
            <p:nvPr/>
          </p:nvSpPr>
          <p:spPr>
            <a:xfrm>
              <a:off x="6677129" y="1464445"/>
              <a:ext cx="167475" cy="18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71219F-E72E-4B25-95CA-71862E6DA41B}"/>
                </a:ext>
              </a:extLst>
            </p:cNvPr>
            <p:cNvSpPr/>
            <p:nvPr/>
          </p:nvSpPr>
          <p:spPr>
            <a:xfrm>
              <a:off x="6009762" y="1509310"/>
              <a:ext cx="167475" cy="18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Google Shape;334;p53">
            <a:extLst>
              <a:ext uri="{FF2B5EF4-FFF2-40B4-BE49-F238E27FC236}">
                <a16:creationId xmlns:a16="http://schemas.microsoft.com/office/drawing/2014/main" id="{DD6132CF-D7BB-45C5-A1E1-5977B8F06C9E}"/>
              </a:ext>
            </a:extLst>
          </p:cNvPr>
          <p:cNvSpPr txBox="1"/>
          <p:nvPr/>
        </p:nvSpPr>
        <p:spPr>
          <a:xfrm>
            <a:off x="9634752" y="5697988"/>
            <a:ext cx="242851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000" b="1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DS: </a:t>
            </a:r>
            <a:r>
              <a:rPr lang="en" sz="1000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Drug Substance</a:t>
            </a:r>
            <a:endParaRPr sz="2400"/>
          </a:p>
          <a:p>
            <a:r>
              <a:rPr lang="en" sz="1000" b="1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DP: </a:t>
            </a:r>
            <a:r>
              <a:rPr lang="en" sz="1000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Drug Product</a:t>
            </a:r>
            <a:endParaRPr sz="2400"/>
          </a:p>
          <a:p>
            <a:r>
              <a:rPr lang="en" sz="1000" b="1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FG: </a:t>
            </a:r>
            <a:r>
              <a:rPr lang="en" sz="1000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Finished Goods</a:t>
            </a:r>
            <a:endParaRPr sz="2400"/>
          </a:p>
          <a:p>
            <a:r>
              <a:rPr lang="en" sz="1000" b="1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3PL: </a:t>
            </a:r>
            <a:r>
              <a:rPr lang="en" sz="1000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Third Party Logistics</a:t>
            </a:r>
            <a:endParaRPr sz="2400"/>
          </a:p>
          <a:p>
            <a:r>
              <a:rPr lang="en" sz="1000">
                <a:solidFill>
                  <a:srgbClr val="4B4A4B"/>
                </a:solidFill>
                <a:latin typeface="Arial"/>
                <a:ea typeface="Arial"/>
                <a:cs typeface="Arial"/>
                <a:sym typeface="Arial"/>
              </a:rPr>
              <a:t>IHP: Inventory Holding Point</a:t>
            </a:r>
            <a:endParaRPr sz="2400"/>
          </a:p>
        </p:txBody>
      </p:sp>
      <p:grpSp>
        <p:nvGrpSpPr>
          <p:cNvPr id="18" name="Google Shape;335;p53">
            <a:extLst>
              <a:ext uri="{FF2B5EF4-FFF2-40B4-BE49-F238E27FC236}">
                <a16:creationId xmlns:a16="http://schemas.microsoft.com/office/drawing/2014/main" id="{A299022A-1688-4BE4-B7FB-611122A792D7}"/>
              </a:ext>
            </a:extLst>
          </p:cNvPr>
          <p:cNvGrpSpPr/>
          <p:nvPr/>
        </p:nvGrpSpPr>
        <p:grpSpPr>
          <a:xfrm>
            <a:off x="1110321" y="5494928"/>
            <a:ext cx="411481" cy="574699"/>
            <a:chOff x="990600" y="5335634"/>
            <a:chExt cx="411481" cy="574699"/>
          </a:xfrm>
        </p:grpSpPr>
        <p:pic>
          <p:nvPicPr>
            <p:cNvPr id="19" name="Google Shape;336;p53">
              <a:extLst>
                <a:ext uri="{FF2B5EF4-FFF2-40B4-BE49-F238E27FC236}">
                  <a16:creationId xmlns:a16="http://schemas.microsoft.com/office/drawing/2014/main" id="{A4BB9EBD-2C2F-47BB-A6BB-269CA82B1BEE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0600" y="5638800"/>
              <a:ext cx="411480" cy="271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337;p53">
              <a:extLst>
                <a:ext uri="{FF2B5EF4-FFF2-40B4-BE49-F238E27FC236}">
                  <a16:creationId xmlns:a16="http://schemas.microsoft.com/office/drawing/2014/main" id="{9D7F16F1-DC23-4FFA-A8A4-51EDCB2416B7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0601" y="5335634"/>
              <a:ext cx="411480" cy="2747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Google Shape;340;p53">
            <a:extLst>
              <a:ext uri="{FF2B5EF4-FFF2-40B4-BE49-F238E27FC236}">
                <a16:creationId xmlns:a16="http://schemas.microsoft.com/office/drawing/2014/main" id="{ED1DDC07-227D-47E4-B789-C72EFD421584}"/>
              </a:ext>
            </a:extLst>
          </p:cNvPr>
          <p:cNvSpPr txBox="1"/>
          <p:nvPr/>
        </p:nvSpPr>
        <p:spPr>
          <a:xfrm>
            <a:off x="1527416" y="2195857"/>
            <a:ext cx="1371600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Raw Material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45;p53">
            <a:extLst>
              <a:ext uri="{FF2B5EF4-FFF2-40B4-BE49-F238E27FC236}">
                <a16:creationId xmlns:a16="http://schemas.microsoft.com/office/drawing/2014/main" id="{83E1DE3F-ADF4-43E9-B2FA-AD491442CB65}"/>
              </a:ext>
            </a:extLst>
          </p:cNvPr>
          <p:cNvSpPr/>
          <p:nvPr/>
        </p:nvSpPr>
        <p:spPr>
          <a:xfrm>
            <a:off x="2924935" y="2426076"/>
            <a:ext cx="365760" cy="3541904"/>
          </a:xfrm>
          <a:prstGeom prst="rightBracket">
            <a:avLst>
              <a:gd name="adj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346;p53">
            <a:extLst>
              <a:ext uri="{FF2B5EF4-FFF2-40B4-BE49-F238E27FC236}">
                <a16:creationId xmlns:a16="http://schemas.microsoft.com/office/drawing/2014/main" id="{AFC3A560-FFBC-4002-976D-E1DEBE5108CF}"/>
              </a:ext>
            </a:extLst>
          </p:cNvPr>
          <p:cNvCxnSpPr/>
          <p:nvPr/>
        </p:nvCxnSpPr>
        <p:spPr>
          <a:xfrm>
            <a:off x="2924935" y="4788276"/>
            <a:ext cx="36576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24" name="Google Shape;347;p53">
            <a:extLst>
              <a:ext uri="{FF2B5EF4-FFF2-40B4-BE49-F238E27FC236}">
                <a16:creationId xmlns:a16="http://schemas.microsoft.com/office/drawing/2014/main" id="{D19F6C5B-8088-4F91-B555-6D513590D152}"/>
              </a:ext>
            </a:extLst>
          </p:cNvPr>
          <p:cNvCxnSpPr/>
          <p:nvPr/>
        </p:nvCxnSpPr>
        <p:spPr>
          <a:xfrm>
            <a:off x="2924935" y="3569076"/>
            <a:ext cx="36576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25" name="Google Shape;348;p53">
            <a:extLst>
              <a:ext uri="{FF2B5EF4-FFF2-40B4-BE49-F238E27FC236}">
                <a16:creationId xmlns:a16="http://schemas.microsoft.com/office/drawing/2014/main" id="{9E7890DA-A0D5-4495-813A-C9568C213F46}"/>
              </a:ext>
            </a:extLst>
          </p:cNvPr>
          <p:cNvCxnSpPr/>
          <p:nvPr/>
        </p:nvCxnSpPr>
        <p:spPr>
          <a:xfrm rot="10800000" flipH="1">
            <a:off x="3271051" y="2433484"/>
            <a:ext cx="1371200" cy="803200"/>
          </a:xfrm>
          <a:prstGeom prst="bentConnector3">
            <a:avLst>
              <a:gd name="adj1" fmla="val 51672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" name="Google Shape;349;p53">
            <a:extLst>
              <a:ext uri="{FF2B5EF4-FFF2-40B4-BE49-F238E27FC236}">
                <a16:creationId xmlns:a16="http://schemas.microsoft.com/office/drawing/2014/main" id="{4B62D965-D77A-4E2C-A3D3-2BF8217E022A}"/>
              </a:ext>
            </a:extLst>
          </p:cNvPr>
          <p:cNvCxnSpPr/>
          <p:nvPr/>
        </p:nvCxnSpPr>
        <p:spPr>
          <a:xfrm>
            <a:off x="8293352" y="1358259"/>
            <a:ext cx="109728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7" name="Google Shape;350;p53">
            <a:extLst>
              <a:ext uri="{FF2B5EF4-FFF2-40B4-BE49-F238E27FC236}">
                <a16:creationId xmlns:a16="http://schemas.microsoft.com/office/drawing/2014/main" id="{2A64EF5F-39FC-40FD-B933-D71390AF82AA}"/>
              </a:ext>
            </a:extLst>
          </p:cNvPr>
          <p:cNvCxnSpPr>
            <a:endCxn id="33" idx="33"/>
          </p:cNvCxnSpPr>
          <p:nvPr/>
        </p:nvCxnSpPr>
        <p:spPr>
          <a:xfrm>
            <a:off x="6157461" y="2362949"/>
            <a:ext cx="1588400" cy="1479600"/>
          </a:xfrm>
          <a:prstGeom prst="bentConnector3">
            <a:avLst>
              <a:gd name="adj1" fmla="val 120105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8" name="Google Shape;352;p53">
            <a:extLst>
              <a:ext uri="{FF2B5EF4-FFF2-40B4-BE49-F238E27FC236}">
                <a16:creationId xmlns:a16="http://schemas.microsoft.com/office/drawing/2014/main" id="{28ABE6C2-8246-484A-A2B0-6F8631C54252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584815" y="5516194"/>
            <a:ext cx="1537208" cy="1848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9" name="Google Shape;353;p53">
            <a:extLst>
              <a:ext uri="{FF2B5EF4-FFF2-40B4-BE49-F238E27FC236}">
                <a16:creationId xmlns:a16="http://schemas.microsoft.com/office/drawing/2014/main" id="{5B5FA995-56FE-441F-9E3F-4F85D9AE8029}"/>
              </a:ext>
            </a:extLst>
          </p:cNvPr>
          <p:cNvCxnSpPr/>
          <p:nvPr/>
        </p:nvCxnSpPr>
        <p:spPr>
          <a:xfrm>
            <a:off x="10001840" y="2914307"/>
            <a:ext cx="0" cy="128016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</p:spPr>
      </p:cxnSp>
      <p:grpSp>
        <p:nvGrpSpPr>
          <p:cNvPr id="30" name="Google Shape;354;p53">
            <a:extLst>
              <a:ext uri="{FF2B5EF4-FFF2-40B4-BE49-F238E27FC236}">
                <a16:creationId xmlns:a16="http://schemas.microsoft.com/office/drawing/2014/main" id="{5CD6C0DB-EC81-463C-8D07-8228310238AC}"/>
              </a:ext>
            </a:extLst>
          </p:cNvPr>
          <p:cNvGrpSpPr/>
          <p:nvPr/>
        </p:nvGrpSpPr>
        <p:grpSpPr>
          <a:xfrm>
            <a:off x="6139702" y="3453525"/>
            <a:ext cx="2408873" cy="944807"/>
            <a:chOff x="5932222" y="1974128"/>
            <a:chExt cx="2408873" cy="944806"/>
          </a:xfrm>
        </p:grpSpPr>
        <p:grpSp>
          <p:nvGrpSpPr>
            <p:cNvPr id="31" name="Google Shape;355;p53">
              <a:extLst>
                <a:ext uri="{FF2B5EF4-FFF2-40B4-BE49-F238E27FC236}">
                  <a16:creationId xmlns:a16="http://schemas.microsoft.com/office/drawing/2014/main" id="{F0D43041-C8F2-4411-8C7B-FA2944498C90}"/>
                </a:ext>
              </a:extLst>
            </p:cNvPr>
            <p:cNvGrpSpPr/>
            <p:nvPr/>
          </p:nvGrpSpPr>
          <p:grpSpPr>
            <a:xfrm>
              <a:off x="5932222" y="2580380"/>
              <a:ext cx="2408873" cy="338554"/>
              <a:chOff x="5851207" y="2239507"/>
              <a:chExt cx="2408873" cy="338554"/>
            </a:xfrm>
          </p:grpSpPr>
          <p:pic>
            <p:nvPicPr>
              <p:cNvPr id="38" name="Google Shape;356;p53">
                <a:extLst>
                  <a:ext uri="{FF2B5EF4-FFF2-40B4-BE49-F238E27FC236}">
                    <a16:creationId xmlns:a16="http://schemas.microsoft.com/office/drawing/2014/main" id="{02639048-EA41-42A6-8A16-A28522073C3D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51207" y="2269378"/>
                <a:ext cx="411480" cy="2480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" name="Google Shape;357;p53">
                <a:extLst>
                  <a:ext uri="{FF2B5EF4-FFF2-40B4-BE49-F238E27FC236}">
                    <a16:creationId xmlns:a16="http://schemas.microsoft.com/office/drawing/2014/main" id="{940C92EF-F718-48AB-97DD-B97295D9BD5D}"/>
                  </a:ext>
                </a:extLst>
              </p:cNvPr>
              <p:cNvSpPr txBox="1"/>
              <p:nvPr/>
            </p:nvSpPr>
            <p:spPr>
              <a:xfrm>
                <a:off x="6165650" y="2239507"/>
                <a:ext cx="209443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algn="ctr"/>
                <a:r>
                  <a:rPr lang="en" sz="14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TBD Warehouse (DS)</a:t>
                </a:r>
                <a:endParaRPr sz="2400"/>
              </a:p>
            </p:txBody>
          </p:sp>
        </p:grpSp>
        <p:grpSp>
          <p:nvGrpSpPr>
            <p:cNvPr id="32" name="Google Shape;358;p53">
              <a:extLst>
                <a:ext uri="{FF2B5EF4-FFF2-40B4-BE49-F238E27FC236}">
                  <a16:creationId xmlns:a16="http://schemas.microsoft.com/office/drawing/2014/main" id="{46FFF843-1727-4071-8480-D3473412925D}"/>
                </a:ext>
              </a:extLst>
            </p:cNvPr>
            <p:cNvGrpSpPr/>
            <p:nvPr/>
          </p:nvGrpSpPr>
          <p:grpSpPr>
            <a:xfrm>
              <a:off x="6684145" y="1974128"/>
              <a:ext cx="958328" cy="575730"/>
              <a:chOff x="-2697163" y="17539"/>
              <a:chExt cx="2393950" cy="1438199"/>
            </a:xfrm>
          </p:grpSpPr>
          <p:sp>
            <p:nvSpPr>
              <p:cNvPr id="33" name="Google Shape;351;p53">
                <a:extLst>
                  <a:ext uri="{FF2B5EF4-FFF2-40B4-BE49-F238E27FC236}">
                    <a16:creationId xmlns:a16="http://schemas.microsoft.com/office/drawing/2014/main" id="{0834C0E1-0F7C-40E9-8A5B-8AE94E4812E4}"/>
                  </a:ext>
                </a:extLst>
              </p:cNvPr>
              <p:cNvSpPr/>
              <p:nvPr/>
            </p:nvSpPr>
            <p:spPr>
              <a:xfrm>
                <a:off x="-2697163" y="17539"/>
                <a:ext cx="2360614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901" extrusionOk="0">
                    <a:moveTo>
                      <a:pt x="1152" y="270"/>
                    </a:moveTo>
                    <a:lnTo>
                      <a:pt x="1152" y="251"/>
                    </a:lnTo>
                    <a:lnTo>
                      <a:pt x="789" y="93"/>
                    </a:lnTo>
                    <a:lnTo>
                      <a:pt x="576" y="0"/>
                    </a:lnTo>
                    <a:lnTo>
                      <a:pt x="0" y="251"/>
                    </a:lnTo>
                    <a:lnTo>
                      <a:pt x="0" y="295"/>
                    </a:lnTo>
                    <a:lnTo>
                      <a:pt x="23" y="285"/>
                    </a:lnTo>
                    <a:lnTo>
                      <a:pt x="23" y="901"/>
                    </a:lnTo>
                    <a:lnTo>
                      <a:pt x="547" y="901"/>
                    </a:lnTo>
                    <a:lnTo>
                      <a:pt x="1127" y="901"/>
                    </a:lnTo>
                    <a:lnTo>
                      <a:pt x="1487" y="901"/>
                    </a:lnTo>
                    <a:lnTo>
                      <a:pt x="1487" y="295"/>
                    </a:lnTo>
                    <a:lnTo>
                      <a:pt x="1152" y="295"/>
                    </a:lnTo>
                    <a:lnTo>
                      <a:pt x="1152" y="270"/>
                    </a:lnTo>
                    <a:close/>
                    <a:moveTo>
                      <a:pt x="1098" y="863"/>
                    </a:moveTo>
                    <a:lnTo>
                      <a:pt x="547" y="863"/>
                    </a:lnTo>
                    <a:lnTo>
                      <a:pt x="50" y="863"/>
                    </a:lnTo>
                    <a:lnTo>
                      <a:pt x="50" y="323"/>
                    </a:lnTo>
                    <a:lnTo>
                      <a:pt x="220" y="323"/>
                    </a:lnTo>
                    <a:lnTo>
                      <a:pt x="220" y="405"/>
                    </a:lnTo>
                    <a:lnTo>
                      <a:pt x="218" y="405"/>
                    </a:lnTo>
                    <a:lnTo>
                      <a:pt x="153" y="431"/>
                    </a:lnTo>
                    <a:lnTo>
                      <a:pt x="298" y="431"/>
                    </a:lnTo>
                    <a:lnTo>
                      <a:pt x="232" y="405"/>
                    </a:lnTo>
                    <a:lnTo>
                      <a:pt x="230" y="405"/>
                    </a:lnTo>
                    <a:lnTo>
                      <a:pt x="230" y="323"/>
                    </a:lnTo>
                    <a:lnTo>
                      <a:pt x="454" y="323"/>
                    </a:lnTo>
                    <a:lnTo>
                      <a:pt x="454" y="405"/>
                    </a:lnTo>
                    <a:lnTo>
                      <a:pt x="452" y="405"/>
                    </a:lnTo>
                    <a:lnTo>
                      <a:pt x="387" y="431"/>
                    </a:lnTo>
                    <a:lnTo>
                      <a:pt x="532" y="431"/>
                    </a:lnTo>
                    <a:lnTo>
                      <a:pt x="466" y="405"/>
                    </a:lnTo>
                    <a:lnTo>
                      <a:pt x="464" y="405"/>
                    </a:lnTo>
                    <a:lnTo>
                      <a:pt x="464" y="323"/>
                    </a:lnTo>
                    <a:lnTo>
                      <a:pt x="688" y="323"/>
                    </a:lnTo>
                    <a:lnTo>
                      <a:pt x="688" y="405"/>
                    </a:lnTo>
                    <a:lnTo>
                      <a:pt x="686" y="405"/>
                    </a:lnTo>
                    <a:lnTo>
                      <a:pt x="621" y="431"/>
                    </a:lnTo>
                    <a:lnTo>
                      <a:pt x="766" y="431"/>
                    </a:lnTo>
                    <a:lnTo>
                      <a:pt x="700" y="405"/>
                    </a:lnTo>
                    <a:lnTo>
                      <a:pt x="698" y="405"/>
                    </a:lnTo>
                    <a:lnTo>
                      <a:pt x="698" y="323"/>
                    </a:lnTo>
                    <a:lnTo>
                      <a:pt x="922" y="323"/>
                    </a:lnTo>
                    <a:lnTo>
                      <a:pt x="922" y="405"/>
                    </a:lnTo>
                    <a:lnTo>
                      <a:pt x="920" y="405"/>
                    </a:lnTo>
                    <a:lnTo>
                      <a:pt x="855" y="431"/>
                    </a:lnTo>
                    <a:lnTo>
                      <a:pt x="1000" y="431"/>
                    </a:lnTo>
                    <a:lnTo>
                      <a:pt x="934" y="405"/>
                    </a:lnTo>
                    <a:lnTo>
                      <a:pt x="932" y="405"/>
                    </a:lnTo>
                    <a:lnTo>
                      <a:pt x="932" y="323"/>
                    </a:lnTo>
                    <a:lnTo>
                      <a:pt x="1098" y="323"/>
                    </a:lnTo>
                    <a:lnTo>
                      <a:pt x="1098" y="863"/>
                    </a:lnTo>
                    <a:close/>
                    <a:moveTo>
                      <a:pt x="1098" y="270"/>
                    </a:moveTo>
                    <a:lnTo>
                      <a:pt x="1098" y="293"/>
                    </a:lnTo>
                    <a:lnTo>
                      <a:pt x="50" y="293"/>
                    </a:lnTo>
                    <a:lnTo>
                      <a:pt x="50" y="270"/>
                    </a:lnTo>
                    <a:lnTo>
                      <a:pt x="431" y="270"/>
                    </a:lnTo>
                    <a:lnTo>
                      <a:pt x="766" y="122"/>
                    </a:lnTo>
                    <a:lnTo>
                      <a:pt x="576" y="40"/>
                    </a:lnTo>
                    <a:lnTo>
                      <a:pt x="50" y="270"/>
                    </a:lnTo>
                    <a:lnTo>
                      <a:pt x="50" y="270"/>
                    </a:lnTo>
                    <a:lnTo>
                      <a:pt x="56" y="266"/>
                    </a:lnTo>
                    <a:lnTo>
                      <a:pt x="576" y="40"/>
                    </a:lnTo>
                    <a:lnTo>
                      <a:pt x="752" y="116"/>
                    </a:lnTo>
                    <a:lnTo>
                      <a:pt x="1096" y="266"/>
                    </a:lnTo>
                    <a:lnTo>
                      <a:pt x="1098" y="268"/>
                    </a:lnTo>
                    <a:lnTo>
                      <a:pt x="1098" y="270"/>
                    </a:lnTo>
                    <a:close/>
                    <a:moveTo>
                      <a:pt x="1344" y="612"/>
                    </a:moveTo>
                    <a:lnTo>
                      <a:pt x="1429" y="612"/>
                    </a:lnTo>
                    <a:lnTo>
                      <a:pt x="1429" y="872"/>
                    </a:lnTo>
                    <a:lnTo>
                      <a:pt x="1344" y="872"/>
                    </a:lnTo>
                    <a:lnTo>
                      <a:pt x="1344" y="612"/>
                    </a:lnTo>
                    <a:close/>
                    <a:moveTo>
                      <a:pt x="1232" y="612"/>
                    </a:moveTo>
                    <a:lnTo>
                      <a:pt x="1319" y="612"/>
                    </a:lnTo>
                    <a:lnTo>
                      <a:pt x="1319" y="872"/>
                    </a:lnTo>
                    <a:lnTo>
                      <a:pt x="1232" y="872"/>
                    </a:lnTo>
                    <a:lnTo>
                      <a:pt x="1232" y="612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59;p53">
                <a:extLst>
                  <a:ext uri="{FF2B5EF4-FFF2-40B4-BE49-F238E27FC236}">
                    <a16:creationId xmlns:a16="http://schemas.microsoft.com/office/drawing/2014/main" id="{D7151204-464D-4C98-9757-68F5AEF0EFE3}"/>
                  </a:ext>
                </a:extLst>
              </p:cNvPr>
              <p:cNvSpPr/>
              <p:nvPr/>
            </p:nvSpPr>
            <p:spPr>
              <a:xfrm>
                <a:off x="-2559051" y="849313"/>
                <a:ext cx="54610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2" extrusionOk="0">
                    <a:moveTo>
                      <a:pt x="334" y="59"/>
                    </a:moveTo>
                    <a:lnTo>
                      <a:pt x="292" y="59"/>
                    </a:lnTo>
                    <a:lnTo>
                      <a:pt x="292" y="23"/>
                    </a:lnTo>
                    <a:lnTo>
                      <a:pt x="188" y="23"/>
                    </a:lnTo>
                    <a:lnTo>
                      <a:pt x="188" y="59"/>
                    </a:lnTo>
                    <a:lnTo>
                      <a:pt x="178" y="59"/>
                    </a:lnTo>
                    <a:lnTo>
                      <a:pt x="178" y="2"/>
                    </a:lnTo>
                    <a:lnTo>
                      <a:pt x="166" y="2"/>
                    </a:lnTo>
                    <a:lnTo>
                      <a:pt x="166" y="59"/>
                    </a:lnTo>
                    <a:lnTo>
                      <a:pt x="162" y="59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3" y="36"/>
                    </a:lnTo>
                    <a:lnTo>
                      <a:pt x="153" y="0"/>
                    </a:lnTo>
                    <a:lnTo>
                      <a:pt x="21" y="0"/>
                    </a:lnTo>
                    <a:lnTo>
                      <a:pt x="21" y="36"/>
                    </a:lnTo>
                    <a:lnTo>
                      <a:pt x="14" y="36"/>
                    </a:lnTo>
                    <a:lnTo>
                      <a:pt x="14" y="42"/>
                    </a:lnTo>
                    <a:lnTo>
                      <a:pt x="14" y="59"/>
                    </a:lnTo>
                    <a:lnTo>
                      <a:pt x="10" y="59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382"/>
                    </a:lnTo>
                    <a:lnTo>
                      <a:pt x="10" y="382"/>
                    </a:lnTo>
                    <a:lnTo>
                      <a:pt x="10" y="363"/>
                    </a:lnTo>
                    <a:lnTo>
                      <a:pt x="166" y="363"/>
                    </a:lnTo>
                    <a:lnTo>
                      <a:pt x="166" y="382"/>
                    </a:lnTo>
                    <a:lnTo>
                      <a:pt x="178" y="382"/>
                    </a:lnTo>
                    <a:lnTo>
                      <a:pt x="178" y="363"/>
                    </a:lnTo>
                    <a:lnTo>
                      <a:pt x="334" y="363"/>
                    </a:lnTo>
                    <a:lnTo>
                      <a:pt x="334" y="382"/>
                    </a:lnTo>
                    <a:lnTo>
                      <a:pt x="344" y="382"/>
                    </a:lnTo>
                    <a:lnTo>
                      <a:pt x="344" y="2"/>
                    </a:lnTo>
                    <a:lnTo>
                      <a:pt x="334" y="2"/>
                    </a:lnTo>
                    <a:lnTo>
                      <a:pt x="334" y="59"/>
                    </a:lnTo>
                    <a:close/>
                    <a:moveTo>
                      <a:pt x="99" y="42"/>
                    </a:moveTo>
                    <a:lnTo>
                      <a:pt x="141" y="42"/>
                    </a:lnTo>
                    <a:lnTo>
                      <a:pt x="141" y="59"/>
                    </a:lnTo>
                    <a:lnTo>
                      <a:pt x="99" y="59"/>
                    </a:lnTo>
                    <a:lnTo>
                      <a:pt x="99" y="42"/>
                    </a:lnTo>
                    <a:close/>
                    <a:moveTo>
                      <a:pt x="37" y="42"/>
                    </a:moveTo>
                    <a:lnTo>
                      <a:pt x="77" y="42"/>
                    </a:lnTo>
                    <a:lnTo>
                      <a:pt x="77" y="59"/>
                    </a:lnTo>
                    <a:lnTo>
                      <a:pt x="37" y="59"/>
                    </a:lnTo>
                    <a:lnTo>
                      <a:pt x="37" y="42"/>
                    </a:lnTo>
                    <a:close/>
                    <a:moveTo>
                      <a:pt x="77" y="350"/>
                    </a:moveTo>
                    <a:lnTo>
                      <a:pt x="37" y="350"/>
                    </a:lnTo>
                    <a:lnTo>
                      <a:pt x="37" y="331"/>
                    </a:lnTo>
                    <a:lnTo>
                      <a:pt x="77" y="331"/>
                    </a:lnTo>
                    <a:lnTo>
                      <a:pt x="77" y="350"/>
                    </a:lnTo>
                    <a:close/>
                    <a:moveTo>
                      <a:pt x="141" y="350"/>
                    </a:moveTo>
                    <a:lnTo>
                      <a:pt x="99" y="350"/>
                    </a:lnTo>
                    <a:lnTo>
                      <a:pt x="99" y="331"/>
                    </a:lnTo>
                    <a:lnTo>
                      <a:pt x="141" y="331"/>
                    </a:lnTo>
                    <a:lnTo>
                      <a:pt x="141" y="350"/>
                    </a:lnTo>
                    <a:close/>
                    <a:moveTo>
                      <a:pt x="166" y="350"/>
                    </a:moveTo>
                    <a:lnTo>
                      <a:pt x="162" y="350"/>
                    </a:lnTo>
                    <a:lnTo>
                      <a:pt x="162" y="331"/>
                    </a:lnTo>
                    <a:lnTo>
                      <a:pt x="162" y="325"/>
                    </a:lnTo>
                    <a:lnTo>
                      <a:pt x="157" y="325"/>
                    </a:lnTo>
                    <a:lnTo>
                      <a:pt x="157" y="247"/>
                    </a:lnTo>
                    <a:lnTo>
                      <a:pt x="21" y="247"/>
                    </a:lnTo>
                    <a:lnTo>
                      <a:pt x="21" y="325"/>
                    </a:lnTo>
                    <a:lnTo>
                      <a:pt x="14" y="325"/>
                    </a:lnTo>
                    <a:lnTo>
                      <a:pt x="14" y="331"/>
                    </a:lnTo>
                    <a:lnTo>
                      <a:pt x="14" y="350"/>
                    </a:lnTo>
                    <a:lnTo>
                      <a:pt x="10" y="350"/>
                    </a:lnTo>
                    <a:lnTo>
                      <a:pt x="10" y="218"/>
                    </a:lnTo>
                    <a:lnTo>
                      <a:pt x="166" y="218"/>
                    </a:lnTo>
                    <a:lnTo>
                      <a:pt x="166" y="350"/>
                    </a:lnTo>
                    <a:close/>
                    <a:moveTo>
                      <a:pt x="37" y="205"/>
                    </a:moveTo>
                    <a:lnTo>
                      <a:pt x="37" y="188"/>
                    </a:lnTo>
                    <a:lnTo>
                      <a:pt x="77" y="188"/>
                    </a:lnTo>
                    <a:lnTo>
                      <a:pt x="77" y="205"/>
                    </a:lnTo>
                    <a:lnTo>
                      <a:pt x="37" y="205"/>
                    </a:lnTo>
                    <a:close/>
                    <a:moveTo>
                      <a:pt x="99" y="205"/>
                    </a:moveTo>
                    <a:lnTo>
                      <a:pt x="99" y="188"/>
                    </a:lnTo>
                    <a:lnTo>
                      <a:pt x="141" y="188"/>
                    </a:lnTo>
                    <a:lnTo>
                      <a:pt x="141" y="205"/>
                    </a:lnTo>
                    <a:lnTo>
                      <a:pt x="99" y="205"/>
                    </a:lnTo>
                    <a:close/>
                    <a:moveTo>
                      <a:pt x="166" y="205"/>
                    </a:moveTo>
                    <a:lnTo>
                      <a:pt x="162" y="205"/>
                    </a:lnTo>
                    <a:lnTo>
                      <a:pt x="162" y="188"/>
                    </a:lnTo>
                    <a:lnTo>
                      <a:pt x="162" y="182"/>
                    </a:lnTo>
                    <a:lnTo>
                      <a:pt x="157" y="182"/>
                    </a:lnTo>
                    <a:lnTo>
                      <a:pt x="157" y="101"/>
                    </a:lnTo>
                    <a:lnTo>
                      <a:pt x="21" y="101"/>
                    </a:lnTo>
                    <a:lnTo>
                      <a:pt x="21" y="182"/>
                    </a:lnTo>
                    <a:lnTo>
                      <a:pt x="14" y="182"/>
                    </a:lnTo>
                    <a:lnTo>
                      <a:pt x="14" y="188"/>
                    </a:lnTo>
                    <a:lnTo>
                      <a:pt x="14" y="205"/>
                    </a:lnTo>
                    <a:lnTo>
                      <a:pt x="10" y="205"/>
                    </a:lnTo>
                    <a:lnTo>
                      <a:pt x="10" y="74"/>
                    </a:lnTo>
                    <a:lnTo>
                      <a:pt x="166" y="74"/>
                    </a:lnTo>
                    <a:lnTo>
                      <a:pt x="166" y="205"/>
                    </a:lnTo>
                    <a:close/>
                    <a:moveTo>
                      <a:pt x="244" y="350"/>
                    </a:moveTo>
                    <a:lnTo>
                      <a:pt x="203" y="350"/>
                    </a:lnTo>
                    <a:lnTo>
                      <a:pt x="203" y="331"/>
                    </a:lnTo>
                    <a:lnTo>
                      <a:pt x="244" y="331"/>
                    </a:lnTo>
                    <a:lnTo>
                      <a:pt x="244" y="350"/>
                    </a:lnTo>
                    <a:close/>
                    <a:moveTo>
                      <a:pt x="307" y="350"/>
                    </a:moveTo>
                    <a:lnTo>
                      <a:pt x="267" y="350"/>
                    </a:lnTo>
                    <a:lnTo>
                      <a:pt x="267" y="331"/>
                    </a:lnTo>
                    <a:lnTo>
                      <a:pt x="307" y="331"/>
                    </a:lnTo>
                    <a:lnTo>
                      <a:pt x="307" y="350"/>
                    </a:lnTo>
                    <a:close/>
                    <a:moveTo>
                      <a:pt x="334" y="350"/>
                    </a:moveTo>
                    <a:lnTo>
                      <a:pt x="331" y="350"/>
                    </a:lnTo>
                    <a:lnTo>
                      <a:pt x="331" y="331"/>
                    </a:lnTo>
                    <a:lnTo>
                      <a:pt x="331" y="325"/>
                    </a:lnTo>
                    <a:lnTo>
                      <a:pt x="321" y="325"/>
                    </a:lnTo>
                    <a:lnTo>
                      <a:pt x="321" y="247"/>
                    </a:lnTo>
                    <a:lnTo>
                      <a:pt x="188" y="247"/>
                    </a:lnTo>
                    <a:lnTo>
                      <a:pt x="188" y="325"/>
                    </a:lnTo>
                    <a:lnTo>
                      <a:pt x="182" y="325"/>
                    </a:lnTo>
                    <a:lnTo>
                      <a:pt x="182" y="331"/>
                    </a:lnTo>
                    <a:lnTo>
                      <a:pt x="182" y="350"/>
                    </a:lnTo>
                    <a:lnTo>
                      <a:pt x="178" y="350"/>
                    </a:lnTo>
                    <a:lnTo>
                      <a:pt x="178" y="218"/>
                    </a:lnTo>
                    <a:lnTo>
                      <a:pt x="334" y="218"/>
                    </a:lnTo>
                    <a:lnTo>
                      <a:pt x="334" y="350"/>
                    </a:lnTo>
                    <a:close/>
                    <a:moveTo>
                      <a:pt x="203" y="205"/>
                    </a:moveTo>
                    <a:lnTo>
                      <a:pt x="203" y="188"/>
                    </a:lnTo>
                    <a:lnTo>
                      <a:pt x="244" y="188"/>
                    </a:lnTo>
                    <a:lnTo>
                      <a:pt x="244" y="205"/>
                    </a:lnTo>
                    <a:lnTo>
                      <a:pt x="203" y="205"/>
                    </a:lnTo>
                    <a:close/>
                    <a:moveTo>
                      <a:pt x="267" y="205"/>
                    </a:moveTo>
                    <a:lnTo>
                      <a:pt x="267" y="188"/>
                    </a:lnTo>
                    <a:lnTo>
                      <a:pt x="307" y="188"/>
                    </a:lnTo>
                    <a:lnTo>
                      <a:pt x="307" y="205"/>
                    </a:lnTo>
                    <a:lnTo>
                      <a:pt x="267" y="205"/>
                    </a:lnTo>
                    <a:close/>
                    <a:moveTo>
                      <a:pt x="334" y="205"/>
                    </a:moveTo>
                    <a:lnTo>
                      <a:pt x="331" y="205"/>
                    </a:lnTo>
                    <a:lnTo>
                      <a:pt x="331" y="188"/>
                    </a:lnTo>
                    <a:lnTo>
                      <a:pt x="331" y="182"/>
                    </a:lnTo>
                    <a:lnTo>
                      <a:pt x="321" y="182"/>
                    </a:lnTo>
                    <a:lnTo>
                      <a:pt x="321" y="101"/>
                    </a:lnTo>
                    <a:lnTo>
                      <a:pt x="188" y="101"/>
                    </a:lnTo>
                    <a:lnTo>
                      <a:pt x="188" y="182"/>
                    </a:lnTo>
                    <a:lnTo>
                      <a:pt x="182" y="182"/>
                    </a:lnTo>
                    <a:lnTo>
                      <a:pt x="182" y="188"/>
                    </a:lnTo>
                    <a:lnTo>
                      <a:pt x="182" y="205"/>
                    </a:lnTo>
                    <a:lnTo>
                      <a:pt x="178" y="205"/>
                    </a:lnTo>
                    <a:lnTo>
                      <a:pt x="178" y="74"/>
                    </a:lnTo>
                    <a:lnTo>
                      <a:pt x="334" y="74"/>
                    </a:lnTo>
                    <a:lnTo>
                      <a:pt x="334" y="205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60;p53">
                <a:extLst>
                  <a:ext uri="{FF2B5EF4-FFF2-40B4-BE49-F238E27FC236}">
                    <a16:creationId xmlns:a16="http://schemas.microsoft.com/office/drawing/2014/main" id="{63DA4F58-C65F-4A6F-A80D-8A079BCE95D3}"/>
                  </a:ext>
                </a:extLst>
              </p:cNvPr>
              <p:cNvSpPr/>
              <p:nvPr/>
            </p:nvSpPr>
            <p:spPr>
              <a:xfrm>
                <a:off x="-1993901" y="849313"/>
                <a:ext cx="54610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2" extrusionOk="0">
                    <a:moveTo>
                      <a:pt x="334" y="59"/>
                    </a:moveTo>
                    <a:lnTo>
                      <a:pt x="330" y="59"/>
                    </a:lnTo>
                    <a:lnTo>
                      <a:pt x="330" y="42"/>
                    </a:lnTo>
                    <a:lnTo>
                      <a:pt x="330" y="36"/>
                    </a:lnTo>
                    <a:lnTo>
                      <a:pt x="323" y="36"/>
                    </a:lnTo>
                    <a:lnTo>
                      <a:pt x="323" y="0"/>
                    </a:lnTo>
                    <a:lnTo>
                      <a:pt x="193" y="0"/>
                    </a:lnTo>
                    <a:lnTo>
                      <a:pt x="193" y="36"/>
                    </a:lnTo>
                    <a:lnTo>
                      <a:pt x="181" y="36"/>
                    </a:lnTo>
                    <a:lnTo>
                      <a:pt x="181" y="42"/>
                    </a:lnTo>
                    <a:lnTo>
                      <a:pt x="181" y="59"/>
                    </a:lnTo>
                    <a:lnTo>
                      <a:pt x="178" y="59"/>
                    </a:lnTo>
                    <a:lnTo>
                      <a:pt x="178" y="2"/>
                    </a:lnTo>
                    <a:lnTo>
                      <a:pt x="168" y="2"/>
                    </a:lnTo>
                    <a:lnTo>
                      <a:pt x="168" y="59"/>
                    </a:lnTo>
                    <a:lnTo>
                      <a:pt x="156" y="59"/>
                    </a:lnTo>
                    <a:lnTo>
                      <a:pt x="156" y="23"/>
                    </a:lnTo>
                    <a:lnTo>
                      <a:pt x="52" y="23"/>
                    </a:lnTo>
                    <a:lnTo>
                      <a:pt x="52" y="59"/>
                    </a:lnTo>
                    <a:lnTo>
                      <a:pt x="11" y="59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382"/>
                    </a:lnTo>
                    <a:lnTo>
                      <a:pt x="11" y="382"/>
                    </a:lnTo>
                    <a:lnTo>
                      <a:pt x="11" y="363"/>
                    </a:lnTo>
                    <a:lnTo>
                      <a:pt x="168" y="363"/>
                    </a:lnTo>
                    <a:lnTo>
                      <a:pt x="168" y="382"/>
                    </a:lnTo>
                    <a:lnTo>
                      <a:pt x="178" y="382"/>
                    </a:lnTo>
                    <a:lnTo>
                      <a:pt x="178" y="363"/>
                    </a:lnTo>
                    <a:lnTo>
                      <a:pt x="334" y="363"/>
                    </a:lnTo>
                    <a:lnTo>
                      <a:pt x="334" y="382"/>
                    </a:lnTo>
                    <a:lnTo>
                      <a:pt x="344" y="382"/>
                    </a:lnTo>
                    <a:lnTo>
                      <a:pt x="344" y="2"/>
                    </a:lnTo>
                    <a:lnTo>
                      <a:pt x="334" y="2"/>
                    </a:lnTo>
                    <a:lnTo>
                      <a:pt x="334" y="59"/>
                    </a:lnTo>
                    <a:close/>
                    <a:moveTo>
                      <a:pt x="77" y="350"/>
                    </a:moveTo>
                    <a:lnTo>
                      <a:pt x="36" y="350"/>
                    </a:lnTo>
                    <a:lnTo>
                      <a:pt x="36" y="331"/>
                    </a:lnTo>
                    <a:lnTo>
                      <a:pt x="77" y="331"/>
                    </a:lnTo>
                    <a:lnTo>
                      <a:pt x="77" y="350"/>
                    </a:lnTo>
                    <a:close/>
                    <a:moveTo>
                      <a:pt x="141" y="350"/>
                    </a:moveTo>
                    <a:lnTo>
                      <a:pt x="100" y="350"/>
                    </a:lnTo>
                    <a:lnTo>
                      <a:pt x="100" y="331"/>
                    </a:lnTo>
                    <a:lnTo>
                      <a:pt x="141" y="331"/>
                    </a:lnTo>
                    <a:lnTo>
                      <a:pt x="141" y="350"/>
                    </a:lnTo>
                    <a:close/>
                    <a:moveTo>
                      <a:pt x="168" y="350"/>
                    </a:moveTo>
                    <a:lnTo>
                      <a:pt x="164" y="350"/>
                    </a:lnTo>
                    <a:lnTo>
                      <a:pt x="164" y="331"/>
                    </a:lnTo>
                    <a:lnTo>
                      <a:pt x="164" y="325"/>
                    </a:lnTo>
                    <a:lnTo>
                      <a:pt x="156" y="325"/>
                    </a:lnTo>
                    <a:lnTo>
                      <a:pt x="156" y="247"/>
                    </a:lnTo>
                    <a:lnTo>
                      <a:pt x="23" y="247"/>
                    </a:lnTo>
                    <a:lnTo>
                      <a:pt x="23" y="325"/>
                    </a:lnTo>
                    <a:lnTo>
                      <a:pt x="15" y="325"/>
                    </a:lnTo>
                    <a:lnTo>
                      <a:pt x="15" y="331"/>
                    </a:lnTo>
                    <a:lnTo>
                      <a:pt x="15" y="350"/>
                    </a:lnTo>
                    <a:lnTo>
                      <a:pt x="11" y="350"/>
                    </a:lnTo>
                    <a:lnTo>
                      <a:pt x="11" y="218"/>
                    </a:lnTo>
                    <a:lnTo>
                      <a:pt x="168" y="218"/>
                    </a:lnTo>
                    <a:lnTo>
                      <a:pt x="168" y="350"/>
                    </a:lnTo>
                    <a:close/>
                    <a:moveTo>
                      <a:pt x="36" y="205"/>
                    </a:moveTo>
                    <a:lnTo>
                      <a:pt x="36" y="188"/>
                    </a:lnTo>
                    <a:lnTo>
                      <a:pt x="77" y="188"/>
                    </a:lnTo>
                    <a:lnTo>
                      <a:pt x="77" y="205"/>
                    </a:lnTo>
                    <a:lnTo>
                      <a:pt x="36" y="205"/>
                    </a:lnTo>
                    <a:close/>
                    <a:moveTo>
                      <a:pt x="100" y="205"/>
                    </a:moveTo>
                    <a:lnTo>
                      <a:pt x="100" y="188"/>
                    </a:lnTo>
                    <a:lnTo>
                      <a:pt x="141" y="188"/>
                    </a:lnTo>
                    <a:lnTo>
                      <a:pt x="141" y="205"/>
                    </a:lnTo>
                    <a:lnTo>
                      <a:pt x="100" y="205"/>
                    </a:lnTo>
                    <a:close/>
                    <a:moveTo>
                      <a:pt x="168" y="205"/>
                    </a:moveTo>
                    <a:lnTo>
                      <a:pt x="164" y="205"/>
                    </a:lnTo>
                    <a:lnTo>
                      <a:pt x="164" y="188"/>
                    </a:lnTo>
                    <a:lnTo>
                      <a:pt x="164" y="182"/>
                    </a:lnTo>
                    <a:lnTo>
                      <a:pt x="156" y="182"/>
                    </a:lnTo>
                    <a:lnTo>
                      <a:pt x="156" y="101"/>
                    </a:lnTo>
                    <a:lnTo>
                      <a:pt x="23" y="101"/>
                    </a:lnTo>
                    <a:lnTo>
                      <a:pt x="23" y="182"/>
                    </a:lnTo>
                    <a:lnTo>
                      <a:pt x="15" y="182"/>
                    </a:lnTo>
                    <a:lnTo>
                      <a:pt x="15" y="188"/>
                    </a:lnTo>
                    <a:lnTo>
                      <a:pt x="15" y="205"/>
                    </a:lnTo>
                    <a:lnTo>
                      <a:pt x="11" y="205"/>
                    </a:lnTo>
                    <a:lnTo>
                      <a:pt x="11" y="74"/>
                    </a:lnTo>
                    <a:lnTo>
                      <a:pt x="168" y="74"/>
                    </a:lnTo>
                    <a:lnTo>
                      <a:pt x="168" y="205"/>
                    </a:lnTo>
                    <a:close/>
                    <a:moveTo>
                      <a:pt x="267" y="42"/>
                    </a:moveTo>
                    <a:lnTo>
                      <a:pt x="309" y="42"/>
                    </a:lnTo>
                    <a:lnTo>
                      <a:pt x="309" y="59"/>
                    </a:lnTo>
                    <a:lnTo>
                      <a:pt x="267" y="59"/>
                    </a:lnTo>
                    <a:lnTo>
                      <a:pt x="267" y="42"/>
                    </a:lnTo>
                    <a:close/>
                    <a:moveTo>
                      <a:pt x="203" y="42"/>
                    </a:moveTo>
                    <a:lnTo>
                      <a:pt x="245" y="42"/>
                    </a:lnTo>
                    <a:lnTo>
                      <a:pt x="245" y="59"/>
                    </a:lnTo>
                    <a:lnTo>
                      <a:pt x="203" y="59"/>
                    </a:lnTo>
                    <a:lnTo>
                      <a:pt x="203" y="42"/>
                    </a:lnTo>
                    <a:close/>
                    <a:moveTo>
                      <a:pt x="245" y="350"/>
                    </a:moveTo>
                    <a:lnTo>
                      <a:pt x="203" y="350"/>
                    </a:lnTo>
                    <a:lnTo>
                      <a:pt x="203" y="331"/>
                    </a:lnTo>
                    <a:lnTo>
                      <a:pt x="245" y="331"/>
                    </a:lnTo>
                    <a:lnTo>
                      <a:pt x="245" y="350"/>
                    </a:lnTo>
                    <a:close/>
                    <a:moveTo>
                      <a:pt x="309" y="350"/>
                    </a:moveTo>
                    <a:lnTo>
                      <a:pt x="267" y="350"/>
                    </a:lnTo>
                    <a:lnTo>
                      <a:pt x="267" y="331"/>
                    </a:lnTo>
                    <a:lnTo>
                      <a:pt x="309" y="331"/>
                    </a:lnTo>
                    <a:lnTo>
                      <a:pt x="309" y="350"/>
                    </a:lnTo>
                    <a:close/>
                    <a:moveTo>
                      <a:pt x="334" y="350"/>
                    </a:moveTo>
                    <a:lnTo>
                      <a:pt x="330" y="350"/>
                    </a:lnTo>
                    <a:lnTo>
                      <a:pt x="330" y="331"/>
                    </a:lnTo>
                    <a:lnTo>
                      <a:pt x="330" y="325"/>
                    </a:lnTo>
                    <a:lnTo>
                      <a:pt x="323" y="325"/>
                    </a:lnTo>
                    <a:lnTo>
                      <a:pt x="323" y="247"/>
                    </a:lnTo>
                    <a:lnTo>
                      <a:pt x="189" y="247"/>
                    </a:lnTo>
                    <a:lnTo>
                      <a:pt x="189" y="325"/>
                    </a:lnTo>
                    <a:lnTo>
                      <a:pt x="181" y="325"/>
                    </a:lnTo>
                    <a:lnTo>
                      <a:pt x="181" y="331"/>
                    </a:lnTo>
                    <a:lnTo>
                      <a:pt x="181" y="350"/>
                    </a:lnTo>
                    <a:lnTo>
                      <a:pt x="178" y="350"/>
                    </a:lnTo>
                    <a:lnTo>
                      <a:pt x="178" y="218"/>
                    </a:lnTo>
                    <a:lnTo>
                      <a:pt x="334" y="218"/>
                    </a:lnTo>
                    <a:lnTo>
                      <a:pt x="334" y="350"/>
                    </a:lnTo>
                    <a:close/>
                    <a:moveTo>
                      <a:pt x="203" y="205"/>
                    </a:moveTo>
                    <a:lnTo>
                      <a:pt x="203" y="188"/>
                    </a:lnTo>
                    <a:lnTo>
                      <a:pt x="245" y="188"/>
                    </a:lnTo>
                    <a:lnTo>
                      <a:pt x="245" y="205"/>
                    </a:lnTo>
                    <a:lnTo>
                      <a:pt x="203" y="205"/>
                    </a:lnTo>
                    <a:close/>
                    <a:moveTo>
                      <a:pt x="267" y="205"/>
                    </a:moveTo>
                    <a:lnTo>
                      <a:pt x="267" y="188"/>
                    </a:lnTo>
                    <a:lnTo>
                      <a:pt x="309" y="188"/>
                    </a:lnTo>
                    <a:lnTo>
                      <a:pt x="309" y="205"/>
                    </a:lnTo>
                    <a:lnTo>
                      <a:pt x="267" y="205"/>
                    </a:lnTo>
                    <a:close/>
                    <a:moveTo>
                      <a:pt x="334" y="205"/>
                    </a:moveTo>
                    <a:lnTo>
                      <a:pt x="330" y="205"/>
                    </a:lnTo>
                    <a:lnTo>
                      <a:pt x="330" y="188"/>
                    </a:lnTo>
                    <a:lnTo>
                      <a:pt x="330" y="182"/>
                    </a:lnTo>
                    <a:lnTo>
                      <a:pt x="323" y="182"/>
                    </a:lnTo>
                    <a:lnTo>
                      <a:pt x="323" y="101"/>
                    </a:lnTo>
                    <a:lnTo>
                      <a:pt x="189" y="101"/>
                    </a:lnTo>
                    <a:lnTo>
                      <a:pt x="189" y="182"/>
                    </a:lnTo>
                    <a:lnTo>
                      <a:pt x="181" y="182"/>
                    </a:lnTo>
                    <a:lnTo>
                      <a:pt x="181" y="188"/>
                    </a:lnTo>
                    <a:lnTo>
                      <a:pt x="181" y="205"/>
                    </a:lnTo>
                    <a:lnTo>
                      <a:pt x="178" y="205"/>
                    </a:lnTo>
                    <a:lnTo>
                      <a:pt x="178" y="74"/>
                    </a:lnTo>
                    <a:lnTo>
                      <a:pt x="334" y="74"/>
                    </a:lnTo>
                    <a:lnTo>
                      <a:pt x="334" y="205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1;p53">
                <a:extLst>
                  <a:ext uri="{FF2B5EF4-FFF2-40B4-BE49-F238E27FC236}">
                    <a16:creationId xmlns:a16="http://schemas.microsoft.com/office/drawing/2014/main" id="{27586EF2-A3B2-4A1F-B0BB-1C2D25EB2CF6}"/>
                  </a:ext>
                </a:extLst>
              </p:cNvPr>
              <p:cNvSpPr/>
              <p:nvPr/>
            </p:nvSpPr>
            <p:spPr>
              <a:xfrm>
                <a:off x="-1276350" y="849313"/>
                <a:ext cx="279399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382" extrusionOk="0">
                    <a:moveTo>
                      <a:pt x="25" y="0"/>
                    </a:moveTo>
                    <a:lnTo>
                      <a:pt x="25" y="36"/>
                    </a:lnTo>
                    <a:lnTo>
                      <a:pt x="14" y="36"/>
                    </a:lnTo>
                    <a:lnTo>
                      <a:pt x="14" y="59"/>
                    </a:lnTo>
                    <a:lnTo>
                      <a:pt x="10" y="59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382"/>
                    </a:lnTo>
                    <a:lnTo>
                      <a:pt x="10" y="382"/>
                    </a:lnTo>
                    <a:lnTo>
                      <a:pt x="10" y="363"/>
                    </a:lnTo>
                    <a:lnTo>
                      <a:pt x="166" y="363"/>
                    </a:lnTo>
                    <a:lnTo>
                      <a:pt x="166" y="382"/>
                    </a:lnTo>
                    <a:lnTo>
                      <a:pt x="176" y="382"/>
                    </a:lnTo>
                    <a:lnTo>
                      <a:pt x="176" y="2"/>
                    </a:lnTo>
                    <a:lnTo>
                      <a:pt x="166" y="2"/>
                    </a:lnTo>
                    <a:lnTo>
                      <a:pt x="166" y="59"/>
                    </a:lnTo>
                    <a:lnTo>
                      <a:pt x="163" y="59"/>
                    </a:lnTo>
                    <a:lnTo>
                      <a:pt x="163" y="36"/>
                    </a:lnTo>
                    <a:lnTo>
                      <a:pt x="155" y="36"/>
                    </a:lnTo>
                    <a:lnTo>
                      <a:pt x="155" y="0"/>
                    </a:lnTo>
                    <a:lnTo>
                      <a:pt x="25" y="0"/>
                    </a:lnTo>
                    <a:close/>
                    <a:moveTo>
                      <a:pt x="99" y="42"/>
                    </a:moveTo>
                    <a:lnTo>
                      <a:pt x="141" y="42"/>
                    </a:lnTo>
                    <a:lnTo>
                      <a:pt x="141" y="59"/>
                    </a:lnTo>
                    <a:lnTo>
                      <a:pt x="99" y="59"/>
                    </a:lnTo>
                    <a:lnTo>
                      <a:pt x="99" y="42"/>
                    </a:lnTo>
                    <a:close/>
                    <a:moveTo>
                      <a:pt x="35" y="42"/>
                    </a:moveTo>
                    <a:lnTo>
                      <a:pt x="77" y="42"/>
                    </a:lnTo>
                    <a:lnTo>
                      <a:pt x="77" y="59"/>
                    </a:lnTo>
                    <a:lnTo>
                      <a:pt x="35" y="59"/>
                    </a:lnTo>
                    <a:lnTo>
                      <a:pt x="35" y="42"/>
                    </a:lnTo>
                    <a:close/>
                    <a:moveTo>
                      <a:pt x="77" y="350"/>
                    </a:moveTo>
                    <a:lnTo>
                      <a:pt x="35" y="350"/>
                    </a:lnTo>
                    <a:lnTo>
                      <a:pt x="35" y="334"/>
                    </a:lnTo>
                    <a:lnTo>
                      <a:pt x="77" y="334"/>
                    </a:lnTo>
                    <a:lnTo>
                      <a:pt x="77" y="350"/>
                    </a:lnTo>
                    <a:close/>
                    <a:moveTo>
                      <a:pt x="141" y="350"/>
                    </a:moveTo>
                    <a:lnTo>
                      <a:pt x="99" y="350"/>
                    </a:lnTo>
                    <a:lnTo>
                      <a:pt x="99" y="334"/>
                    </a:lnTo>
                    <a:lnTo>
                      <a:pt x="141" y="334"/>
                    </a:lnTo>
                    <a:lnTo>
                      <a:pt x="141" y="350"/>
                    </a:lnTo>
                    <a:close/>
                    <a:moveTo>
                      <a:pt x="166" y="350"/>
                    </a:moveTo>
                    <a:lnTo>
                      <a:pt x="163" y="350"/>
                    </a:lnTo>
                    <a:lnTo>
                      <a:pt x="163" y="325"/>
                    </a:lnTo>
                    <a:lnTo>
                      <a:pt x="155" y="325"/>
                    </a:lnTo>
                    <a:lnTo>
                      <a:pt x="155" y="247"/>
                    </a:lnTo>
                    <a:lnTo>
                      <a:pt x="21" y="247"/>
                    </a:lnTo>
                    <a:lnTo>
                      <a:pt x="21" y="325"/>
                    </a:lnTo>
                    <a:lnTo>
                      <a:pt x="14" y="325"/>
                    </a:lnTo>
                    <a:lnTo>
                      <a:pt x="14" y="350"/>
                    </a:lnTo>
                    <a:lnTo>
                      <a:pt x="10" y="350"/>
                    </a:lnTo>
                    <a:lnTo>
                      <a:pt x="10" y="218"/>
                    </a:lnTo>
                    <a:lnTo>
                      <a:pt x="166" y="218"/>
                    </a:lnTo>
                    <a:lnTo>
                      <a:pt x="166" y="350"/>
                    </a:lnTo>
                    <a:close/>
                    <a:moveTo>
                      <a:pt x="35" y="205"/>
                    </a:moveTo>
                    <a:lnTo>
                      <a:pt x="35" y="188"/>
                    </a:lnTo>
                    <a:lnTo>
                      <a:pt x="77" y="188"/>
                    </a:lnTo>
                    <a:lnTo>
                      <a:pt x="77" y="205"/>
                    </a:lnTo>
                    <a:lnTo>
                      <a:pt x="35" y="205"/>
                    </a:lnTo>
                    <a:close/>
                    <a:moveTo>
                      <a:pt x="99" y="205"/>
                    </a:moveTo>
                    <a:lnTo>
                      <a:pt x="99" y="188"/>
                    </a:lnTo>
                    <a:lnTo>
                      <a:pt x="141" y="188"/>
                    </a:lnTo>
                    <a:lnTo>
                      <a:pt x="141" y="205"/>
                    </a:lnTo>
                    <a:lnTo>
                      <a:pt x="99" y="205"/>
                    </a:lnTo>
                    <a:close/>
                    <a:moveTo>
                      <a:pt x="166" y="74"/>
                    </a:moveTo>
                    <a:lnTo>
                      <a:pt x="166" y="205"/>
                    </a:lnTo>
                    <a:lnTo>
                      <a:pt x="163" y="205"/>
                    </a:lnTo>
                    <a:lnTo>
                      <a:pt x="163" y="182"/>
                    </a:lnTo>
                    <a:lnTo>
                      <a:pt x="155" y="182"/>
                    </a:lnTo>
                    <a:lnTo>
                      <a:pt x="155" y="101"/>
                    </a:lnTo>
                    <a:lnTo>
                      <a:pt x="21" y="101"/>
                    </a:lnTo>
                    <a:lnTo>
                      <a:pt x="21" y="182"/>
                    </a:lnTo>
                    <a:lnTo>
                      <a:pt x="14" y="182"/>
                    </a:lnTo>
                    <a:lnTo>
                      <a:pt x="14" y="205"/>
                    </a:lnTo>
                    <a:lnTo>
                      <a:pt x="10" y="205"/>
                    </a:lnTo>
                    <a:lnTo>
                      <a:pt x="10" y="74"/>
                    </a:lnTo>
                    <a:lnTo>
                      <a:pt x="166" y="74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62;p53">
                <a:extLst>
                  <a:ext uri="{FF2B5EF4-FFF2-40B4-BE49-F238E27FC236}">
                    <a16:creationId xmlns:a16="http://schemas.microsoft.com/office/drawing/2014/main" id="{1DD64003-7164-40CB-9670-DE21DA149F65}"/>
                  </a:ext>
                </a:extLst>
              </p:cNvPr>
              <p:cNvSpPr/>
              <p:nvPr/>
            </p:nvSpPr>
            <p:spPr>
              <a:xfrm>
                <a:off x="-1674813" y="85725"/>
                <a:ext cx="1371600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1" extrusionOk="0">
                    <a:moveTo>
                      <a:pt x="299" y="0"/>
                    </a:moveTo>
                    <a:lnTo>
                      <a:pt x="0" y="0"/>
                    </a:lnTo>
                    <a:lnTo>
                      <a:pt x="508" y="251"/>
                    </a:lnTo>
                    <a:lnTo>
                      <a:pt x="864" y="25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4A494A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" name="Google Shape;364;p53">
            <a:extLst>
              <a:ext uri="{FF2B5EF4-FFF2-40B4-BE49-F238E27FC236}">
                <a16:creationId xmlns:a16="http://schemas.microsoft.com/office/drawing/2014/main" id="{806B9BFC-CA91-4864-A264-924A5979EDCD}"/>
              </a:ext>
            </a:extLst>
          </p:cNvPr>
          <p:cNvGrpSpPr/>
          <p:nvPr/>
        </p:nvGrpSpPr>
        <p:grpSpPr>
          <a:xfrm>
            <a:off x="4286424" y="5888813"/>
            <a:ext cx="1790083" cy="553999"/>
            <a:chOff x="4114800" y="5820907"/>
            <a:chExt cx="1790082" cy="553998"/>
          </a:xfrm>
        </p:grpSpPr>
        <p:pic>
          <p:nvPicPr>
            <p:cNvPr id="41" name="Google Shape;365;p53">
              <a:extLst>
                <a:ext uri="{FF2B5EF4-FFF2-40B4-BE49-F238E27FC236}">
                  <a16:creationId xmlns:a16="http://schemas.microsoft.com/office/drawing/2014/main" id="{2E80FD24-4C29-412E-9D87-B3CA6C3FDE69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4800" y="5850778"/>
              <a:ext cx="411480" cy="24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366;p53">
              <a:extLst>
                <a:ext uri="{FF2B5EF4-FFF2-40B4-BE49-F238E27FC236}">
                  <a16:creationId xmlns:a16="http://schemas.microsoft.com/office/drawing/2014/main" id="{2D3DFA95-F38C-45AD-9E42-DC0C42C10349}"/>
                </a:ext>
              </a:extLst>
            </p:cNvPr>
            <p:cNvSpPr txBox="1"/>
            <p:nvPr/>
          </p:nvSpPr>
          <p:spPr>
            <a:xfrm>
              <a:off x="4439604" y="5820907"/>
              <a:ext cx="146527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Drug Product (DP)</a:t>
              </a:r>
              <a:endParaRPr sz="2400"/>
            </a:p>
          </p:txBody>
        </p:sp>
      </p:grpSp>
      <p:grpSp>
        <p:nvGrpSpPr>
          <p:cNvPr id="43" name="Google Shape;368;p53">
            <a:extLst>
              <a:ext uri="{FF2B5EF4-FFF2-40B4-BE49-F238E27FC236}">
                <a16:creationId xmlns:a16="http://schemas.microsoft.com/office/drawing/2014/main" id="{37AB246C-564E-483A-9481-FA69761C458F}"/>
              </a:ext>
            </a:extLst>
          </p:cNvPr>
          <p:cNvGrpSpPr/>
          <p:nvPr/>
        </p:nvGrpSpPr>
        <p:grpSpPr>
          <a:xfrm>
            <a:off x="6730013" y="5867264"/>
            <a:ext cx="1719855" cy="553997"/>
            <a:chOff x="6729998" y="5920536"/>
            <a:chExt cx="1719851" cy="553998"/>
          </a:xfrm>
        </p:grpSpPr>
        <p:pic>
          <p:nvPicPr>
            <p:cNvPr id="44" name="Google Shape;369;p53">
              <a:extLst>
                <a:ext uri="{FF2B5EF4-FFF2-40B4-BE49-F238E27FC236}">
                  <a16:creationId xmlns:a16="http://schemas.microsoft.com/office/drawing/2014/main" id="{42728D74-5FC6-4CA3-BA3A-7C29DD105C74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9998" y="5971951"/>
              <a:ext cx="411479" cy="24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370;p53">
              <a:extLst>
                <a:ext uri="{FF2B5EF4-FFF2-40B4-BE49-F238E27FC236}">
                  <a16:creationId xmlns:a16="http://schemas.microsoft.com/office/drawing/2014/main" id="{A37F1C41-C09E-48E6-B818-2A31D1DAA39A}"/>
                </a:ext>
              </a:extLst>
            </p:cNvPr>
            <p:cNvSpPr txBox="1"/>
            <p:nvPr/>
          </p:nvSpPr>
          <p:spPr>
            <a:xfrm>
              <a:off x="7078249" y="5920536"/>
              <a:ext cx="13716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" sz="14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Pack &amp; Label (FG)</a:t>
              </a:r>
              <a:endParaRPr sz="2400" dirty="0"/>
            </a:p>
          </p:txBody>
        </p:sp>
      </p:grpSp>
      <p:grpSp>
        <p:nvGrpSpPr>
          <p:cNvPr id="46" name="Google Shape;372;p53">
            <a:extLst>
              <a:ext uri="{FF2B5EF4-FFF2-40B4-BE49-F238E27FC236}">
                <a16:creationId xmlns:a16="http://schemas.microsoft.com/office/drawing/2014/main" id="{B3EE9510-723E-4E86-9AE5-2D2F5011C71F}"/>
              </a:ext>
            </a:extLst>
          </p:cNvPr>
          <p:cNvGrpSpPr/>
          <p:nvPr/>
        </p:nvGrpSpPr>
        <p:grpSpPr>
          <a:xfrm>
            <a:off x="9108931" y="2251632"/>
            <a:ext cx="2221000" cy="614033"/>
            <a:chOff x="8746125" y="2357797"/>
            <a:chExt cx="1925500" cy="537025"/>
          </a:xfrm>
        </p:grpSpPr>
        <p:pic>
          <p:nvPicPr>
            <p:cNvPr id="47" name="Google Shape;373;p53">
              <a:extLst>
                <a:ext uri="{FF2B5EF4-FFF2-40B4-BE49-F238E27FC236}">
                  <a16:creationId xmlns:a16="http://schemas.microsoft.com/office/drawing/2014/main" id="{6CA562D3-8E5F-4FA1-97AE-76E08F130AC3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6125" y="2357797"/>
              <a:ext cx="411480" cy="24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374;p53">
              <a:extLst>
                <a:ext uri="{FF2B5EF4-FFF2-40B4-BE49-F238E27FC236}">
                  <a16:creationId xmlns:a16="http://schemas.microsoft.com/office/drawing/2014/main" id="{472FC84B-B200-4BA9-BC7C-E3539FCFE84A}"/>
                </a:ext>
              </a:extLst>
            </p:cNvPr>
            <p:cNvSpPr txBox="1"/>
            <p:nvPr/>
          </p:nvSpPr>
          <p:spPr>
            <a:xfrm>
              <a:off x="9126347" y="2598727"/>
              <a:ext cx="1545278" cy="296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3PL (FG)</a:t>
              </a:r>
              <a:endParaRPr sz="2400"/>
            </a:p>
          </p:txBody>
        </p:sp>
      </p:grpSp>
      <p:grpSp>
        <p:nvGrpSpPr>
          <p:cNvPr id="49" name="Google Shape;375;p53">
            <a:extLst>
              <a:ext uri="{FF2B5EF4-FFF2-40B4-BE49-F238E27FC236}">
                <a16:creationId xmlns:a16="http://schemas.microsoft.com/office/drawing/2014/main" id="{C304D1CB-D9F4-4B41-B451-422317893C90}"/>
              </a:ext>
            </a:extLst>
          </p:cNvPr>
          <p:cNvGrpSpPr/>
          <p:nvPr/>
        </p:nvGrpSpPr>
        <p:grpSpPr>
          <a:xfrm>
            <a:off x="9713955" y="1920862"/>
            <a:ext cx="958328" cy="572583"/>
            <a:chOff x="-2697163" y="85725"/>
            <a:chExt cx="2393950" cy="1430338"/>
          </a:xfrm>
        </p:grpSpPr>
        <p:sp>
          <p:nvSpPr>
            <p:cNvPr id="50" name="Google Shape;376;p53">
              <a:extLst>
                <a:ext uri="{FF2B5EF4-FFF2-40B4-BE49-F238E27FC236}">
                  <a16:creationId xmlns:a16="http://schemas.microsoft.com/office/drawing/2014/main" id="{D38EADE8-912E-42BE-BA36-13A291FEABAA}"/>
                </a:ext>
              </a:extLst>
            </p:cNvPr>
            <p:cNvSpPr/>
            <p:nvPr/>
          </p:nvSpPr>
          <p:spPr>
            <a:xfrm>
              <a:off x="-2697163" y="85725"/>
              <a:ext cx="2360613" cy="1430338"/>
            </a:xfrm>
            <a:custGeom>
              <a:avLst/>
              <a:gdLst/>
              <a:ahLst/>
              <a:cxnLst/>
              <a:rect l="l" t="t" r="r" b="b"/>
              <a:pathLst>
                <a:path w="1487" h="901" extrusionOk="0">
                  <a:moveTo>
                    <a:pt x="1152" y="270"/>
                  </a:moveTo>
                  <a:lnTo>
                    <a:pt x="1152" y="251"/>
                  </a:lnTo>
                  <a:lnTo>
                    <a:pt x="789" y="93"/>
                  </a:lnTo>
                  <a:lnTo>
                    <a:pt x="576" y="0"/>
                  </a:lnTo>
                  <a:lnTo>
                    <a:pt x="0" y="251"/>
                  </a:lnTo>
                  <a:lnTo>
                    <a:pt x="0" y="295"/>
                  </a:lnTo>
                  <a:lnTo>
                    <a:pt x="23" y="285"/>
                  </a:lnTo>
                  <a:lnTo>
                    <a:pt x="23" y="901"/>
                  </a:lnTo>
                  <a:lnTo>
                    <a:pt x="547" y="901"/>
                  </a:lnTo>
                  <a:lnTo>
                    <a:pt x="1127" y="901"/>
                  </a:lnTo>
                  <a:lnTo>
                    <a:pt x="1487" y="901"/>
                  </a:lnTo>
                  <a:lnTo>
                    <a:pt x="1487" y="295"/>
                  </a:lnTo>
                  <a:lnTo>
                    <a:pt x="1152" y="295"/>
                  </a:lnTo>
                  <a:lnTo>
                    <a:pt x="1152" y="270"/>
                  </a:lnTo>
                  <a:close/>
                  <a:moveTo>
                    <a:pt x="1098" y="863"/>
                  </a:moveTo>
                  <a:lnTo>
                    <a:pt x="547" y="863"/>
                  </a:lnTo>
                  <a:lnTo>
                    <a:pt x="50" y="863"/>
                  </a:lnTo>
                  <a:lnTo>
                    <a:pt x="50" y="323"/>
                  </a:lnTo>
                  <a:lnTo>
                    <a:pt x="220" y="323"/>
                  </a:lnTo>
                  <a:lnTo>
                    <a:pt x="220" y="405"/>
                  </a:lnTo>
                  <a:lnTo>
                    <a:pt x="218" y="405"/>
                  </a:lnTo>
                  <a:lnTo>
                    <a:pt x="153" y="431"/>
                  </a:lnTo>
                  <a:lnTo>
                    <a:pt x="298" y="431"/>
                  </a:lnTo>
                  <a:lnTo>
                    <a:pt x="232" y="405"/>
                  </a:lnTo>
                  <a:lnTo>
                    <a:pt x="230" y="405"/>
                  </a:lnTo>
                  <a:lnTo>
                    <a:pt x="230" y="323"/>
                  </a:lnTo>
                  <a:lnTo>
                    <a:pt x="454" y="323"/>
                  </a:lnTo>
                  <a:lnTo>
                    <a:pt x="454" y="405"/>
                  </a:lnTo>
                  <a:lnTo>
                    <a:pt x="452" y="405"/>
                  </a:lnTo>
                  <a:lnTo>
                    <a:pt x="387" y="431"/>
                  </a:lnTo>
                  <a:lnTo>
                    <a:pt x="532" y="431"/>
                  </a:lnTo>
                  <a:lnTo>
                    <a:pt x="466" y="405"/>
                  </a:lnTo>
                  <a:lnTo>
                    <a:pt x="464" y="405"/>
                  </a:lnTo>
                  <a:lnTo>
                    <a:pt x="464" y="323"/>
                  </a:lnTo>
                  <a:lnTo>
                    <a:pt x="688" y="323"/>
                  </a:lnTo>
                  <a:lnTo>
                    <a:pt x="688" y="405"/>
                  </a:lnTo>
                  <a:lnTo>
                    <a:pt x="686" y="405"/>
                  </a:lnTo>
                  <a:lnTo>
                    <a:pt x="621" y="431"/>
                  </a:lnTo>
                  <a:lnTo>
                    <a:pt x="766" y="431"/>
                  </a:lnTo>
                  <a:lnTo>
                    <a:pt x="700" y="405"/>
                  </a:lnTo>
                  <a:lnTo>
                    <a:pt x="698" y="405"/>
                  </a:lnTo>
                  <a:lnTo>
                    <a:pt x="698" y="323"/>
                  </a:lnTo>
                  <a:lnTo>
                    <a:pt x="922" y="323"/>
                  </a:lnTo>
                  <a:lnTo>
                    <a:pt x="922" y="405"/>
                  </a:lnTo>
                  <a:lnTo>
                    <a:pt x="920" y="405"/>
                  </a:lnTo>
                  <a:lnTo>
                    <a:pt x="855" y="431"/>
                  </a:lnTo>
                  <a:lnTo>
                    <a:pt x="1000" y="431"/>
                  </a:lnTo>
                  <a:lnTo>
                    <a:pt x="934" y="405"/>
                  </a:lnTo>
                  <a:lnTo>
                    <a:pt x="932" y="405"/>
                  </a:lnTo>
                  <a:lnTo>
                    <a:pt x="932" y="323"/>
                  </a:lnTo>
                  <a:lnTo>
                    <a:pt x="1098" y="323"/>
                  </a:lnTo>
                  <a:lnTo>
                    <a:pt x="1098" y="863"/>
                  </a:lnTo>
                  <a:close/>
                  <a:moveTo>
                    <a:pt x="1098" y="270"/>
                  </a:moveTo>
                  <a:lnTo>
                    <a:pt x="1098" y="293"/>
                  </a:lnTo>
                  <a:lnTo>
                    <a:pt x="50" y="293"/>
                  </a:lnTo>
                  <a:lnTo>
                    <a:pt x="50" y="270"/>
                  </a:lnTo>
                  <a:lnTo>
                    <a:pt x="431" y="270"/>
                  </a:lnTo>
                  <a:lnTo>
                    <a:pt x="766" y="122"/>
                  </a:lnTo>
                  <a:lnTo>
                    <a:pt x="576" y="40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56" y="266"/>
                  </a:lnTo>
                  <a:lnTo>
                    <a:pt x="576" y="40"/>
                  </a:lnTo>
                  <a:lnTo>
                    <a:pt x="752" y="116"/>
                  </a:lnTo>
                  <a:lnTo>
                    <a:pt x="1096" y="266"/>
                  </a:lnTo>
                  <a:lnTo>
                    <a:pt x="1098" y="268"/>
                  </a:lnTo>
                  <a:lnTo>
                    <a:pt x="1098" y="270"/>
                  </a:lnTo>
                  <a:close/>
                  <a:moveTo>
                    <a:pt x="1344" y="612"/>
                  </a:moveTo>
                  <a:lnTo>
                    <a:pt x="1429" y="612"/>
                  </a:lnTo>
                  <a:lnTo>
                    <a:pt x="1429" y="872"/>
                  </a:lnTo>
                  <a:lnTo>
                    <a:pt x="1344" y="872"/>
                  </a:lnTo>
                  <a:lnTo>
                    <a:pt x="1344" y="612"/>
                  </a:lnTo>
                  <a:close/>
                  <a:moveTo>
                    <a:pt x="1232" y="612"/>
                  </a:moveTo>
                  <a:lnTo>
                    <a:pt x="1319" y="612"/>
                  </a:lnTo>
                  <a:lnTo>
                    <a:pt x="1319" y="872"/>
                  </a:lnTo>
                  <a:lnTo>
                    <a:pt x="1232" y="872"/>
                  </a:lnTo>
                  <a:lnTo>
                    <a:pt x="1232" y="612"/>
                  </a:lnTo>
                  <a:close/>
                </a:path>
              </a:pathLst>
            </a:custGeom>
            <a:solidFill>
              <a:srgbClr val="4A494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77;p53">
              <a:extLst>
                <a:ext uri="{FF2B5EF4-FFF2-40B4-BE49-F238E27FC236}">
                  <a16:creationId xmlns:a16="http://schemas.microsoft.com/office/drawing/2014/main" id="{58D962BF-D0C9-4F05-99DB-DE13F455CCDC}"/>
                </a:ext>
              </a:extLst>
            </p:cNvPr>
            <p:cNvSpPr/>
            <p:nvPr/>
          </p:nvSpPr>
          <p:spPr>
            <a:xfrm>
              <a:off x="-2559051" y="849313"/>
              <a:ext cx="546100" cy="606425"/>
            </a:xfrm>
            <a:custGeom>
              <a:avLst/>
              <a:gdLst/>
              <a:ahLst/>
              <a:cxnLst/>
              <a:rect l="l" t="t" r="r" b="b"/>
              <a:pathLst>
                <a:path w="344" h="382" extrusionOk="0">
                  <a:moveTo>
                    <a:pt x="334" y="59"/>
                  </a:moveTo>
                  <a:lnTo>
                    <a:pt x="292" y="59"/>
                  </a:lnTo>
                  <a:lnTo>
                    <a:pt x="292" y="23"/>
                  </a:lnTo>
                  <a:lnTo>
                    <a:pt x="188" y="23"/>
                  </a:lnTo>
                  <a:lnTo>
                    <a:pt x="188" y="59"/>
                  </a:lnTo>
                  <a:lnTo>
                    <a:pt x="178" y="59"/>
                  </a:lnTo>
                  <a:lnTo>
                    <a:pt x="178" y="2"/>
                  </a:lnTo>
                  <a:lnTo>
                    <a:pt x="166" y="2"/>
                  </a:lnTo>
                  <a:lnTo>
                    <a:pt x="166" y="59"/>
                  </a:lnTo>
                  <a:lnTo>
                    <a:pt x="162" y="59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3" y="36"/>
                  </a:lnTo>
                  <a:lnTo>
                    <a:pt x="153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14" y="42"/>
                  </a:lnTo>
                  <a:lnTo>
                    <a:pt x="14" y="59"/>
                  </a:lnTo>
                  <a:lnTo>
                    <a:pt x="10" y="59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382"/>
                  </a:lnTo>
                  <a:lnTo>
                    <a:pt x="10" y="382"/>
                  </a:lnTo>
                  <a:lnTo>
                    <a:pt x="10" y="363"/>
                  </a:lnTo>
                  <a:lnTo>
                    <a:pt x="166" y="363"/>
                  </a:lnTo>
                  <a:lnTo>
                    <a:pt x="166" y="382"/>
                  </a:lnTo>
                  <a:lnTo>
                    <a:pt x="178" y="382"/>
                  </a:lnTo>
                  <a:lnTo>
                    <a:pt x="178" y="363"/>
                  </a:lnTo>
                  <a:lnTo>
                    <a:pt x="334" y="363"/>
                  </a:lnTo>
                  <a:lnTo>
                    <a:pt x="334" y="382"/>
                  </a:lnTo>
                  <a:lnTo>
                    <a:pt x="344" y="382"/>
                  </a:lnTo>
                  <a:lnTo>
                    <a:pt x="344" y="2"/>
                  </a:lnTo>
                  <a:lnTo>
                    <a:pt x="334" y="2"/>
                  </a:lnTo>
                  <a:lnTo>
                    <a:pt x="334" y="59"/>
                  </a:lnTo>
                  <a:close/>
                  <a:moveTo>
                    <a:pt x="99" y="42"/>
                  </a:moveTo>
                  <a:lnTo>
                    <a:pt x="141" y="42"/>
                  </a:lnTo>
                  <a:lnTo>
                    <a:pt x="141" y="59"/>
                  </a:lnTo>
                  <a:lnTo>
                    <a:pt x="99" y="59"/>
                  </a:lnTo>
                  <a:lnTo>
                    <a:pt x="99" y="42"/>
                  </a:lnTo>
                  <a:close/>
                  <a:moveTo>
                    <a:pt x="37" y="42"/>
                  </a:moveTo>
                  <a:lnTo>
                    <a:pt x="77" y="42"/>
                  </a:lnTo>
                  <a:lnTo>
                    <a:pt x="77" y="59"/>
                  </a:lnTo>
                  <a:lnTo>
                    <a:pt x="37" y="59"/>
                  </a:lnTo>
                  <a:lnTo>
                    <a:pt x="37" y="42"/>
                  </a:lnTo>
                  <a:close/>
                  <a:moveTo>
                    <a:pt x="77" y="350"/>
                  </a:moveTo>
                  <a:lnTo>
                    <a:pt x="37" y="350"/>
                  </a:lnTo>
                  <a:lnTo>
                    <a:pt x="37" y="331"/>
                  </a:lnTo>
                  <a:lnTo>
                    <a:pt x="77" y="331"/>
                  </a:lnTo>
                  <a:lnTo>
                    <a:pt x="77" y="350"/>
                  </a:lnTo>
                  <a:close/>
                  <a:moveTo>
                    <a:pt x="141" y="350"/>
                  </a:moveTo>
                  <a:lnTo>
                    <a:pt x="99" y="350"/>
                  </a:lnTo>
                  <a:lnTo>
                    <a:pt x="99" y="331"/>
                  </a:lnTo>
                  <a:lnTo>
                    <a:pt x="141" y="331"/>
                  </a:lnTo>
                  <a:lnTo>
                    <a:pt x="141" y="350"/>
                  </a:lnTo>
                  <a:close/>
                  <a:moveTo>
                    <a:pt x="166" y="350"/>
                  </a:moveTo>
                  <a:lnTo>
                    <a:pt x="162" y="350"/>
                  </a:lnTo>
                  <a:lnTo>
                    <a:pt x="162" y="331"/>
                  </a:lnTo>
                  <a:lnTo>
                    <a:pt x="162" y="325"/>
                  </a:lnTo>
                  <a:lnTo>
                    <a:pt x="157" y="325"/>
                  </a:lnTo>
                  <a:lnTo>
                    <a:pt x="157" y="247"/>
                  </a:lnTo>
                  <a:lnTo>
                    <a:pt x="21" y="247"/>
                  </a:lnTo>
                  <a:lnTo>
                    <a:pt x="21" y="325"/>
                  </a:lnTo>
                  <a:lnTo>
                    <a:pt x="14" y="325"/>
                  </a:lnTo>
                  <a:lnTo>
                    <a:pt x="14" y="331"/>
                  </a:lnTo>
                  <a:lnTo>
                    <a:pt x="14" y="350"/>
                  </a:lnTo>
                  <a:lnTo>
                    <a:pt x="10" y="350"/>
                  </a:lnTo>
                  <a:lnTo>
                    <a:pt x="10" y="218"/>
                  </a:lnTo>
                  <a:lnTo>
                    <a:pt x="166" y="218"/>
                  </a:lnTo>
                  <a:lnTo>
                    <a:pt x="166" y="350"/>
                  </a:lnTo>
                  <a:close/>
                  <a:moveTo>
                    <a:pt x="37" y="205"/>
                  </a:moveTo>
                  <a:lnTo>
                    <a:pt x="37" y="188"/>
                  </a:lnTo>
                  <a:lnTo>
                    <a:pt x="77" y="188"/>
                  </a:lnTo>
                  <a:lnTo>
                    <a:pt x="77" y="205"/>
                  </a:lnTo>
                  <a:lnTo>
                    <a:pt x="37" y="205"/>
                  </a:lnTo>
                  <a:close/>
                  <a:moveTo>
                    <a:pt x="99" y="205"/>
                  </a:moveTo>
                  <a:lnTo>
                    <a:pt x="99" y="188"/>
                  </a:lnTo>
                  <a:lnTo>
                    <a:pt x="141" y="188"/>
                  </a:lnTo>
                  <a:lnTo>
                    <a:pt x="141" y="205"/>
                  </a:lnTo>
                  <a:lnTo>
                    <a:pt x="99" y="205"/>
                  </a:lnTo>
                  <a:close/>
                  <a:moveTo>
                    <a:pt x="166" y="205"/>
                  </a:moveTo>
                  <a:lnTo>
                    <a:pt x="162" y="205"/>
                  </a:lnTo>
                  <a:lnTo>
                    <a:pt x="162" y="188"/>
                  </a:lnTo>
                  <a:lnTo>
                    <a:pt x="162" y="182"/>
                  </a:lnTo>
                  <a:lnTo>
                    <a:pt x="157" y="182"/>
                  </a:lnTo>
                  <a:lnTo>
                    <a:pt x="157" y="101"/>
                  </a:lnTo>
                  <a:lnTo>
                    <a:pt x="21" y="101"/>
                  </a:lnTo>
                  <a:lnTo>
                    <a:pt x="21" y="182"/>
                  </a:lnTo>
                  <a:lnTo>
                    <a:pt x="14" y="182"/>
                  </a:lnTo>
                  <a:lnTo>
                    <a:pt x="14" y="188"/>
                  </a:lnTo>
                  <a:lnTo>
                    <a:pt x="14" y="205"/>
                  </a:lnTo>
                  <a:lnTo>
                    <a:pt x="10" y="205"/>
                  </a:lnTo>
                  <a:lnTo>
                    <a:pt x="10" y="74"/>
                  </a:lnTo>
                  <a:lnTo>
                    <a:pt x="166" y="74"/>
                  </a:lnTo>
                  <a:lnTo>
                    <a:pt x="166" y="205"/>
                  </a:lnTo>
                  <a:close/>
                  <a:moveTo>
                    <a:pt x="244" y="350"/>
                  </a:moveTo>
                  <a:lnTo>
                    <a:pt x="203" y="350"/>
                  </a:lnTo>
                  <a:lnTo>
                    <a:pt x="203" y="331"/>
                  </a:lnTo>
                  <a:lnTo>
                    <a:pt x="244" y="331"/>
                  </a:lnTo>
                  <a:lnTo>
                    <a:pt x="244" y="350"/>
                  </a:lnTo>
                  <a:close/>
                  <a:moveTo>
                    <a:pt x="307" y="350"/>
                  </a:moveTo>
                  <a:lnTo>
                    <a:pt x="267" y="350"/>
                  </a:lnTo>
                  <a:lnTo>
                    <a:pt x="267" y="331"/>
                  </a:lnTo>
                  <a:lnTo>
                    <a:pt x="307" y="331"/>
                  </a:lnTo>
                  <a:lnTo>
                    <a:pt x="307" y="350"/>
                  </a:lnTo>
                  <a:close/>
                  <a:moveTo>
                    <a:pt x="334" y="350"/>
                  </a:moveTo>
                  <a:lnTo>
                    <a:pt x="331" y="350"/>
                  </a:lnTo>
                  <a:lnTo>
                    <a:pt x="331" y="331"/>
                  </a:lnTo>
                  <a:lnTo>
                    <a:pt x="331" y="325"/>
                  </a:lnTo>
                  <a:lnTo>
                    <a:pt x="321" y="325"/>
                  </a:lnTo>
                  <a:lnTo>
                    <a:pt x="321" y="247"/>
                  </a:lnTo>
                  <a:lnTo>
                    <a:pt x="188" y="247"/>
                  </a:lnTo>
                  <a:lnTo>
                    <a:pt x="188" y="325"/>
                  </a:lnTo>
                  <a:lnTo>
                    <a:pt x="182" y="325"/>
                  </a:lnTo>
                  <a:lnTo>
                    <a:pt x="182" y="331"/>
                  </a:lnTo>
                  <a:lnTo>
                    <a:pt x="182" y="350"/>
                  </a:lnTo>
                  <a:lnTo>
                    <a:pt x="178" y="350"/>
                  </a:lnTo>
                  <a:lnTo>
                    <a:pt x="178" y="218"/>
                  </a:lnTo>
                  <a:lnTo>
                    <a:pt x="334" y="218"/>
                  </a:lnTo>
                  <a:lnTo>
                    <a:pt x="334" y="350"/>
                  </a:lnTo>
                  <a:close/>
                  <a:moveTo>
                    <a:pt x="203" y="205"/>
                  </a:moveTo>
                  <a:lnTo>
                    <a:pt x="203" y="188"/>
                  </a:lnTo>
                  <a:lnTo>
                    <a:pt x="244" y="188"/>
                  </a:lnTo>
                  <a:lnTo>
                    <a:pt x="244" y="205"/>
                  </a:lnTo>
                  <a:lnTo>
                    <a:pt x="203" y="205"/>
                  </a:lnTo>
                  <a:close/>
                  <a:moveTo>
                    <a:pt x="267" y="205"/>
                  </a:moveTo>
                  <a:lnTo>
                    <a:pt x="267" y="188"/>
                  </a:lnTo>
                  <a:lnTo>
                    <a:pt x="307" y="188"/>
                  </a:lnTo>
                  <a:lnTo>
                    <a:pt x="307" y="205"/>
                  </a:lnTo>
                  <a:lnTo>
                    <a:pt x="267" y="205"/>
                  </a:lnTo>
                  <a:close/>
                  <a:moveTo>
                    <a:pt x="334" y="205"/>
                  </a:moveTo>
                  <a:lnTo>
                    <a:pt x="331" y="205"/>
                  </a:lnTo>
                  <a:lnTo>
                    <a:pt x="331" y="188"/>
                  </a:lnTo>
                  <a:lnTo>
                    <a:pt x="331" y="182"/>
                  </a:lnTo>
                  <a:lnTo>
                    <a:pt x="321" y="182"/>
                  </a:lnTo>
                  <a:lnTo>
                    <a:pt x="321" y="101"/>
                  </a:lnTo>
                  <a:lnTo>
                    <a:pt x="188" y="101"/>
                  </a:lnTo>
                  <a:lnTo>
                    <a:pt x="188" y="182"/>
                  </a:lnTo>
                  <a:lnTo>
                    <a:pt x="182" y="182"/>
                  </a:lnTo>
                  <a:lnTo>
                    <a:pt x="182" y="188"/>
                  </a:lnTo>
                  <a:lnTo>
                    <a:pt x="182" y="205"/>
                  </a:lnTo>
                  <a:lnTo>
                    <a:pt x="178" y="205"/>
                  </a:lnTo>
                  <a:lnTo>
                    <a:pt x="178" y="74"/>
                  </a:lnTo>
                  <a:lnTo>
                    <a:pt x="334" y="74"/>
                  </a:lnTo>
                  <a:lnTo>
                    <a:pt x="334" y="205"/>
                  </a:lnTo>
                  <a:close/>
                </a:path>
              </a:pathLst>
            </a:custGeom>
            <a:solidFill>
              <a:srgbClr val="4A494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78;p53">
              <a:extLst>
                <a:ext uri="{FF2B5EF4-FFF2-40B4-BE49-F238E27FC236}">
                  <a16:creationId xmlns:a16="http://schemas.microsoft.com/office/drawing/2014/main" id="{341D8422-0E0F-4D8A-9CD6-96ABCD88A797}"/>
                </a:ext>
              </a:extLst>
            </p:cNvPr>
            <p:cNvSpPr/>
            <p:nvPr/>
          </p:nvSpPr>
          <p:spPr>
            <a:xfrm>
              <a:off x="-1993901" y="849313"/>
              <a:ext cx="546100" cy="606425"/>
            </a:xfrm>
            <a:custGeom>
              <a:avLst/>
              <a:gdLst/>
              <a:ahLst/>
              <a:cxnLst/>
              <a:rect l="l" t="t" r="r" b="b"/>
              <a:pathLst>
                <a:path w="344" h="382" extrusionOk="0">
                  <a:moveTo>
                    <a:pt x="334" y="59"/>
                  </a:moveTo>
                  <a:lnTo>
                    <a:pt x="330" y="59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23" y="36"/>
                  </a:lnTo>
                  <a:lnTo>
                    <a:pt x="323" y="0"/>
                  </a:lnTo>
                  <a:lnTo>
                    <a:pt x="193" y="0"/>
                  </a:lnTo>
                  <a:lnTo>
                    <a:pt x="193" y="36"/>
                  </a:lnTo>
                  <a:lnTo>
                    <a:pt x="181" y="36"/>
                  </a:lnTo>
                  <a:lnTo>
                    <a:pt x="181" y="42"/>
                  </a:lnTo>
                  <a:lnTo>
                    <a:pt x="181" y="59"/>
                  </a:lnTo>
                  <a:lnTo>
                    <a:pt x="178" y="59"/>
                  </a:lnTo>
                  <a:lnTo>
                    <a:pt x="178" y="2"/>
                  </a:lnTo>
                  <a:lnTo>
                    <a:pt x="168" y="2"/>
                  </a:lnTo>
                  <a:lnTo>
                    <a:pt x="168" y="59"/>
                  </a:lnTo>
                  <a:lnTo>
                    <a:pt x="156" y="59"/>
                  </a:lnTo>
                  <a:lnTo>
                    <a:pt x="156" y="23"/>
                  </a:lnTo>
                  <a:lnTo>
                    <a:pt x="52" y="23"/>
                  </a:lnTo>
                  <a:lnTo>
                    <a:pt x="52" y="59"/>
                  </a:lnTo>
                  <a:lnTo>
                    <a:pt x="11" y="59"/>
                  </a:lnTo>
                  <a:lnTo>
                    <a:pt x="11" y="2"/>
                  </a:lnTo>
                  <a:lnTo>
                    <a:pt x="0" y="2"/>
                  </a:lnTo>
                  <a:lnTo>
                    <a:pt x="0" y="382"/>
                  </a:lnTo>
                  <a:lnTo>
                    <a:pt x="11" y="382"/>
                  </a:lnTo>
                  <a:lnTo>
                    <a:pt x="11" y="363"/>
                  </a:lnTo>
                  <a:lnTo>
                    <a:pt x="168" y="363"/>
                  </a:lnTo>
                  <a:lnTo>
                    <a:pt x="168" y="382"/>
                  </a:lnTo>
                  <a:lnTo>
                    <a:pt x="178" y="382"/>
                  </a:lnTo>
                  <a:lnTo>
                    <a:pt x="178" y="363"/>
                  </a:lnTo>
                  <a:lnTo>
                    <a:pt x="334" y="363"/>
                  </a:lnTo>
                  <a:lnTo>
                    <a:pt x="334" y="382"/>
                  </a:lnTo>
                  <a:lnTo>
                    <a:pt x="344" y="382"/>
                  </a:lnTo>
                  <a:lnTo>
                    <a:pt x="344" y="2"/>
                  </a:lnTo>
                  <a:lnTo>
                    <a:pt x="334" y="2"/>
                  </a:lnTo>
                  <a:lnTo>
                    <a:pt x="334" y="59"/>
                  </a:lnTo>
                  <a:close/>
                  <a:moveTo>
                    <a:pt x="77" y="350"/>
                  </a:moveTo>
                  <a:lnTo>
                    <a:pt x="36" y="350"/>
                  </a:lnTo>
                  <a:lnTo>
                    <a:pt x="36" y="331"/>
                  </a:lnTo>
                  <a:lnTo>
                    <a:pt x="77" y="331"/>
                  </a:lnTo>
                  <a:lnTo>
                    <a:pt x="77" y="350"/>
                  </a:lnTo>
                  <a:close/>
                  <a:moveTo>
                    <a:pt x="141" y="350"/>
                  </a:moveTo>
                  <a:lnTo>
                    <a:pt x="100" y="350"/>
                  </a:lnTo>
                  <a:lnTo>
                    <a:pt x="100" y="331"/>
                  </a:lnTo>
                  <a:lnTo>
                    <a:pt x="141" y="331"/>
                  </a:lnTo>
                  <a:lnTo>
                    <a:pt x="141" y="350"/>
                  </a:lnTo>
                  <a:close/>
                  <a:moveTo>
                    <a:pt x="168" y="350"/>
                  </a:moveTo>
                  <a:lnTo>
                    <a:pt x="164" y="350"/>
                  </a:lnTo>
                  <a:lnTo>
                    <a:pt x="164" y="331"/>
                  </a:lnTo>
                  <a:lnTo>
                    <a:pt x="164" y="325"/>
                  </a:lnTo>
                  <a:lnTo>
                    <a:pt x="156" y="325"/>
                  </a:lnTo>
                  <a:lnTo>
                    <a:pt x="156" y="247"/>
                  </a:lnTo>
                  <a:lnTo>
                    <a:pt x="23" y="247"/>
                  </a:lnTo>
                  <a:lnTo>
                    <a:pt x="23" y="325"/>
                  </a:lnTo>
                  <a:lnTo>
                    <a:pt x="15" y="325"/>
                  </a:lnTo>
                  <a:lnTo>
                    <a:pt x="15" y="331"/>
                  </a:lnTo>
                  <a:lnTo>
                    <a:pt x="15" y="350"/>
                  </a:lnTo>
                  <a:lnTo>
                    <a:pt x="11" y="350"/>
                  </a:lnTo>
                  <a:lnTo>
                    <a:pt x="11" y="218"/>
                  </a:lnTo>
                  <a:lnTo>
                    <a:pt x="168" y="218"/>
                  </a:lnTo>
                  <a:lnTo>
                    <a:pt x="168" y="350"/>
                  </a:lnTo>
                  <a:close/>
                  <a:moveTo>
                    <a:pt x="36" y="205"/>
                  </a:moveTo>
                  <a:lnTo>
                    <a:pt x="36" y="188"/>
                  </a:lnTo>
                  <a:lnTo>
                    <a:pt x="77" y="188"/>
                  </a:lnTo>
                  <a:lnTo>
                    <a:pt x="77" y="205"/>
                  </a:lnTo>
                  <a:lnTo>
                    <a:pt x="36" y="205"/>
                  </a:lnTo>
                  <a:close/>
                  <a:moveTo>
                    <a:pt x="100" y="205"/>
                  </a:moveTo>
                  <a:lnTo>
                    <a:pt x="100" y="188"/>
                  </a:lnTo>
                  <a:lnTo>
                    <a:pt x="141" y="188"/>
                  </a:lnTo>
                  <a:lnTo>
                    <a:pt x="141" y="205"/>
                  </a:lnTo>
                  <a:lnTo>
                    <a:pt x="100" y="205"/>
                  </a:lnTo>
                  <a:close/>
                  <a:moveTo>
                    <a:pt x="168" y="205"/>
                  </a:moveTo>
                  <a:lnTo>
                    <a:pt x="164" y="205"/>
                  </a:lnTo>
                  <a:lnTo>
                    <a:pt x="164" y="188"/>
                  </a:lnTo>
                  <a:lnTo>
                    <a:pt x="164" y="182"/>
                  </a:lnTo>
                  <a:lnTo>
                    <a:pt x="156" y="182"/>
                  </a:lnTo>
                  <a:lnTo>
                    <a:pt x="156" y="101"/>
                  </a:lnTo>
                  <a:lnTo>
                    <a:pt x="23" y="101"/>
                  </a:lnTo>
                  <a:lnTo>
                    <a:pt x="23" y="182"/>
                  </a:lnTo>
                  <a:lnTo>
                    <a:pt x="15" y="182"/>
                  </a:lnTo>
                  <a:lnTo>
                    <a:pt x="15" y="188"/>
                  </a:lnTo>
                  <a:lnTo>
                    <a:pt x="15" y="205"/>
                  </a:lnTo>
                  <a:lnTo>
                    <a:pt x="11" y="205"/>
                  </a:lnTo>
                  <a:lnTo>
                    <a:pt x="11" y="74"/>
                  </a:lnTo>
                  <a:lnTo>
                    <a:pt x="168" y="74"/>
                  </a:lnTo>
                  <a:lnTo>
                    <a:pt x="168" y="205"/>
                  </a:lnTo>
                  <a:close/>
                  <a:moveTo>
                    <a:pt x="267" y="42"/>
                  </a:moveTo>
                  <a:lnTo>
                    <a:pt x="309" y="42"/>
                  </a:lnTo>
                  <a:lnTo>
                    <a:pt x="309" y="59"/>
                  </a:lnTo>
                  <a:lnTo>
                    <a:pt x="267" y="59"/>
                  </a:lnTo>
                  <a:lnTo>
                    <a:pt x="267" y="42"/>
                  </a:lnTo>
                  <a:close/>
                  <a:moveTo>
                    <a:pt x="203" y="42"/>
                  </a:moveTo>
                  <a:lnTo>
                    <a:pt x="245" y="42"/>
                  </a:lnTo>
                  <a:lnTo>
                    <a:pt x="245" y="59"/>
                  </a:lnTo>
                  <a:lnTo>
                    <a:pt x="203" y="59"/>
                  </a:lnTo>
                  <a:lnTo>
                    <a:pt x="203" y="42"/>
                  </a:lnTo>
                  <a:close/>
                  <a:moveTo>
                    <a:pt x="245" y="350"/>
                  </a:moveTo>
                  <a:lnTo>
                    <a:pt x="203" y="350"/>
                  </a:lnTo>
                  <a:lnTo>
                    <a:pt x="203" y="331"/>
                  </a:lnTo>
                  <a:lnTo>
                    <a:pt x="245" y="331"/>
                  </a:lnTo>
                  <a:lnTo>
                    <a:pt x="245" y="350"/>
                  </a:lnTo>
                  <a:close/>
                  <a:moveTo>
                    <a:pt x="309" y="350"/>
                  </a:moveTo>
                  <a:lnTo>
                    <a:pt x="267" y="350"/>
                  </a:lnTo>
                  <a:lnTo>
                    <a:pt x="267" y="331"/>
                  </a:lnTo>
                  <a:lnTo>
                    <a:pt x="309" y="331"/>
                  </a:lnTo>
                  <a:lnTo>
                    <a:pt x="309" y="350"/>
                  </a:lnTo>
                  <a:close/>
                  <a:moveTo>
                    <a:pt x="334" y="350"/>
                  </a:moveTo>
                  <a:lnTo>
                    <a:pt x="330" y="350"/>
                  </a:lnTo>
                  <a:lnTo>
                    <a:pt x="330" y="331"/>
                  </a:lnTo>
                  <a:lnTo>
                    <a:pt x="330" y="325"/>
                  </a:lnTo>
                  <a:lnTo>
                    <a:pt x="323" y="325"/>
                  </a:lnTo>
                  <a:lnTo>
                    <a:pt x="323" y="247"/>
                  </a:lnTo>
                  <a:lnTo>
                    <a:pt x="189" y="247"/>
                  </a:lnTo>
                  <a:lnTo>
                    <a:pt x="189" y="325"/>
                  </a:lnTo>
                  <a:lnTo>
                    <a:pt x="181" y="325"/>
                  </a:lnTo>
                  <a:lnTo>
                    <a:pt x="181" y="331"/>
                  </a:lnTo>
                  <a:lnTo>
                    <a:pt x="181" y="350"/>
                  </a:lnTo>
                  <a:lnTo>
                    <a:pt x="178" y="350"/>
                  </a:lnTo>
                  <a:lnTo>
                    <a:pt x="178" y="218"/>
                  </a:lnTo>
                  <a:lnTo>
                    <a:pt x="334" y="218"/>
                  </a:lnTo>
                  <a:lnTo>
                    <a:pt x="334" y="350"/>
                  </a:lnTo>
                  <a:close/>
                  <a:moveTo>
                    <a:pt x="203" y="205"/>
                  </a:moveTo>
                  <a:lnTo>
                    <a:pt x="203" y="188"/>
                  </a:lnTo>
                  <a:lnTo>
                    <a:pt x="245" y="188"/>
                  </a:lnTo>
                  <a:lnTo>
                    <a:pt x="245" y="205"/>
                  </a:lnTo>
                  <a:lnTo>
                    <a:pt x="203" y="205"/>
                  </a:lnTo>
                  <a:close/>
                  <a:moveTo>
                    <a:pt x="267" y="205"/>
                  </a:moveTo>
                  <a:lnTo>
                    <a:pt x="267" y="188"/>
                  </a:lnTo>
                  <a:lnTo>
                    <a:pt x="309" y="188"/>
                  </a:lnTo>
                  <a:lnTo>
                    <a:pt x="309" y="205"/>
                  </a:lnTo>
                  <a:lnTo>
                    <a:pt x="267" y="205"/>
                  </a:lnTo>
                  <a:close/>
                  <a:moveTo>
                    <a:pt x="334" y="205"/>
                  </a:moveTo>
                  <a:lnTo>
                    <a:pt x="330" y="205"/>
                  </a:lnTo>
                  <a:lnTo>
                    <a:pt x="330" y="188"/>
                  </a:lnTo>
                  <a:lnTo>
                    <a:pt x="330" y="182"/>
                  </a:lnTo>
                  <a:lnTo>
                    <a:pt x="323" y="182"/>
                  </a:lnTo>
                  <a:lnTo>
                    <a:pt x="323" y="101"/>
                  </a:lnTo>
                  <a:lnTo>
                    <a:pt x="189" y="101"/>
                  </a:lnTo>
                  <a:lnTo>
                    <a:pt x="189" y="182"/>
                  </a:lnTo>
                  <a:lnTo>
                    <a:pt x="181" y="182"/>
                  </a:lnTo>
                  <a:lnTo>
                    <a:pt x="181" y="188"/>
                  </a:lnTo>
                  <a:lnTo>
                    <a:pt x="181" y="205"/>
                  </a:lnTo>
                  <a:lnTo>
                    <a:pt x="178" y="205"/>
                  </a:lnTo>
                  <a:lnTo>
                    <a:pt x="178" y="74"/>
                  </a:lnTo>
                  <a:lnTo>
                    <a:pt x="334" y="74"/>
                  </a:lnTo>
                  <a:lnTo>
                    <a:pt x="334" y="205"/>
                  </a:lnTo>
                  <a:close/>
                </a:path>
              </a:pathLst>
            </a:custGeom>
            <a:solidFill>
              <a:srgbClr val="4A494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79;p53">
              <a:extLst>
                <a:ext uri="{FF2B5EF4-FFF2-40B4-BE49-F238E27FC236}">
                  <a16:creationId xmlns:a16="http://schemas.microsoft.com/office/drawing/2014/main" id="{CF0E6596-56A5-44A2-A4B3-AF233F7451AD}"/>
                </a:ext>
              </a:extLst>
            </p:cNvPr>
            <p:cNvSpPr/>
            <p:nvPr/>
          </p:nvSpPr>
          <p:spPr>
            <a:xfrm>
              <a:off x="-1276351" y="849313"/>
              <a:ext cx="279400" cy="606425"/>
            </a:xfrm>
            <a:custGeom>
              <a:avLst/>
              <a:gdLst/>
              <a:ahLst/>
              <a:cxnLst/>
              <a:rect l="l" t="t" r="r" b="b"/>
              <a:pathLst>
                <a:path w="176" h="382" extrusionOk="0">
                  <a:moveTo>
                    <a:pt x="25" y="0"/>
                  </a:moveTo>
                  <a:lnTo>
                    <a:pt x="25" y="36"/>
                  </a:lnTo>
                  <a:lnTo>
                    <a:pt x="14" y="36"/>
                  </a:lnTo>
                  <a:lnTo>
                    <a:pt x="14" y="59"/>
                  </a:lnTo>
                  <a:lnTo>
                    <a:pt x="10" y="59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382"/>
                  </a:lnTo>
                  <a:lnTo>
                    <a:pt x="10" y="382"/>
                  </a:lnTo>
                  <a:lnTo>
                    <a:pt x="10" y="363"/>
                  </a:lnTo>
                  <a:lnTo>
                    <a:pt x="166" y="363"/>
                  </a:lnTo>
                  <a:lnTo>
                    <a:pt x="166" y="382"/>
                  </a:lnTo>
                  <a:lnTo>
                    <a:pt x="176" y="382"/>
                  </a:lnTo>
                  <a:lnTo>
                    <a:pt x="176" y="2"/>
                  </a:lnTo>
                  <a:lnTo>
                    <a:pt x="166" y="2"/>
                  </a:lnTo>
                  <a:lnTo>
                    <a:pt x="166" y="59"/>
                  </a:lnTo>
                  <a:lnTo>
                    <a:pt x="163" y="59"/>
                  </a:lnTo>
                  <a:lnTo>
                    <a:pt x="163" y="36"/>
                  </a:lnTo>
                  <a:lnTo>
                    <a:pt x="155" y="36"/>
                  </a:lnTo>
                  <a:lnTo>
                    <a:pt x="155" y="0"/>
                  </a:lnTo>
                  <a:lnTo>
                    <a:pt x="25" y="0"/>
                  </a:lnTo>
                  <a:close/>
                  <a:moveTo>
                    <a:pt x="99" y="42"/>
                  </a:moveTo>
                  <a:lnTo>
                    <a:pt x="141" y="42"/>
                  </a:lnTo>
                  <a:lnTo>
                    <a:pt x="141" y="59"/>
                  </a:lnTo>
                  <a:lnTo>
                    <a:pt x="99" y="59"/>
                  </a:lnTo>
                  <a:lnTo>
                    <a:pt x="99" y="42"/>
                  </a:lnTo>
                  <a:close/>
                  <a:moveTo>
                    <a:pt x="35" y="42"/>
                  </a:moveTo>
                  <a:lnTo>
                    <a:pt x="77" y="42"/>
                  </a:lnTo>
                  <a:lnTo>
                    <a:pt x="77" y="59"/>
                  </a:lnTo>
                  <a:lnTo>
                    <a:pt x="35" y="59"/>
                  </a:lnTo>
                  <a:lnTo>
                    <a:pt x="35" y="42"/>
                  </a:lnTo>
                  <a:close/>
                  <a:moveTo>
                    <a:pt x="77" y="350"/>
                  </a:moveTo>
                  <a:lnTo>
                    <a:pt x="35" y="350"/>
                  </a:lnTo>
                  <a:lnTo>
                    <a:pt x="35" y="334"/>
                  </a:lnTo>
                  <a:lnTo>
                    <a:pt x="77" y="334"/>
                  </a:lnTo>
                  <a:lnTo>
                    <a:pt x="77" y="350"/>
                  </a:lnTo>
                  <a:close/>
                  <a:moveTo>
                    <a:pt x="141" y="350"/>
                  </a:moveTo>
                  <a:lnTo>
                    <a:pt x="99" y="350"/>
                  </a:lnTo>
                  <a:lnTo>
                    <a:pt x="99" y="334"/>
                  </a:lnTo>
                  <a:lnTo>
                    <a:pt x="141" y="334"/>
                  </a:lnTo>
                  <a:lnTo>
                    <a:pt x="141" y="350"/>
                  </a:lnTo>
                  <a:close/>
                  <a:moveTo>
                    <a:pt x="166" y="350"/>
                  </a:moveTo>
                  <a:lnTo>
                    <a:pt x="163" y="350"/>
                  </a:lnTo>
                  <a:lnTo>
                    <a:pt x="163" y="325"/>
                  </a:lnTo>
                  <a:lnTo>
                    <a:pt x="155" y="325"/>
                  </a:lnTo>
                  <a:lnTo>
                    <a:pt x="155" y="247"/>
                  </a:lnTo>
                  <a:lnTo>
                    <a:pt x="21" y="247"/>
                  </a:lnTo>
                  <a:lnTo>
                    <a:pt x="21" y="325"/>
                  </a:lnTo>
                  <a:lnTo>
                    <a:pt x="14" y="325"/>
                  </a:lnTo>
                  <a:lnTo>
                    <a:pt x="14" y="350"/>
                  </a:lnTo>
                  <a:lnTo>
                    <a:pt x="10" y="350"/>
                  </a:lnTo>
                  <a:lnTo>
                    <a:pt x="10" y="218"/>
                  </a:lnTo>
                  <a:lnTo>
                    <a:pt x="166" y="218"/>
                  </a:lnTo>
                  <a:lnTo>
                    <a:pt x="166" y="350"/>
                  </a:lnTo>
                  <a:close/>
                  <a:moveTo>
                    <a:pt x="35" y="205"/>
                  </a:moveTo>
                  <a:lnTo>
                    <a:pt x="35" y="188"/>
                  </a:lnTo>
                  <a:lnTo>
                    <a:pt x="77" y="188"/>
                  </a:lnTo>
                  <a:lnTo>
                    <a:pt x="77" y="205"/>
                  </a:lnTo>
                  <a:lnTo>
                    <a:pt x="35" y="205"/>
                  </a:lnTo>
                  <a:close/>
                  <a:moveTo>
                    <a:pt x="99" y="205"/>
                  </a:moveTo>
                  <a:lnTo>
                    <a:pt x="99" y="188"/>
                  </a:lnTo>
                  <a:lnTo>
                    <a:pt x="141" y="188"/>
                  </a:lnTo>
                  <a:lnTo>
                    <a:pt x="141" y="205"/>
                  </a:lnTo>
                  <a:lnTo>
                    <a:pt x="99" y="205"/>
                  </a:lnTo>
                  <a:close/>
                  <a:moveTo>
                    <a:pt x="166" y="74"/>
                  </a:moveTo>
                  <a:lnTo>
                    <a:pt x="166" y="205"/>
                  </a:lnTo>
                  <a:lnTo>
                    <a:pt x="163" y="205"/>
                  </a:lnTo>
                  <a:lnTo>
                    <a:pt x="163" y="182"/>
                  </a:lnTo>
                  <a:lnTo>
                    <a:pt x="155" y="182"/>
                  </a:lnTo>
                  <a:lnTo>
                    <a:pt x="155" y="101"/>
                  </a:lnTo>
                  <a:lnTo>
                    <a:pt x="21" y="101"/>
                  </a:lnTo>
                  <a:lnTo>
                    <a:pt x="21" y="182"/>
                  </a:lnTo>
                  <a:lnTo>
                    <a:pt x="14" y="182"/>
                  </a:lnTo>
                  <a:lnTo>
                    <a:pt x="14" y="205"/>
                  </a:lnTo>
                  <a:lnTo>
                    <a:pt x="10" y="205"/>
                  </a:lnTo>
                  <a:lnTo>
                    <a:pt x="10" y="74"/>
                  </a:lnTo>
                  <a:lnTo>
                    <a:pt x="166" y="74"/>
                  </a:lnTo>
                  <a:close/>
                </a:path>
              </a:pathLst>
            </a:custGeom>
            <a:solidFill>
              <a:srgbClr val="4A494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80;p53">
              <a:extLst>
                <a:ext uri="{FF2B5EF4-FFF2-40B4-BE49-F238E27FC236}">
                  <a16:creationId xmlns:a16="http://schemas.microsoft.com/office/drawing/2014/main" id="{E96B8119-40AF-4986-84B6-AD6D96468F18}"/>
                </a:ext>
              </a:extLst>
            </p:cNvPr>
            <p:cNvSpPr/>
            <p:nvPr/>
          </p:nvSpPr>
          <p:spPr>
            <a:xfrm>
              <a:off x="-1674813" y="85725"/>
              <a:ext cx="1371600" cy="398463"/>
            </a:xfrm>
            <a:custGeom>
              <a:avLst/>
              <a:gdLst/>
              <a:ahLst/>
              <a:cxnLst/>
              <a:rect l="l" t="t" r="r" b="b"/>
              <a:pathLst>
                <a:path w="864" h="251" extrusionOk="0">
                  <a:moveTo>
                    <a:pt x="299" y="0"/>
                  </a:moveTo>
                  <a:lnTo>
                    <a:pt x="0" y="0"/>
                  </a:lnTo>
                  <a:lnTo>
                    <a:pt x="508" y="251"/>
                  </a:lnTo>
                  <a:lnTo>
                    <a:pt x="864" y="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4A494A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5" name="Google Shape;381;p53">
            <a:extLst>
              <a:ext uri="{FF2B5EF4-FFF2-40B4-BE49-F238E27FC236}">
                <a16:creationId xmlns:a16="http://schemas.microsoft.com/office/drawing/2014/main" id="{0F1C9CF0-B374-478D-AD0F-74D15138090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724736" y="3601929"/>
            <a:ext cx="2810909" cy="1118839"/>
          </a:xfrm>
          <a:prstGeom prst="bentConnector3">
            <a:avLst>
              <a:gd name="adj1" fmla="val 100435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</p:spPr>
      </p:cxnSp>
      <p:grpSp>
        <p:nvGrpSpPr>
          <p:cNvPr id="56" name="Google Shape;382;p53">
            <a:extLst>
              <a:ext uri="{FF2B5EF4-FFF2-40B4-BE49-F238E27FC236}">
                <a16:creationId xmlns:a16="http://schemas.microsoft.com/office/drawing/2014/main" id="{D13AFCAC-0FE4-43FB-95C2-20AE06B72138}"/>
              </a:ext>
            </a:extLst>
          </p:cNvPr>
          <p:cNvGrpSpPr/>
          <p:nvPr/>
        </p:nvGrpSpPr>
        <p:grpSpPr>
          <a:xfrm>
            <a:off x="9539103" y="4229891"/>
            <a:ext cx="1213331" cy="1287071"/>
            <a:chOff x="9539103" y="4283158"/>
            <a:chExt cx="1213330" cy="1287071"/>
          </a:xfrm>
        </p:grpSpPr>
        <p:sp>
          <p:nvSpPr>
            <p:cNvPr id="57" name="Google Shape;383;p53">
              <a:extLst>
                <a:ext uri="{FF2B5EF4-FFF2-40B4-BE49-F238E27FC236}">
                  <a16:creationId xmlns:a16="http://schemas.microsoft.com/office/drawing/2014/main" id="{D3461017-0278-4BEA-8952-80EB540415D5}"/>
                </a:ext>
              </a:extLst>
            </p:cNvPr>
            <p:cNvSpPr txBox="1"/>
            <p:nvPr/>
          </p:nvSpPr>
          <p:spPr>
            <a:xfrm>
              <a:off x="9539103" y="4283158"/>
              <a:ext cx="1213330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Channel Distribution</a:t>
              </a:r>
              <a:endParaRPr sz="2400"/>
            </a:p>
          </p:txBody>
        </p:sp>
        <p:pic>
          <p:nvPicPr>
            <p:cNvPr id="58" name="Google Shape;384;p53">
              <a:extLst>
                <a:ext uri="{FF2B5EF4-FFF2-40B4-BE49-F238E27FC236}">
                  <a16:creationId xmlns:a16="http://schemas.microsoft.com/office/drawing/2014/main" id="{FA512E56-EFC0-4B89-ACBD-166E88228CF1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13955" y="4841544"/>
              <a:ext cx="863626" cy="72868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9" name="Google Shape;385;p53">
            <a:extLst>
              <a:ext uri="{FF2B5EF4-FFF2-40B4-BE49-F238E27FC236}">
                <a16:creationId xmlns:a16="http://schemas.microsoft.com/office/drawing/2014/main" id="{820A416E-0967-4D57-BAAC-D0DF542CA60D}"/>
              </a:ext>
            </a:extLst>
          </p:cNvPr>
          <p:cNvCxnSpPr/>
          <p:nvPr/>
        </p:nvCxnSpPr>
        <p:spPr>
          <a:xfrm rot="10800000">
            <a:off x="10329387" y="2850509"/>
            <a:ext cx="0" cy="128016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</p:spPr>
      </p:cxnSp>
      <p:grpSp>
        <p:nvGrpSpPr>
          <p:cNvPr id="60" name="Google Shape;386;p53">
            <a:extLst>
              <a:ext uri="{FF2B5EF4-FFF2-40B4-BE49-F238E27FC236}">
                <a16:creationId xmlns:a16="http://schemas.microsoft.com/office/drawing/2014/main" id="{0033F991-1DA2-4532-9713-EB85AE4BCABF}"/>
              </a:ext>
            </a:extLst>
          </p:cNvPr>
          <p:cNvGrpSpPr/>
          <p:nvPr/>
        </p:nvGrpSpPr>
        <p:grpSpPr>
          <a:xfrm>
            <a:off x="4278707" y="1204369"/>
            <a:ext cx="3749040" cy="338555"/>
            <a:chOff x="324219" y="1560037"/>
            <a:chExt cx="3916814" cy="338555"/>
          </a:xfrm>
        </p:grpSpPr>
        <p:sp>
          <p:nvSpPr>
            <p:cNvPr id="61" name="Google Shape;387;p53">
              <a:extLst>
                <a:ext uri="{FF2B5EF4-FFF2-40B4-BE49-F238E27FC236}">
                  <a16:creationId xmlns:a16="http://schemas.microsoft.com/office/drawing/2014/main" id="{5330B587-13BE-463D-9FCD-63FD2EC2D564}"/>
                </a:ext>
              </a:extLst>
            </p:cNvPr>
            <p:cNvSpPr/>
            <p:nvPr/>
          </p:nvSpPr>
          <p:spPr>
            <a:xfrm>
              <a:off x="324219" y="1561525"/>
              <a:ext cx="3916814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88;p53">
              <a:extLst>
                <a:ext uri="{FF2B5EF4-FFF2-40B4-BE49-F238E27FC236}">
                  <a16:creationId xmlns:a16="http://schemas.microsoft.com/office/drawing/2014/main" id="{876C2617-8F99-4714-BC1E-6022F9966DD4}"/>
                </a:ext>
              </a:extLst>
            </p:cNvPr>
            <p:cNvSpPr/>
            <p:nvPr/>
          </p:nvSpPr>
          <p:spPr>
            <a:xfrm>
              <a:off x="1140638" y="1560037"/>
              <a:ext cx="2487993" cy="33855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"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Make (Lead Time: 14 mo)</a:t>
              </a:r>
              <a:endParaRPr sz="2400"/>
            </a:p>
          </p:txBody>
        </p:sp>
      </p:grpSp>
      <p:grpSp>
        <p:nvGrpSpPr>
          <p:cNvPr id="63" name="Google Shape;389;p53">
            <a:extLst>
              <a:ext uri="{FF2B5EF4-FFF2-40B4-BE49-F238E27FC236}">
                <a16:creationId xmlns:a16="http://schemas.microsoft.com/office/drawing/2014/main" id="{0E6CF214-4831-48DE-AAB4-77835B0F1670}"/>
              </a:ext>
            </a:extLst>
          </p:cNvPr>
          <p:cNvGrpSpPr/>
          <p:nvPr/>
        </p:nvGrpSpPr>
        <p:grpSpPr>
          <a:xfrm>
            <a:off x="8275985" y="1204369"/>
            <a:ext cx="3657600" cy="338555"/>
            <a:chOff x="324219" y="1560037"/>
            <a:chExt cx="3916814" cy="338555"/>
          </a:xfrm>
        </p:grpSpPr>
        <p:sp>
          <p:nvSpPr>
            <p:cNvPr id="64" name="Google Shape;390;p53">
              <a:extLst>
                <a:ext uri="{FF2B5EF4-FFF2-40B4-BE49-F238E27FC236}">
                  <a16:creationId xmlns:a16="http://schemas.microsoft.com/office/drawing/2014/main" id="{44A32F50-12D1-46EF-B566-8DD4BFD9A5DD}"/>
                </a:ext>
              </a:extLst>
            </p:cNvPr>
            <p:cNvSpPr/>
            <p:nvPr/>
          </p:nvSpPr>
          <p:spPr>
            <a:xfrm>
              <a:off x="324219" y="1561525"/>
              <a:ext cx="3916814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91;p53">
              <a:extLst>
                <a:ext uri="{FF2B5EF4-FFF2-40B4-BE49-F238E27FC236}">
                  <a16:creationId xmlns:a16="http://schemas.microsoft.com/office/drawing/2014/main" id="{6C4E0E38-3707-4B2D-922D-9BC2E2BDCE24}"/>
                </a:ext>
              </a:extLst>
            </p:cNvPr>
            <p:cNvSpPr/>
            <p:nvPr/>
          </p:nvSpPr>
          <p:spPr>
            <a:xfrm>
              <a:off x="1397815" y="1560037"/>
              <a:ext cx="1973413" cy="33855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"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Deliver and Return</a:t>
              </a:r>
              <a:endParaRPr sz="2400"/>
            </a:p>
          </p:txBody>
        </p:sp>
      </p:grpSp>
      <p:grpSp>
        <p:nvGrpSpPr>
          <p:cNvPr id="66" name="Google Shape;392;p53">
            <a:extLst>
              <a:ext uri="{FF2B5EF4-FFF2-40B4-BE49-F238E27FC236}">
                <a16:creationId xmlns:a16="http://schemas.microsoft.com/office/drawing/2014/main" id="{B5284761-E7A0-474F-8C8D-73B185E7BB7C}"/>
              </a:ext>
            </a:extLst>
          </p:cNvPr>
          <p:cNvGrpSpPr/>
          <p:nvPr/>
        </p:nvGrpSpPr>
        <p:grpSpPr>
          <a:xfrm>
            <a:off x="314323" y="1191499"/>
            <a:ext cx="3749040" cy="338555"/>
            <a:chOff x="324219" y="1547166"/>
            <a:chExt cx="3916814" cy="338555"/>
          </a:xfrm>
        </p:grpSpPr>
        <p:sp>
          <p:nvSpPr>
            <p:cNvPr id="67" name="Google Shape;393;p53">
              <a:extLst>
                <a:ext uri="{FF2B5EF4-FFF2-40B4-BE49-F238E27FC236}">
                  <a16:creationId xmlns:a16="http://schemas.microsoft.com/office/drawing/2014/main" id="{A99CD9DC-05BB-4F86-BA74-668942AF9692}"/>
                </a:ext>
              </a:extLst>
            </p:cNvPr>
            <p:cNvSpPr/>
            <p:nvPr/>
          </p:nvSpPr>
          <p:spPr>
            <a:xfrm>
              <a:off x="324219" y="1561525"/>
              <a:ext cx="3916814" cy="3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94;p53">
              <a:extLst>
                <a:ext uri="{FF2B5EF4-FFF2-40B4-BE49-F238E27FC236}">
                  <a16:creationId xmlns:a16="http://schemas.microsoft.com/office/drawing/2014/main" id="{C7171245-9585-450D-82FD-17DE07300009}"/>
                </a:ext>
              </a:extLst>
            </p:cNvPr>
            <p:cNvSpPr/>
            <p:nvPr/>
          </p:nvSpPr>
          <p:spPr>
            <a:xfrm>
              <a:off x="1109482" y="1547166"/>
              <a:ext cx="2548283" cy="33855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Source (Lead Time: 8 mo)</a:t>
              </a:r>
              <a:endParaRPr sz="2400" dirty="0"/>
            </a:p>
          </p:txBody>
        </p:sp>
      </p:grpSp>
      <p:grpSp>
        <p:nvGrpSpPr>
          <p:cNvPr id="69" name="Google Shape;395;p53">
            <a:extLst>
              <a:ext uri="{FF2B5EF4-FFF2-40B4-BE49-F238E27FC236}">
                <a16:creationId xmlns:a16="http://schemas.microsoft.com/office/drawing/2014/main" id="{DC254204-9681-45A1-935B-539014990ABB}"/>
              </a:ext>
            </a:extLst>
          </p:cNvPr>
          <p:cNvGrpSpPr/>
          <p:nvPr/>
        </p:nvGrpSpPr>
        <p:grpSpPr>
          <a:xfrm>
            <a:off x="4722471" y="2481218"/>
            <a:ext cx="1710624" cy="849945"/>
            <a:chOff x="4652421" y="2501337"/>
            <a:chExt cx="1710623" cy="849945"/>
          </a:xfrm>
        </p:grpSpPr>
        <p:sp>
          <p:nvSpPr>
            <p:cNvPr id="70" name="Google Shape;397;p53">
              <a:extLst>
                <a:ext uri="{FF2B5EF4-FFF2-40B4-BE49-F238E27FC236}">
                  <a16:creationId xmlns:a16="http://schemas.microsoft.com/office/drawing/2014/main" id="{4C190BDD-E0AA-4BB3-90C9-E790932E7ED1}"/>
                </a:ext>
              </a:extLst>
            </p:cNvPr>
            <p:cNvSpPr txBox="1"/>
            <p:nvPr/>
          </p:nvSpPr>
          <p:spPr>
            <a:xfrm>
              <a:off x="4944612" y="2581841"/>
              <a:ext cx="1418432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Drug Substance (DS) </a:t>
              </a:r>
              <a:endParaRPr sz="2400"/>
            </a:p>
          </p:txBody>
        </p:sp>
        <p:pic>
          <p:nvPicPr>
            <p:cNvPr id="71" name="Google Shape;400;p53">
              <a:extLst>
                <a:ext uri="{FF2B5EF4-FFF2-40B4-BE49-F238E27FC236}">
                  <a16:creationId xmlns:a16="http://schemas.microsoft.com/office/drawing/2014/main" id="{5635E987-EF51-47F0-912B-66AE0B554E3F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2421" y="2501337"/>
              <a:ext cx="412078" cy="2743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2" name="Google Shape;401;p53">
            <a:extLst>
              <a:ext uri="{FF2B5EF4-FFF2-40B4-BE49-F238E27FC236}">
                <a16:creationId xmlns:a16="http://schemas.microsoft.com/office/drawing/2014/main" id="{C7618701-BDB1-429F-B001-D2622FED92C7}"/>
              </a:ext>
            </a:extLst>
          </p:cNvPr>
          <p:cNvCxnSpPr>
            <a:cxnSpLocks/>
          </p:cNvCxnSpPr>
          <p:nvPr/>
        </p:nvCxnSpPr>
        <p:spPr>
          <a:xfrm flipH="1">
            <a:off x="5134627" y="3823137"/>
            <a:ext cx="1676000" cy="1116400"/>
          </a:xfrm>
          <a:prstGeom prst="bentConnector2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73" name="Google Shape;402;p53">
            <a:extLst>
              <a:ext uri="{FF2B5EF4-FFF2-40B4-BE49-F238E27FC236}">
                <a16:creationId xmlns:a16="http://schemas.microsoft.com/office/drawing/2014/main" id="{39D0776E-42D3-4D7B-8A50-06998E6092AA}"/>
              </a:ext>
            </a:extLst>
          </p:cNvPr>
          <p:cNvSpPr txBox="1"/>
          <p:nvPr/>
        </p:nvSpPr>
        <p:spPr>
          <a:xfrm>
            <a:off x="10752434" y="1833943"/>
            <a:ext cx="698084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IHP</a:t>
            </a:r>
            <a:endParaRPr sz="2400"/>
          </a:p>
        </p:txBody>
      </p:sp>
      <p:grpSp>
        <p:nvGrpSpPr>
          <p:cNvPr id="74" name="Google Shape;403;p53">
            <a:extLst>
              <a:ext uri="{FF2B5EF4-FFF2-40B4-BE49-F238E27FC236}">
                <a16:creationId xmlns:a16="http://schemas.microsoft.com/office/drawing/2014/main" id="{16624E07-B43B-4D08-AB26-177F134970C9}"/>
              </a:ext>
            </a:extLst>
          </p:cNvPr>
          <p:cNvGrpSpPr/>
          <p:nvPr/>
        </p:nvGrpSpPr>
        <p:grpSpPr>
          <a:xfrm>
            <a:off x="1110320" y="4150383"/>
            <a:ext cx="414325" cy="604595"/>
            <a:chOff x="1110320" y="4203651"/>
            <a:chExt cx="414325" cy="604594"/>
          </a:xfrm>
        </p:grpSpPr>
        <p:pic>
          <p:nvPicPr>
            <p:cNvPr id="75" name="Google Shape;404;p53">
              <a:extLst>
                <a:ext uri="{FF2B5EF4-FFF2-40B4-BE49-F238E27FC236}">
                  <a16:creationId xmlns:a16="http://schemas.microsoft.com/office/drawing/2014/main" id="{16106E3C-C226-447B-8334-D5D4C3B79513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320" y="4203651"/>
              <a:ext cx="411480" cy="320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405;p53">
              <a:extLst>
                <a:ext uri="{FF2B5EF4-FFF2-40B4-BE49-F238E27FC236}">
                  <a16:creationId xmlns:a16="http://schemas.microsoft.com/office/drawing/2014/main" id="{A21FF254-C8E5-4285-AD60-D8A7D2F898F0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3165" y="4560211"/>
              <a:ext cx="411480" cy="2480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406;p53">
            <a:extLst>
              <a:ext uri="{FF2B5EF4-FFF2-40B4-BE49-F238E27FC236}">
                <a16:creationId xmlns:a16="http://schemas.microsoft.com/office/drawing/2014/main" id="{14D4B932-CDD6-4010-9A4C-FE6C0F0B1089}"/>
              </a:ext>
            </a:extLst>
          </p:cNvPr>
          <p:cNvSpPr txBox="1"/>
          <p:nvPr/>
        </p:nvSpPr>
        <p:spPr>
          <a:xfrm>
            <a:off x="1581684" y="3301776"/>
            <a:ext cx="1371600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Raw Material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407;p53">
            <a:extLst>
              <a:ext uri="{FF2B5EF4-FFF2-40B4-BE49-F238E27FC236}">
                <a16:creationId xmlns:a16="http://schemas.microsoft.com/office/drawing/2014/main" id="{0E1D8F19-E122-453E-A45A-64060DCC6EC4}"/>
              </a:ext>
            </a:extLst>
          </p:cNvPr>
          <p:cNvSpPr txBox="1"/>
          <p:nvPr/>
        </p:nvSpPr>
        <p:spPr>
          <a:xfrm>
            <a:off x="707987" y="1919819"/>
            <a:ext cx="1371600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Source(s)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408;p53">
            <a:extLst>
              <a:ext uri="{FF2B5EF4-FFF2-40B4-BE49-F238E27FC236}">
                <a16:creationId xmlns:a16="http://schemas.microsoft.com/office/drawing/2014/main" id="{16D9C432-F016-4B31-9C28-0D3D4C7B6099}"/>
              </a:ext>
            </a:extLst>
          </p:cNvPr>
          <p:cNvSpPr txBox="1"/>
          <p:nvPr/>
        </p:nvSpPr>
        <p:spPr>
          <a:xfrm>
            <a:off x="1566587" y="4547497"/>
            <a:ext cx="1371600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Raw Material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409;p53">
            <a:extLst>
              <a:ext uri="{FF2B5EF4-FFF2-40B4-BE49-F238E27FC236}">
                <a16:creationId xmlns:a16="http://schemas.microsoft.com/office/drawing/2014/main" id="{CEEB7338-B00B-463D-A7FE-590CB13E46CA}"/>
              </a:ext>
            </a:extLst>
          </p:cNvPr>
          <p:cNvSpPr txBox="1"/>
          <p:nvPr/>
        </p:nvSpPr>
        <p:spPr>
          <a:xfrm>
            <a:off x="1505749" y="5837143"/>
            <a:ext cx="1371600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Raw Material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410;p53">
            <a:extLst>
              <a:ext uri="{FF2B5EF4-FFF2-40B4-BE49-F238E27FC236}">
                <a16:creationId xmlns:a16="http://schemas.microsoft.com/office/drawing/2014/main" id="{C1B3B815-1D5A-41BF-B2AA-F5C981E429C1}"/>
              </a:ext>
            </a:extLst>
          </p:cNvPr>
          <p:cNvSpPr txBox="1"/>
          <p:nvPr/>
        </p:nvSpPr>
        <p:spPr>
          <a:xfrm>
            <a:off x="4297800" y="1653085"/>
            <a:ext cx="1371600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Source(s)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411;p53">
            <a:extLst>
              <a:ext uri="{FF2B5EF4-FFF2-40B4-BE49-F238E27FC236}">
                <a16:creationId xmlns:a16="http://schemas.microsoft.com/office/drawing/2014/main" id="{8970263D-6664-4269-8593-D7AED7C3144D}"/>
              </a:ext>
            </a:extLst>
          </p:cNvPr>
          <p:cNvSpPr txBox="1"/>
          <p:nvPr/>
        </p:nvSpPr>
        <p:spPr>
          <a:xfrm>
            <a:off x="8031759" y="3270999"/>
            <a:ext cx="698084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IHP</a:t>
            </a:r>
            <a:endParaRPr sz="240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29322D7-5967-44A8-A9BB-0ACEC1ACB5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12" y="2228086"/>
            <a:ext cx="365760" cy="301247"/>
          </a:xfrm>
          <a:prstGeom prst="rect">
            <a:avLst/>
          </a:prstGeom>
        </p:spPr>
      </p:pic>
      <p:pic>
        <p:nvPicPr>
          <p:cNvPr id="84" name="Google Shape;400;p53">
            <a:extLst>
              <a:ext uri="{FF2B5EF4-FFF2-40B4-BE49-F238E27FC236}">
                <a16:creationId xmlns:a16="http://schemas.microsoft.com/office/drawing/2014/main" id="{C91959E9-AA74-4725-9E99-405F46CEA4C2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526" y="3052797"/>
            <a:ext cx="412079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53E183A-B94C-4A64-8B85-D66E28EFC3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708" y="2158651"/>
            <a:ext cx="411481" cy="2733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B6257F3-EA44-4583-BAEF-5E24DC232A0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105" y="1585861"/>
            <a:ext cx="832385" cy="68990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4CD42AC-809B-4B6C-9D06-D957A470A0B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46" y="2615874"/>
            <a:ext cx="832385" cy="68990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761C049-547F-421F-BAA8-DBAAE30E66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38" y="3840825"/>
            <a:ext cx="832385" cy="68990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5B74EF5-C29D-4AB4-B744-1CA8556F6AD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501" y="5180894"/>
            <a:ext cx="832385" cy="689905"/>
          </a:xfrm>
          <a:prstGeom prst="rect">
            <a:avLst/>
          </a:prstGeom>
        </p:spPr>
      </p:pic>
      <p:sp>
        <p:nvSpPr>
          <p:cNvPr id="90" name="Left Brace 89">
            <a:extLst>
              <a:ext uri="{FF2B5EF4-FFF2-40B4-BE49-F238E27FC236}">
                <a16:creationId xmlns:a16="http://schemas.microsoft.com/office/drawing/2014/main" id="{CC03E6E6-497F-4B0E-AB2D-0015FC149D43}"/>
              </a:ext>
            </a:extLst>
          </p:cNvPr>
          <p:cNvSpPr/>
          <p:nvPr/>
        </p:nvSpPr>
        <p:spPr>
          <a:xfrm rot="16200000">
            <a:off x="4426609" y="2620336"/>
            <a:ext cx="525335" cy="7521187"/>
          </a:xfrm>
          <a:prstGeom prst="leftBrace">
            <a:avLst>
              <a:gd name="adj1" fmla="val 8333"/>
              <a:gd name="adj2" fmla="val 4831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5230088-7F00-4455-AE25-7A73530C57A0}"/>
              </a:ext>
            </a:extLst>
          </p:cNvPr>
          <p:cNvSpPr txBox="1"/>
          <p:nvPr/>
        </p:nvSpPr>
        <p:spPr>
          <a:xfrm>
            <a:off x="4586305" y="6385092"/>
            <a:ext cx="317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~24 Months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8F3A445-EA16-48A8-B5D6-C3C46A19D922}"/>
              </a:ext>
            </a:extLst>
          </p:cNvPr>
          <p:cNvSpPr txBox="1"/>
          <p:nvPr/>
        </p:nvSpPr>
        <p:spPr>
          <a:xfrm>
            <a:off x="2966966" y="6583266"/>
            <a:ext cx="8877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US" sz="12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From: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Bootcamp: Post-Approval Economics for New Antibiotics (ASM/ESCMID 2019) – REVIVE (gardp.org)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04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f6f8e49-cf2d-4451-a76b-3ad24a8d0125"/>
</p:tagLst>
</file>

<file path=ppt/theme/theme1.xml><?xml version="1.0" encoding="utf-8"?>
<a:theme xmlns:a="http://schemas.openxmlformats.org/drawingml/2006/main" name="2_#Achaogen">
  <a:themeElements>
    <a:clrScheme name="ACHAO congres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047CA3"/>
      </a:accent2>
      <a:accent3>
        <a:srgbClr val="04A0CE"/>
      </a:accent3>
      <a:accent4>
        <a:srgbClr val="219459"/>
      </a:accent4>
      <a:accent5>
        <a:srgbClr val="FFC000"/>
      </a:accent5>
      <a:accent6>
        <a:srgbClr val="80008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28575">
          <a:noFill/>
        </a:ln>
      </a:spPr>
      <a:bodyPr rtlCol="0" anchor="ctr"/>
      <a:lstStyle>
        <a:defPPr algn="ctr">
          <a:defRPr sz="20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0886C5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indent="0">
          <a:spcAft>
            <a:spcPts val="600"/>
          </a:spcAft>
          <a:buClr>
            <a:srgbClr val="0099CC"/>
          </a:buClr>
          <a:buFont typeface="Arial" pitchFamily="34" charset="0"/>
          <a:buNone/>
          <a:defRPr dirty="0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1920</Words>
  <Application>Microsoft Office PowerPoint</Application>
  <PresentationFormat>Widescreen</PresentationFormat>
  <Paragraphs>238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2_#Achaogen</vt:lpstr>
      <vt:lpstr>The Post-Approval Challenges of Antimicrobial Development</vt:lpstr>
      <vt:lpstr>Disclosures and Disclaimer</vt:lpstr>
      <vt:lpstr>Antibiotics - It’s Not About the Size of Profit but Rather the Magnitude of the Loss</vt:lpstr>
      <vt:lpstr>Why is the Marketplace so Challenging?</vt:lpstr>
      <vt:lpstr>Focus of Today’s Talk</vt:lpstr>
      <vt:lpstr>Expected 5-Year Expenses For A New Antibiotic Are Daunting Not Shown: Sales, Marketing, Company Operations, and Employee Costs</vt:lpstr>
      <vt:lpstr>Clinical Expenses - Meeting Requirements for an Approved Product</vt:lpstr>
      <vt:lpstr>Manufacturing/Tech Ops Expenses Key Decisions To Supply The Market Are Made At Risk</vt:lpstr>
      <vt:lpstr>Potential Supply Chain Map Few Manufacturers, Multiple Continents &amp; Long Lead Times</vt:lpstr>
      <vt:lpstr>Drug Batches Takes Several Years To Complete Manufacturing Expenses Incurred Years Before Product is Sold </vt:lpstr>
      <vt:lpstr>New Drugs Are Focused On Individual Resistance Types, Not AMR Example - The CRE U.S. Market is &lt;0.5% of AMR Patients</vt:lpstr>
      <vt:lpstr>Illustrative Example - &gt;$420M cumulative shortfall vs. $20M raise These are real numbers averaged across many products!</vt:lpstr>
      <vt:lpstr>Can’t Commercial Companies Always Raise Money?</vt:lpstr>
      <vt:lpstr>Plus…Antibiotic Companies Stock Price Often Drops After Approval</vt:lpstr>
      <vt:lpstr>Can’t Commercial Companies Always Raise Money, Part 2?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2021-01-04T21:12:44Z</dcterms:modified>
</cp:coreProperties>
</file>