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71" r:id="rId2"/>
  </p:sldMasterIdLst>
  <p:notesMasterIdLst>
    <p:notesMasterId r:id="rId9"/>
  </p:notesMasterIdLst>
  <p:sldIdLst>
    <p:sldId id="598" r:id="rId3"/>
    <p:sldId id="600" r:id="rId4"/>
    <p:sldId id="601" r:id="rId5"/>
    <p:sldId id="595" r:id="rId6"/>
    <p:sldId id="597" r:id="rId7"/>
    <p:sldId id="599" r:id="rId8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D0D8E8"/>
    <a:srgbClr val="E9EDF4"/>
    <a:srgbClr val="F6F5BD"/>
    <a:srgbClr val="FF0000"/>
    <a:srgbClr val="4F81BD"/>
    <a:srgbClr val="D9D9F3"/>
    <a:srgbClr val="D9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278" autoAdjust="0"/>
    <p:restoredTop sz="95685" autoAdjust="0"/>
  </p:normalViewPr>
  <p:slideViewPr>
    <p:cSldViewPr snapToGrid="0">
      <p:cViewPr varScale="1">
        <p:scale>
          <a:sx n="87" d="100"/>
          <a:sy n="87" d="100"/>
        </p:scale>
        <p:origin x="101" y="1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1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F688062-89AC-4A62-9DE1-B9EE52A751E3}" type="datetimeFigureOut">
              <a:rPr lang="en-US"/>
              <a:pPr>
                <a:defRPr/>
              </a:pPr>
              <a:t>10/27/2026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8CF4CB8-D716-4001-91EB-AD14734A43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14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F4CB8-D716-4001-91EB-AD14734A438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802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CF4CB8-D716-4001-91EB-AD14734A438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046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B51A0-F669-45BA-9D55-1E4E28BFB8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EFB71-1FA5-4EDD-BC34-C63F699DEB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94A4E-2E36-44F9-AB62-CBF51A4E5E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6F965-4331-4DBA-A752-D5E38FB742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52625-51DB-4E0F-BB55-1002AB9952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C32B3-E033-4B92-915B-1D06D21B06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62CF1-ACDD-4283-8F9E-0813574C4A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EBA53-6A70-4CAD-914E-A700771CE3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1BEB5-D0A2-45D2-9453-6F7B95EE33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63384-C678-4CAC-B24D-F78BDCBFB2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32B45-1B7B-4799-A321-3B64E59784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485" y="0"/>
            <a:ext cx="8130116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524000"/>
            <a:ext cx="54356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248400" y="1524000"/>
            <a:ext cx="5435600" cy="5181600"/>
          </a:xfrm>
        </p:spPr>
        <p:txBody>
          <a:bodyPr rtlCol="0">
            <a:noAutofit/>
          </a:bodyPr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2800" y="274638"/>
            <a:ext cx="11220451" cy="51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12800" y="784800"/>
            <a:ext cx="112224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add Secondary title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Rex JH - WHO-PPL,-CDC,-and-ESKAPE-(v4.2-Oct-2026-update).pptx</a:t>
            </a:r>
            <a:endParaRPr lang="sv-SE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2800" y="274638"/>
            <a:ext cx="11220451" cy="51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12800" y="784800"/>
            <a:ext cx="112224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add Secondary title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748D8EB-9301-403A-889B-E8DDB32CFF4A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Rex JH - WHO-PPL,-CDC,-and-ESKAPE-(v4.2-Oct-2026-update).pptx</a:t>
            </a:r>
            <a:endParaRPr lang="sv-S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67496"/>
            <a:ext cx="121920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3505200"/>
            <a:ext cx="121920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Presenter’s Name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114800"/>
            <a:ext cx="121920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2000" baseline="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/>
              <a:t>Title of Presenter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Title of Event</a:t>
            </a:r>
          </a:p>
          <a:p>
            <a:pPr lvl="0"/>
            <a:r>
              <a:rPr lang="en-US" sz="1800" dirty="0"/>
              <a:t>Date of Event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12800" y="784800"/>
            <a:ext cx="11222400" cy="511200"/>
          </a:xfrm>
        </p:spPr>
        <p:txBody>
          <a:bodyPr/>
          <a:lstStyle>
            <a:lvl1pPr marL="0" indent="0">
              <a:buNone/>
              <a:defRPr sz="2800" b="1" baseline="0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12800" y="1760400"/>
            <a:ext cx="8942400" cy="4424400"/>
          </a:xfrm>
        </p:spPr>
        <p:txBody>
          <a:bodyPr/>
          <a:lstStyle>
            <a:lvl1pPr marL="0" indent="0">
              <a:buNone/>
              <a:defRPr sz="18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 algn="l">
              <a:defRPr b="1"/>
            </a:lvl1pPr>
          </a:lstStyle>
          <a:p>
            <a:pPr>
              <a:defRPr/>
            </a:pPr>
            <a:fld id="{A13FFB4A-2FC6-48DF-B25B-7E1211E3542D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110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733" y="177800"/>
            <a:ext cx="11489267" cy="10033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04800" y="1438275"/>
            <a:ext cx="11506200" cy="4581525"/>
          </a:xfrm>
          <a:prstGeom prst="rect">
            <a:avLst/>
          </a:prstGeom>
        </p:spPr>
        <p:txBody>
          <a:bodyPr/>
          <a:lstStyle>
            <a:lvl1pPr>
              <a:buClr>
                <a:srgbClr val="469C06"/>
              </a:buClr>
              <a:buSzPct val="100000"/>
              <a:buFont typeface="Arial" pitchFamily="34" charset="0"/>
              <a:buChar char="●"/>
              <a:defRPr sz="2400">
                <a:solidFill>
                  <a:srgbClr val="1C1C1C"/>
                </a:solidFill>
                <a:latin typeface="+mj-lt"/>
              </a:defRPr>
            </a:lvl1pPr>
            <a:lvl2pPr>
              <a:buClr>
                <a:srgbClr val="0085C8"/>
              </a:buClr>
              <a:buFont typeface="Wingdings" pitchFamily="2" charset="2"/>
              <a:buChar char="§"/>
              <a:defRPr sz="2000">
                <a:solidFill>
                  <a:srgbClr val="1C1C1C"/>
                </a:solidFill>
                <a:latin typeface="+mj-lt"/>
              </a:defRPr>
            </a:lvl2pPr>
            <a:lvl3pPr>
              <a:buClr>
                <a:srgbClr val="0085C8"/>
              </a:buClr>
              <a:buFont typeface="Wingdings" pitchFamily="2" charset="2"/>
              <a:buChar char="§"/>
              <a:defRPr sz="1800">
                <a:solidFill>
                  <a:srgbClr val="1C1C1C"/>
                </a:solidFill>
                <a:latin typeface="+mj-lt"/>
              </a:defRPr>
            </a:lvl3pPr>
            <a:lvl4pPr>
              <a:buClr>
                <a:srgbClr val="0085C8"/>
              </a:buClr>
              <a:buFont typeface="Wingdings" pitchFamily="2" charset="2"/>
              <a:buChar char="§"/>
              <a:defRPr sz="1800">
                <a:solidFill>
                  <a:srgbClr val="1C1C1C"/>
                </a:solidFill>
                <a:latin typeface="+mj-lt"/>
              </a:defRPr>
            </a:lvl4pPr>
            <a:lvl5pPr>
              <a:buClr>
                <a:srgbClr val="0085C8"/>
              </a:buClr>
              <a:buFont typeface="Wingdings" pitchFamily="2" charset="2"/>
              <a:buChar char="§"/>
              <a:defRPr sz="1800">
                <a:solidFill>
                  <a:srgbClr val="1C1C1C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669" y="327025"/>
            <a:ext cx="10720732" cy="8699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0614" y="1844827"/>
            <a:ext cx="10721789" cy="4284153"/>
          </a:xfrm>
        </p:spPr>
        <p:txBody>
          <a:bodyPr/>
          <a:lstStyle>
            <a:lvl1pPr>
              <a:buClr>
                <a:srgbClr val="5BA527"/>
              </a:buCl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>
              <a:buClr>
                <a:srgbClr val="5BA527"/>
              </a:buCl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2pPr>
            <a:lvl3pPr>
              <a:buClr>
                <a:srgbClr val="5BA527"/>
              </a:buCl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3pPr>
            <a:lvl4pPr>
              <a:buClr>
                <a:srgbClr val="5BA527"/>
              </a:buClr>
              <a:defRPr>
                <a:solidFill>
                  <a:schemeClr val="bg1">
                    <a:lumMod val="85000"/>
                    <a:lumOff val="15000"/>
                  </a:schemeClr>
                </a:solidFill>
              </a:defRPr>
            </a:lvl4pPr>
            <a:lvl5pPr>
              <a:buClr>
                <a:srgbClr val="5BA527"/>
              </a:buClr>
              <a:defRPr sz="1200">
                <a:solidFill>
                  <a:schemeClr val="bg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786533" y="6477000"/>
            <a:ext cx="973667" cy="279400"/>
          </a:xfrm>
          <a:prstGeom prst="rect">
            <a:avLst/>
          </a:prstGeom>
        </p:spPr>
        <p:txBody>
          <a:bodyPr/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536B173-E7A0-4673-A8D8-EB72363D5CB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300018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421" y="327025"/>
            <a:ext cx="10520979" cy="86995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786533" y="6477000"/>
            <a:ext cx="973667" cy="279400"/>
          </a:xfrm>
          <a:prstGeom prst="rect">
            <a:avLst/>
          </a:prstGeom>
        </p:spPr>
        <p:txBody>
          <a:bodyPr/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CB1690B-31E4-49CA-9B06-1EA66647F9C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91672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-2745472" y="3246437"/>
            <a:ext cx="5948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92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285329-EF6C-4853-87B5-C45CB896A5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61" r:id="rId12"/>
    <p:sldLayoutId id="2147483663" r:id="rId13"/>
    <p:sldLayoutId id="2147483664" r:id="rId14"/>
    <p:sldLayoutId id="2147483665" r:id="rId15"/>
    <p:sldLayoutId id="2147483666" r:id="rId16"/>
    <p:sldLayoutId id="2147483669" r:id="rId17"/>
    <p:sldLayoutId id="2147483670" r:id="rId18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381251" y="327025"/>
            <a:ext cx="9201149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381251" y="1989138"/>
            <a:ext cx="9201149" cy="377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045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ransition spd="med"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BA527"/>
        </a:buClr>
        <a:buFont typeface="Wingdings" pitchFamily="2" charset="2"/>
        <a:buChar char="§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19138" indent="-363538" algn="l" rtl="0" eaLnBrk="0" fontAlgn="base" hangingPunct="0">
        <a:spcBef>
          <a:spcPct val="20000"/>
        </a:spcBef>
        <a:spcAft>
          <a:spcPct val="0"/>
        </a:spcAft>
        <a:buClr>
          <a:srgbClr val="5BA527"/>
        </a:buClr>
        <a:buFont typeface="Wingdings" pitchFamily="2" charset="2"/>
        <a:buChar char="§"/>
        <a:defRPr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987425" indent="-268288" algn="l" rtl="0" eaLnBrk="0" fontAlgn="base" hangingPunct="0">
        <a:spcBef>
          <a:spcPct val="20000"/>
        </a:spcBef>
        <a:spcAft>
          <a:spcPct val="0"/>
        </a:spcAft>
        <a:buClr>
          <a:srgbClr val="5BA527"/>
        </a:buClr>
        <a:buFont typeface="Wingdings" pitchFamily="2" charset="2"/>
        <a:buChar char="§"/>
        <a:defRPr sz="16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255713" indent="-268288" algn="l" rtl="0" eaLnBrk="0" fontAlgn="base" hangingPunct="0">
        <a:spcBef>
          <a:spcPct val="20000"/>
        </a:spcBef>
        <a:spcAft>
          <a:spcPct val="0"/>
        </a:spcAft>
        <a:buClr>
          <a:srgbClr val="5BA527"/>
        </a:buClr>
        <a:buFont typeface="Wingdings" pitchFamily="2" charset="2"/>
        <a:buChar char="§"/>
        <a:defRPr sz="1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1524000" indent="-268288" algn="l" rtl="0" eaLnBrk="0" fontAlgn="base" hangingPunct="0">
        <a:spcBef>
          <a:spcPct val="20000"/>
        </a:spcBef>
        <a:spcAft>
          <a:spcPct val="0"/>
        </a:spcAft>
        <a:buClr>
          <a:srgbClr val="5BA527"/>
        </a:buClr>
        <a:buFont typeface="Wingdings" pitchFamily="2" charset="2"/>
        <a:buChar char="§"/>
        <a:defRPr sz="1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amr.solutions/pathogens-and-pipelines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dc.gov/drugresistance/pdf/threats-report/2019-ar-threats-report-508.pdf" TargetMode="External"/><Relationship Id="rId3" Type="http://schemas.openxmlformats.org/officeDocument/2006/relationships/hyperlink" Target="https://www.who.int/publications/i/item/9789240093461" TargetMode="External"/><Relationship Id="rId7" Type="http://schemas.openxmlformats.org/officeDocument/2006/relationships/hyperlink" Target="https://www.amed.go.jp/program/list/15/01/kansensho_iyaku_houkokusho.html" TargetMode="External"/><Relationship Id="rId2" Type="http://schemas.openxmlformats.org/officeDocument/2006/relationships/hyperlink" Target="https://arpsp.cdc.gov/artr/antimicrobial-resistance-threat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d3catalyst.jp/apid/en/list.html" TargetMode="External"/><Relationship Id="rId11" Type="http://schemas.openxmlformats.org/officeDocument/2006/relationships/hyperlink" Target="https://www.cdc.gov/drugresistance/pdf/ar-threats-2013-508.pdf" TargetMode="External"/><Relationship Id="rId5" Type="http://schemas.openxmlformats.org/officeDocument/2006/relationships/hyperlink" Target="http://dbtindia.gov.in/sites/default/files/IPPL_final.pdf" TargetMode="External"/><Relationship Id="rId10" Type="http://schemas.openxmlformats.org/officeDocument/2006/relationships/hyperlink" Target="http://www.thelancet.com/journals/laninf/article/PIIS1473-3099(17)30753-3/fulltext" TargetMode="External"/><Relationship Id="rId4" Type="http://schemas.openxmlformats.org/officeDocument/2006/relationships/hyperlink" Target="https://www.who.int/publications/i/item/9789240060241" TargetMode="External"/><Relationship Id="rId9" Type="http://schemas.openxmlformats.org/officeDocument/2006/relationships/hyperlink" Target="http://www.who.int/medicines/publications/WHO-PPL-Short_Summary_25Feb-ET_NM_WHO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imeline_of_antibiotics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E53207-6A7F-47C9-AE0F-8C489585BA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Summary of WHO PPL, CDC, Indian, Japanese, and ESKAPE pathogen lists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7BB822E-F5A1-441A-8FC6-76619D6400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06040" y="3806190"/>
            <a:ext cx="6995160" cy="1927860"/>
          </a:xfrm>
        </p:spPr>
        <p:txBody>
          <a:bodyPr/>
          <a:lstStyle/>
          <a:p>
            <a:r>
              <a:rPr lang="en-US" dirty="0"/>
              <a:t>John H. Rex, MD</a:t>
            </a:r>
          </a:p>
          <a:p>
            <a:endParaRPr lang="en-US" sz="1800" dirty="0"/>
          </a:p>
          <a:p>
            <a:r>
              <a:rPr lang="en-US" sz="1800" dirty="0"/>
              <a:t>Source: </a:t>
            </a:r>
            <a:r>
              <a:rPr lang="en-US" sz="2000" dirty="0">
                <a:hlinkClick r:id="rId2"/>
              </a:rPr>
              <a:t>https://amr.solutions/pathogens-and-pipelines/</a:t>
            </a:r>
            <a:endParaRPr lang="en-US" sz="2000" dirty="0"/>
          </a:p>
          <a:p>
            <a:r>
              <a:rPr lang="en-US" sz="2000" dirty="0"/>
              <a:t>Last updated: 27 Oct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69013C-A783-46B8-80B7-A51771FFE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77868-BB48-41EE-9777-6CD9F7987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9EFB71-1FA5-4EDD-BC34-C63F699DEBE5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689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07781930"/>
              </p:ext>
            </p:extLst>
          </p:nvPr>
        </p:nvGraphicFramePr>
        <p:xfrm>
          <a:off x="235718" y="43959"/>
          <a:ext cx="11829773" cy="627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2559">
                  <a:extLst>
                    <a:ext uri="{9D8B030D-6E8A-4147-A177-3AD203B41FA5}">
                      <a16:colId xmlns:a16="http://schemas.microsoft.com/office/drawing/2014/main" val="372950879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717959708"/>
                    </a:ext>
                  </a:extLst>
                </a:gridCol>
                <a:gridCol w="1222131">
                  <a:extLst>
                    <a:ext uri="{9D8B030D-6E8A-4147-A177-3AD203B41FA5}">
                      <a16:colId xmlns:a16="http://schemas.microsoft.com/office/drawing/2014/main" val="3841846877"/>
                    </a:ext>
                  </a:extLst>
                </a:gridCol>
                <a:gridCol w="826477">
                  <a:extLst>
                    <a:ext uri="{9D8B030D-6E8A-4147-A177-3AD203B41FA5}">
                      <a16:colId xmlns:a16="http://schemas.microsoft.com/office/drawing/2014/main" val="4014691423"/>
                    </a:ext>
                  </a:extLst>
                </a:gridCol>
                <a:gridCol w="888023">
                  <a:extLst>
                    <a:ext uri="{9D8B030D-6E8A-4147-A177-3AD203B41FA5}">
                      <a16:colId xmlns:a16="http://schemas.microsoft.com/office/drawing/2014/main" val="2020559236"/>
                    </a:ext>
                  </a:extLst>
                </a:gridCol>
                <a:gridCol w="1063869">
                  <a:extLst>
                    <a:ext uri="{9D8B030D-6E8A-4147-A177-3AD203B41FA5}">
                      <a16:colId xmlns:a16="http://schemas.microsoft.com/office/drawing/2014/main" val="1764991465"/>
                    </a:ext>
                  </a:extLst>
                </a:gridCol>
                <a:gridCol w="1327638">
                  <a:extLst>
                    <a:ext uri="{9D8B030D-6E8A-4147-A177-3AD203B41FA5}">
                      <a16:colId xmlns:a16="http://schemas.microsoft.com/office/drawing/2014/main" val="314727916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405854205"/>
                    </a:ext>
                  </a:extLst>
                </a:gridCol>
                <a:gridCol w="653076">
                  <a:extLst>
                    <a:ext uri="{9D8B030D-6E8A-4147-A177-3AD203B41FA5}">
                      <a16:colId xmlns:a16="http://schemas.microsoft.com/office/drawing/2014/main" val="2929967106"/>
                    </a:ext>
                  </a:extLst>
                </a:gridCol>
              </a:tblGrid>
              <a:tr h="23060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(mostly bacterial) Pri. Pathogen Lists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CDC (2026)</a:t>
                      </a: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WHO (2024)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WHO (2017)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India (2021)</a:t>
                      </a:r>
                      <a:r>
                        <a:rPr lang="en-US" sz="1000" b="1" baseline="30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Japan (2021)</a:t>
                      </a: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CDC (2019)</a:t>
                      </a: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CDC (2013)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ESKAPE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(2008-9)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505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Acinetobacter </a:t>
                      </a:r>
                      <a:r>
                        <a:rPr lang="en-US" sz="10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baumannii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, carbapenem-R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Urgent (carbapenem-R)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Critical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Critical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Critical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Pri. 1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Urgent (carbapenem-R)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(MDR)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Yes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261641353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Enterobacterales</a:t>
                      </a:r>
                      <a:r>
                        <a:rPr lang="en-US" sz="100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(</a:t>
                      </a:r>
                      <a:r>
                        <a:rPr lang="en-US" sz="1000" i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Enterobacteriaceae)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, carbapenem-R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Urgent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Critical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Critical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Critical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Pri. 1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Urgent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Urgent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Yes</a:t>
                      </a: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371187852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Enterobacterales</a:t>
                      </a:r>
                      <a:r>
                        <a:rPr lang="en-US" sz="100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(</a:t>
                      </a:r>
                      <a:r>
                        <a:rPr lang="en-US" sz="1000" i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Enterobacteriaceae)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, 3</a:t>
                      </a:r>
                      <a:r>
                        <a:rPr lang="en-US" sz="1000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rd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-gen </a:t>
                      </a:r>
                      <a:r>
                        <a:rPr lang="en-US" sz="10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ceph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-R (ESBL+)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(ESC-RE)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Critical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Critical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Critical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Pri. 1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Serious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Serious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Yes</a:t>
                      </a: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319144237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Pseudomonas aeruginosa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, carbapenem-R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(MDR)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High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Critical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Critical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Pri. 1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(MDR)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(MDR)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Yes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280920949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Enterococcus faecium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, vancomycin-R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(VRE)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High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High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High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Pri. 2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(VRE)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(VRE)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Yes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43772621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Staphylococcus aureus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(MRSA)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High (MRSA)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High (MRSA,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Vanc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-I/R)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High (R to meth, </a:t>
                      </a:r>
                      <a:r>
                        <a:rPr lang="en-US" sz="10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vanc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, </a:t>
                      </a:r>
                      <a:r>
                        <a:rPr lang="en-US" sz="10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dapto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, </a:t>
                      </a:r>
                      <a:r>
                        <a:rPr lang="en-US" sz="10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lzd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Pri. 2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(MRSA &amp; VRSA)</a:t>
                      </a:r>
                      <a:endParaRPr lang="en-US" sz="10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(MRSA)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+mn-cs"/>
                        </a:rPr>
                        <a:t>Serious (MRSA)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+mn-cs"/>
                        </a:rPr>
                        <a:t>Concern (VRSA)</a:t>
                      </a:r>
                    </a:p>
                  </a:txBody>
                  <a:tcPr marL="18288" marR="18288" marT="9144" marB="9144" anchor="ctr">
                    <a:gradFill>
                      <a:gsLst>
                        <a:gs pos="51000">
                          <a:srgbClr val="FFFF00"/>
                        </a:gs>
                        <a:gs pos="50000">
                          <a:srgbClr val="FFC000"/>
                        </a:gs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Yes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414487314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Salmonellae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, (</a:t>
                      </a:r>
                      <a:r>
                        <a:rPr lang="en-US" sz="100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both </a:t>
                      </a:r>
                      <a:r>
                        <a:rPr lang="en-US" sz="100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typhoidal 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&amp; non-typhoidal)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(Drug-R)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High (FQ-R)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High (FQ-R)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High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Pri. 3 (drug-R)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40572903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Neisseria gonorrhoeae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, 3</a:t>
                      </a:r>
                      <a:r>
                        <a:rPr lang="en-US" sz="1000" baseline="30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rd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-gen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ceph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-R, fluoroquinolone-R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Urgent (Drug-R)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High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High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Pri. 1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Urgent (drug</a:t>
                      </a:r>
                      <a:r>
                        <a:rPr lang="en-US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-R</a:t>
                      </a: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)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Urgent (drug</a:t>
                      </a:r>
                      <a:r>
                        <a:rPr lang="en-US" sz="1000" baseline="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-R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)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119172884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Shigella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spp., fluoroquinolone-R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High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Med.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Med.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Pri. 3 (FQ-R)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(drug-R)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257309234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Streptococcus pneumoniae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Med. (Macrolide-R)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Med. (PCN-NS)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Med. (PCN-NS)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Pri. 2 (PCN-NS)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405088805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Haemophilus</a:t>
                      </a: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US" sz="10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influenzae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, ampicillin-R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Watch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6F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Med.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Med.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Med.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Pri. 3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382708414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Group</a:t>
                      </a:r>
                      <a:r>
                        <a:rPr lang="en-US" sz="1000" i="0" baseline="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 A </a:t>
                      </a:r>
                      <a:r>
                        <a:rPr lang="en-US" sz="1000" i="1" baseline="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Streptococcus</a:t>
                      </a:r>
                      <a:endParaRPr lang="en-US" sz="1000" i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Concern (Drug-R)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Med. (Macrolide-R)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Pri. 3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Concern (erythro-R)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Concern (</a:t>
                      </a:r>
                      <a:r>
                        <a:rPr lang="en-US" sz="1000" dirty="0" err="1">
                          <a:effectLst/>
                          <a:latin typeface="+mj-lt"/>
                          <a:ea typeface="Calibri" panose="020F0502020204030204" pitchFamily="34" charset="0"/>
                        </a:rPr>
                        <a:t>eryth</a:t>
                      </a: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362774676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Group B </a:t>
                      </a:r>
                      <a:r>
                        <a:rPr lang="en-US" sz="1000" i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Streptococcus</a:t>
                      </a:r>
                      <a:endParaRPr lang="en-US" sz="1000" i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Concern (</a:t>
                      </a:r>
                      <a:r>
                        <a:rPr lang="en-US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clinda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Med. (PCN-R)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D0D8E8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rgbClr val="D0D8E8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Pri. 3 (</a:t>
                      </a:r>
                      <a:r>
                        <a:rPr lang="en-US" sz="1000" dirty="0" err="1">
                          <a:effectLst/>
                          <a:latin typeface="+mj-lt"/>
                          <a:ea typeface="Calibri" panose="020F0502020204030204" pitchFamily="34" charset="0"/>
                        </a:rPr>
                        <a:t>clinda</a:t>
                      </a: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Concern (</a:t>
                      </a:r>
                      <a:r>
                        <a:rPr lang="en-US" sz="1000" dirty="0" err="1">
                          <a:effectLst/>
                          <a:latin typeface="+mj-lt"/>
                          <a:ea typeface="Calibri" panose="020F0502020204030204" pitchFamily="34" charset="0"/>
                        </a:rPr>
                        <a:t>clinda</a:t>
                      </a: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Concern (</a:t>
                      </a:r>
                      <a:r>
                        <a:rPr lang="en-US" sz="1000" dirty="0" err="1">
                          <a:effectLst/>
                          <a:latin typeface="+mj-lt"/>
                          <a:ea typeface="Calibri" panose="020F0502020204030204" pitchFamily="34" charset="0"/>
                        </a:rPr>
                        <a:t>clinda</a:t>
                      </a: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342418461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Helicobacter pylori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, clarithromycin-R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High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Pri. 3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10073022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Campylobacter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 spp., fluoroquinolone-R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(Drug-R)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High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Pri. 3 (drug-R)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5525366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Staphylococcus, coagulase-neg, Van/</a:t>
                      </a:r>
                      <a:r>
                        <a:rPr lang="en-US" sz="1000" dirty="0" err="1">
                          <a:effectLst/>
                          <a:latin typeface="+mj-lt"/>
                          <a:ea typeface="Calibri" panose="020F0502020204030204" pitchFamily="34" charset="0"/>
                        </a:rPr>
                        <a:t>Lzd</a:t>
                      </a: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-R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Med.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1083452593"/>
                  </a:ext>
                </a:extLst>
              </a:tr>
              <a:tr h="251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i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Neisseria meningitidis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, 3</a:t>
                      </a:r>
                      <a:r>
                        <a:rPr lang="en-US" sz="1000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rd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-gen </a:t>
                      </a:r>
                      <a:r>
                        <a:rPr lang="en-US" sz="10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ceph</a:t>
                      </a:r>
                      <a:r>
                        <a:rPr lang="en-US" sz="10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-R, fluoroquinolone-R</a:t>
                      </a:r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Med.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296052993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Clostridium difficile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Serious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Pri. 2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Urgent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Urgent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 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126405493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M.</a:t>
                      </a:r>
                      <a:r>
                        <a:rPr lang="en-US" sz="1000" i="1" baseline="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 tuberculosis</a:t>
                      </a:r>
                      <a:endParaRPr lang="en-US" sz="1000" i="1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(Drug-R)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Critical (Rifampin-R)</a:t>
                      </a:r>
                      <a:r>
                        <a:rPr lang="en-US" sz="1000" kern="1200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2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Separate</a:t>
                      </a:r>
                      <a:r>
                        <a:rPr lang="en-US" sz="1000" baseline="30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3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Pri. 1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Serious</a:t>
                      </a:r>
                      <a:r>
                        <a:rPr lang="en-US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Serious</a:t>
                      </a:r>
                      <a:r>
                        <a:rPr lang="en-US" sz="1000" baseline="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287682234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Non-tuberculous mycobacteria (NTM)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Watch</a:t>
                      </a:r>
                    </a:p>
                  </a:txBody>
                  <a:tcPr marL="18288" marR="18288" marT="9144" marB="9144" anchor="ctr">
                    <a:solidFill>
                      <a:srgbClr val="F6F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Pri. 1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5268482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Mycoplasma </a:t>
                      </a:r>
                      <a:r>
                        <a:rPr lang="en-US" sz="1000" i="1" dirty="0" err="1">
                          <a:effectLst/>
                          <a:latin typeface="+mj-lt"/>
                          <a:ea typeface="Calibri" panose="020F0502020204030204" pitchFamily="34" charset="0"/>
                        </a:rPr>
                        <a:t>genitalium</a:t>
                      </a:r>
                      <a:endParaRPr lang="en-US" sz="1000" i="1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Watch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6F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Pri. 2 (drug-R)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Watch (drug-R)</a:t>
                      </a:r>
                    </a:p>
                  </a:txBody>
                  <a:tcPr marL="18288" marR="18288" marT="9144" marB="9144" anchor="ctr">
                    <a:solidFill>
                      <a:srgbClr val="F6F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387943402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Bordetella pertussis 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Watch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6F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Watch (drug-R)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6F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28155612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Bacteroides fragilis (MDR)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Pri. 3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2319068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6E9241A-9C8B-4B83-8232-D7DD307E37A0}"/>
              </a:ext>
            </a:extLst>
          </p:cNvPr>
          <p:cNvSpPr txBox="1"/>
          <p:nvPr/>
        </p:nvSpPr>
        <p:spPr>
          <a:xfrm>
            <a:off x="1638762" y="6369941"/>
            <a:ext cx="457739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15888" indent="-115888">
              <a:buFont typeface="+mj-lt"/>
              <a:buAutoNum type="arabicPeriod"/>
            </a:pPr>
            <a:r>
              <a:rPr lang="en-US" sz="800" dirty="0"/>
              <a:t>The Indian PPL sometimes differs slightly from WHO in terms of patterns of qualifying R.</a:t>
            </a:r>
          </a:p>
          <a:p>
            <a:pPr marL="115888" indent="-115888">
              <a:buFont typeface="+mj-lt"/>
              <a:buAutoNum type="arabicPeriod"/>
            </a:pPr>
            <a:r>
              <a:rPr lang="en-US" sz="800" dirty="0"/>
              <a:t>Rifampin-R TB is flagged separately as a Critical Pathogen</a:t>
            </a:r>
          </a:p>
          <a:p>
            <a:pPr marL="115888" indent="-115888">
              <a:buFont typeface="+mj-lt"/>
              <a:buAutoNum type="arabicPeriod"/>
            </a:pPr>
            <a:r>
              <a:rPr lang="en-US" sz="800" dirty="0"/>
              <a:t>TB is flagged in a standalone section as a global Pri. for R&amp;D.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D8E22A-343E-8E64-C115-F228D57029B7}"/>
              </a:ext>
            </a:extLst>
          </p:cNvPr>
          <p:cNvSpPr/>
          <p:nvPr/>
        </p:nvSpPr>
        <p:spPr>
          <a:xfrm>
            <a:off x="6393328" y="6366546"/>
            <a:ext cx="470564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1200" dirty="0"/>
              <a:t>This is the bacterial PPL. Even though some lists have mixed fungi and bacteria, all the fungi are now shown on the fungal PPL page.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EF58A4-85D3-B156-A754-902F5A4E6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829498" y="3330462"/>
            <a:ext cx="5948059" cy="197073"/>
          </a:xfrm>
        </p:spPr>
        <p:txBody>
          <a:bodyPr/>
          <a:lstStyle/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5F344-AE1C-8FC2-ACE3-19B327B0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862CF1-ACDD-4283-8F9E-0813574C4A0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0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994" y="15998"/>
            <a:ext cx="1861937" cy="438972"/>
          </a:xfrm>
        </p:spPr>
        <p:txBody>
          <a:bodyPr/>
          <a:lstStyle/>
          <a:p>
            <a:pPr algn="l"/>
            <a:r>
              <a:rPr lang="en-US" sz="2400" dirty="0"/>
              <a:t>Fungal PPL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681783"/>
              </p:ext>
            </p:extLst>
          </p:nvPr>
        </p:nvGraphicFramePr>
        <p:xfrm>
          <a:off x="1907931" y="551107"/>
          <a:ext cx="9275884" cy="5862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3729508798"/>
                    </a:ext>
                  </a:extLst>
                </a:gridCol>
                <a:gridCol w="1222131">
                  <a:extLst>
                    <a:ext uri="{9D8B030D-6E8A-4147-A177-3AD203B41FA5}">
                      <a16:colId xmlns:a16="http://schemas.microsoft.com/office/drawing/2014/main" val="1775640887"/>
                    </a:ext>
                  </a:extLst>
                </a:gridCol>
                <a:gridCol w="2672861">
                  <a:extLst>
                    <a:ext uri="{9D8B030D-6E8A-4147-A177-3AD203B41FA5}">
                      <a16:colId xmlns:a16="http://schemas.microsoft.com/office/drawing/2014/main" val="2020559236"/>
                    </a:ext>
                  </a:extLst>
                </a:gridCol>
                <a:gridCol w="1046285">
                  <a:extLst>
                    <a:ext uri="{9D8B030D-6E8A-4147-A177-3AD203B41FA5}">
                      <a16:colId xmlns:a16="http://schemas.microsoft.com/office/drawing/2014/main" val="582043985"/>
                    </a:ext>
                  </a:extLst>
                </a:gridCol>
                <a:gridCol w="1134207">
                  <a:extLst>
                    <a:ext uri="{9D8B030D-6E8A-4147-A177-3AD203B41FA5}">
                      <a16:colId xmlns:a16="http://schemas.microsoft.com/office/drawing/2014/main" val="3689808975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405854205"/>
                    </a:ext>
                  </a:extLst>
                </a:gridCol>
              </a:tblGrid>
              <a:tr h="37612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Fungal Pri. Pathogen List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CDC 2026</a:t>
                      </a: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WHO 2022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Japan 2021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CDC (2019)</a:t>
                      </a:r>
                    </a:p>
                  </a:txBody>
                  <a:tcPr marL="68580" marR="68580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CDC (2013)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9144" marB="9144" anchor="ctr"/>
                </a:tc>
                <a:extLst>
                  <a:ext uri="{0D108BD9-81ED-4DB2-BD59-A6C34878D82A}">
                    <a16:rowId xmlns:a16="http://schemas.microsoft.com/office/drawing/2014/main" val="3638505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+mn-cs"/>
                        </a:rPr>
                        <a:t>Cryptococcus neoformans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i="0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Critical</a:t>
                      </a:r>
                      <a:endParaRPr lang="en-US" sz="1100" i="0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i="0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i="0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326837892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Aspergillus fumigatus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Watch (azole-R)</a:t>
                      </a:r>
                    </a:p>
                  </a:txBody>
                  <a:tcPr marL="18288" marR="18288" marT="9144" marB="9144" anchor="ctr">
                    <a:solidFill>
                      <a:srgbClr val="F6F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Critical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Pri. 2 (azole-R)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Watch (azole-R)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6F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extLst>
                  <a:ext uri="{0D108BD9-81ED-4DB2-BD59-A6C34878D82A}">
                    <a16:rowId xmlns:a16="http://schemas.microsoft.com/office/drawing/2014/main" val="2458046060"/>
                  </a:ext>
                </a:extLst>
              </a:tr>
              <a:tr h="274320">
                <a:tc rowSpan="6"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Candida </a:t>
                      </a:r>
                      <a:r>
                        <a:rPr lang="en-US" sz="1100" i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spp. (and related genera)</a:t>
                      </a:r>
                      <a:endParaRPr lang="en-US" sz="1100" i="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Urgent (C. auris)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Critical (C. </a:t>
                      </a:r>
                      <a:r>
                        <a:rPr lang="en-US" sz="1100" dirty="0" err="1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auris</a:t>
                      </a: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)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Pri. 1 (C. auris)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Urgent (C. auris)</a:t>
                      </a:r>
                      <a:endParaRPr lang="en-US" sz="110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(Flu-R)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43650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(Drug-R)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Critical (C. albicans)</a:t>
                      </a:r>
                    </a:p>
                  </a:txBody>
                  <a:tcPr marL="18288" marR="18288" marT="9144" marB="9144" anchor="ctr">
                    <a:solidFill>
                      <a:srgbClr val="FF000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Pri. 2 (Drug-R)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Serious (Flu-R)</a:t>
                      </a: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8724910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i="1" dirty="0">
                        <a:effectLst/>
                        <a:latin typeface="+mj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High (</a:t>
                      </a:r>
                      <a:r>
                        <a:rPr kumimoji="0" lang="en-US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C. tropicalis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)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038806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i="1" dirty="0">
                        <a:effectLst/>
                        <a:latin typeface="+mj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High (</a:t>
                      </a:r>
                      <a:r>
                        <a:rPr kumimoji="0" lang="en-US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C. parapsilosis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)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029719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i="1" dirty="0">
                        <a:effectLst/>
                        <a:latin typeface="+mj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High (</a:t>
                      </a:r>
                      <a:r>
                        <a:rPr lang="en-US" sz="11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Nakaseomyces</a:t>
                      </a:r>
                      <a:r>
                        <a:rPr lang="en-US" sz="11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glabrata; C. glabrata)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88815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i="1" dirty="0">
                        <a:effectLst/>
                        <a:latin typeface="+mj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Med. (</a:t>
                      </a:r>
                      <a:r>
                        <a:rPr lang="en-US" sz="11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Pichia </a:t>
                      </a:r>
                      <a:r>
                        <a:rPr lang="en-US" sz="1100" i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kudriavzeveii</a:t>
                      </a:r>
                      <a:r>
                        <a:rPr lang="en-US" sz="11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; C. krusei)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10426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Histoplasma</a:t>
                      </a: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spp. 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High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01274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Eumycetoma causative agents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High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8497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Mucorales 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High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05168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Fusarium</a:t>
                      </a: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spp.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High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979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Scedosporium</a:t>
                      </a: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spp.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Med.</a:t>
                      </a: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6836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Lomentospora prolificans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Med.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1357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Coccidioides</a:t>
                      </a: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spp.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Med.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21066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Cryptococcus </a:t>
                      </a:r>
                      <a:r>
                        <a:rPr lang="en-US" sz="1100" i="1" dirty="0" err="1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gattii</a:t>
                      </a:r>
                      <a:endParaRPr lang="en-US" sz="1100" i="1" dirty="0">
                        <a:effectLst/>
                        <a:latin typeface="+mj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Med.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46844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Talaromyces marneffei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Med.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81078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Pneumocystis </a:t>
                      </a:r>
                      <a:r>
                        <a:rPr lang="en-US" sz="1100" i="1" dirty="0" err="1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jirovecii</a:t>
                      </a:r>
                      <a:endParaRPr lang="en-US" sz="1100" i="1" dirty="0">
                        <a:effectLst/>
                        <a:latin typeface="+mj-lt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Med.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9439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Paracoccidioides</a:t>
                      </a:r>
                      <a:r>
                        <a:rPr lang="en-US" sz="1100" i="0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 spp.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Calibri" panose="020F0502020204030204" pitchFamily="34" charset="0"/>
                          <a:cs typeface="+mn-cs"/>
                        </a:rPr>
                        <a:t>Med.</a:t>
                      </a: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8873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0" dirty="0">
                          <a:effectLst/>
                          <a:latin typeface="+mj-lt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Dermatophytes</a:t>
                      </a:r>
                    </a:p>
                  </a:txBody>
                  <a:tcPr marL="18288" marR="18288" marT="9144" marB="9144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</a:rPr>
                        <a:t>Watch (Drug-R)</a:t>
                      </a:r>
                    </a:p>
                  </a:txBody>
                  <a:tcPr marL="18288" marR="18288" marT="9144" marB="9144" anchor="ctr">
                    <a:solidFill>
                      <a:srgbClr val="F6F5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18288" marR="18288" marT="9144" marB="9144" anchor="ctr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157111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95B242-A4FE-B249-0384-EEE410E82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7AC850-B0CE-23EE-DA41-8301F37AC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9EFB71-1FA5-4EDD-BC34-C63F699DEBE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852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5261"/>
            <a:ext cx="10972800" cy="638366"/>
          </a:xfrm>
        </p:spPr>
        <p:txBody>
          <a:bodyPr/>
          <a:lstStyle/>
          <a:p>
            <a:r>
              <a:rPr lang="en-US" dirty="0"/>
              <a:t>Sources &amp;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33627"/>
            <a:ext cx="10972800" cy="6057043"/>
          </a:xfrm>
        </p:spPr>
        <p:txBody>
          <a:bodyPr>
            <a:spAutoFit/>
          </a:bodyPr>
          <a:lstStyle/>
          <a:p>
            <a:r>
              <a:rPr lang="en-US" sz="1600" dirty="0"/>
              <a:t>CDC 2026 Threat List</a:t>
            </a:r>
          </a:p>
          <a:p>
            <a:pPr lvl="1"/>
            <a:r>
              <a:rPr lang="en-US" sz="1400" dirty="0">
                <a:hlinkClick r:id="rId2"/>
              </a:rPr>
              <a:t>https://arpsp.cdc.gov/artr/antimicrobial-resistance-threats</a:t>
            </a:r>
            <a:r>
              <a:rPr lang="en-US" sz="1400" dirty="0"/>
              <a:t> </a:t>
            </a:r>
          </a:p>
          <a:p>
            <a:r>
              <a:rPr lang="en-US" sz="1600" dirty="0"/>
              <a:t>WHO 2024 PPL</a:t>
            </a:r>
          </a:p>
          <a:p>
            <a:pPr lvl="1"/>
            <a:r>
              <a:rPr lang="en-US" sz="1400" dirty="0">
                <a:hlinkClick r:id="rId3"/>
              </a:rPr>
              <a:t>https://www.who.int/publications/i/item/9789240093461</a:t>
            </a:r>
            <a:r>
              <a:rPr lang="en-US" sz="1400" dirty="0"/>
              <a:t> </a:t>
            </a:r>
          </a:p>
          <a:p>
            <a:r>
              <a:rPr lang="en-US" sz="1600" dirty="0"/>
              <a:t>WHO 2022 Fungal PPL</a:t>
            </a:r>
          </a:p>
          <a:p>
            <a:pPr lvl="1"/>
            <a:r>
              <a:rPr lang="en-US" sz="1400" dirty="0">
                <a:hlinkClick r:id="rId4"/>
              </a:rPr>
              <a:t>https://www.who.int/publications/i/item/9789240060241</a:t>
            </a:r>
            <a:endParaRPr lang="en-US" sz="1400" dirty="0"/>
          </a:p>
          <a:p>
            <a:r>
              <a:rPr lang="en-US" sz="1600" dirty="0"/>
              <a:t>India 2021 PPL</a:t>
            </a:r>
          </a:p>
          <a:p>
            <a:pPr lvl="1"/>
            <a:r>
              <a:rPr lang="en-US" sz="1400" dirty="0">
                <a:hlinkClick r:id="rId5"/>
              </a:rPr>
              <a:t>http://dbtindia.gov.in/sites/default/files/IPPL_final.pdf</a:t>
            </a:r>
            <a:endParaRPr lang="en-US" sz="1400" dirty="0"/>
          </a:p>
          <a:p>
            <a:r>
              <a:rPr lang="en-US" sz="1600" dirty="0"/>
              <a:t>Japan 2021 PPL (AMED-led)</a:t>
            </a:r>
          </a:p>
          <a:p>
            <a:pPr lvl="1"/>
            <a:r>
              <a:rPr lang="en-US" sz="140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SimSun" panose="02010600030101010101" pitchFamily="2" charset="-122"/>
                <a:cs typeface="SimSun" panose="02010600030101010101" pitchFamily="2" charset="-122"/>
                <a:hlinkClick r:id="rId6"/>
              </a:rPr>
              <a:t>https://id3catalyst.jp/apid/en/list.html</a:t>
            </a:r>
            <a:endParaRPr lang="en-US" sz="1400" u="none" strike="noStrike" dirty="0">
              <a:solidFill>
                <a:srgbClr val="000000"/>
              </a:solidFill>
              <a:effectLst/>
              <a:latin typeface="Aptos" panose="020B000402020202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lvl="1"/>
            <a:r>
              <a:rPr lang="en-US" sz="1400" dirty="0">
                <a:hlinkClick r:id="rId7"/>
              </a:rPr>
              <a:t>https://www.amed.go.jp/program/list/15/01/kansensho_iyaku_houkokusho.html</a:t>
            </a:r>
            <a:r>
              <a:rPr lang="en-US" sz="1400" dirty="0"/>
              <a:t> </a:t>
            </a:r>
          </a:p>
          <a:p>
            <a:r>
              <a:rPr lang="en-US" sz="1600" dirty="0"/>
              <a:t>CDC 2019 Threat List</a:t>
            </a:r>
          </a:p>
          <a:p>
            <a:pPr lvl="1"/>
            <a:r>
              <a:rPr lang="en-US" sz="1400" dirty="0"/>
              <a:t>Downloaded 11 Feb 2020: </a:t>
            </a:r>
            <a:r>
              <a:rPr lang="en-US" sz="1400" dirty="0">
                <a:hlinkClick r:id="rId8"/>
              </a:rPr>
              <a:t>https://www.cdc.gov/drugresistance/pdf/threats-report/2019-ar-threats-report-508.pdf</a:t>
            </a:r>
            <a:endParaRPr lang="en-US" sz="1400" dirty="0"/>
          </a:p>
          <a:p>
            <a:r>
              <a:rPr lang="en-US" sz="1600" dirty="0"/>
              <a:t>WHO 2017 PPL (aka, Pri. Bacterial Pathogens List)</a:t>
            </a:r>
          </a:p>
          <a:p>
            <a:pPr lvl="1"/>
            <a:r>
              <a:rPr lang="en-US" sz="1400" dirty="0"/>
              <a:t>Downloaded 27 Feb 2017 from </a:t>
            </a:r>
            <a:r>
              <a:rPr lang="en-US" sz="1400" dirty="0">
                <a:hlinkClick r:id="rId9"/>
              </a:rPr>
              <a:t>http://www.who.int/medicines/publications/WHO-PPL-Short_Summary_25Feb-ET_NM_WHO.pdf</a:t>
            </a:r>
            <a:endParaRPr lang="en-US" sz="1400" dirty="0"/>
          </a:p>
          <a:p>
            <a:pPr lvl="1"/>
            <a:r>
              <a:rPr lang="en-US" sz="1400" dirty="0"/>
              <a:t>See also Tacconelli et al., Lancet ID, Dec 2017: </a:t>
            </a:r>
            <a:r>
              <a:rPr lang="en-US" sz="1400" dirty="0">
                <a:hlinkClick r:id="rId10"/>
              </a:rPr>
              <a:t>http://www.thelancet.com/journals/laninf/article/PIIS1473-3099(17)30753-3/fulltext</a:t>
            </a:r>
            <a:r>
              <a:rPr lang="en-US" sz="1400" dirty="0"/>
              <a:t> </a:t>
            </a:r>
          </a:p>
          <a:p>
            <a:r>
              <a:rPr lang="en-US" sz="1600" dirty="0"/>
              <a:t>CDC 2013 Threat List</a:t>
            </a:r>
          </a:p>
          <a:p>
            <a:pPr lvl="1"/>
            <a:r>
              <a:rPr lang="en-US" sz="1400" dirty="0"/>
              <a:t>Downloaded 28 Feb 2017 from </a:t>
            </a:r>
            <a:r>
              <a:rPr lang="en-US" sz="1400" dirty="0">
                <a:hlinkClick r:id="rId11"/>
              </a:rPr>
              <a:t>https://www.cdc.gov/drugresistance/pdf/ar-threats-2013-508.pdf</a:t>
            </a:r>
            <a:endParaRPr lang="en-US" sz="1400" dirty="0"/>
          </a:p>
          <a:p>
            <a:r>
              <a:rPr lang="en-US" sz="1600" dirty="0"/>
              <a:t>ESKAPE</a:t>
            </a:r>
          </a:p>
          <a:p>
            <a:pPr lvl="1"/>
            <a:r>
              <a:rPr lang="en-US" sz="1400" dirty="0"/>
              <a:t>Rice LB. Federal funding for the study of antimicrobial resistance in nosocomial pathogens: no ESKAPE. J Infect Dis. 2008;197(8):1079-81.</a:t>
            </a:r>
          </a:p>
          <a:p>
            <a:pPr lvl="1"/>
            <a:r>
              <a:rPr lang="en-US" sz="1400" dirty="0"/>
              <a:t>Boucher HW et al. Bad Bugs, No Drugs: No ESKAPE! An Update from the Infectious Diseases Society of America. Clinical Infectious Diseases. 2009;48(1):1-12.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EFB71-1FA5-4EDD-BC34-C63F699DEBE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33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63E007D-9AFB-40B4-917B-46C9C41B6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703" y="1166879"/>
            <a:ext cx="8291166" cy="42653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1758"/>
            <a:ext cx="8229600" cy="1143000"/>
          </a:xfrm>
        </p:spPr>
        <p:txBody>
          <a:bodyPr/>
          <a:lstStyle/>
          <a:p>
            <a:r>
              <a:rPr lang="en-US" dirty="0"/>
              <a:t>Background: First vs. Best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Rex JH - WHO-PPL,-CDC,-and-ESKAPE-(v4.2-Oct-2026-update).pptx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8EB67-D81A-1C43-9120-54B42C4249C4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97432" y="1620290"/>
            <a:ext cx="45519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Core messages from </a:t>
            </a:r>
            <a:br>
              <a:rPr lang="en-US" dirty="0"/>
            </a:br>
            <a:r>
              <a:rPr lang="en-US" dirty="0"/>
              <a:t>this analysis of the </a:t>
            </a:r>
            <a:br>
              <a:rPr lang="en-US" dirty="0"/>
            </a:br>
            <a:r>
              <a:rPr lang="en-US" dirty="0"/>
              <a:t>27 discrete classes </a:t>
            </a:r>
          </a:p>
          <a:p>
            <a:r>
              <a:rPr lang="en-US" dirty="0"/>
              <a:t>discovered to date: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Of these, 13 classes have one </a:t>
            </a:r>
            <a:br>
              <a:rPr lang="en-US" dirty="0"/>
            </a:br>
            <a:r>
              <a:rPr lang="en-US" dirty="0"/>
              <a:t>drug whereas one class </a:t>
            </a:r>
            <a:br>
              <a:rPr lang="en-US" dirty="0"/>
            </a:br>
            <a:r>
              <a:rPr lang="en-US" dirty="0"/>
              <a:t>(beta-lactams) has 67 drugs.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When more than one in a class, the </a:t>
            </a:r>
            <a:br>
              <a:rPr lang="en-US" dirty="0"/>
            </a:br>
            <a:r>
              <a:rPr lang="en-US" dirty="0"/>
              <a:t>span from first to next (2nd in class) ranges from a few years to decades.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Time from first to last is usually decades.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Summary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Singletons and multi-drug classes occur at similar rates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/>
              <a:t>First-in-class is not necessarily best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97432" y="6227612"/>
            <a:ext cx="763221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25" dirty="0"/>
              <a:t>Data sources: </a:t>
            </a:r>
            <a:r>
              <a:rPr lang="en-US" sz="825" u="sng" dirty="0">
                <a:hlinkClick r:id="rId3"/>
              </a:rPr>
              <a:t>https://en.wikipedia.org/wiki/Timeline_of_antibiotics</a:t>
            </a:r>
            <a:r>
              <a:rPr lang="en-US" sz="825" dirty="0"/>
              <a:t>; Outterson and Rex, Translational Research 2020 (https://doi.org/10.1016/j.trsl.2020.02.006)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5307" y="5519530"/>
            <a:ext cx="3997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Decoding of the more obscure names</a:t>
            </a:r>
          </a:p>
          <a:p>
            <a:r>
              <a:rPr lang="en-US" sz="900" dirty="0"/>
              <a:t>Macrocycle = </a:t>
            </a:r>
            <a:r>
              <a:rPr lang="en-US" sz="900" dirty="0" err="1"/>
              <a:t>Fidaxomycin</a:t>
            </a:r>
            <a:r>
              <a:rPr lang="en-US" sz="900" dirty="0"/>
              <a:t>; </a:t>
            </a:r>
            <a:r>
              <a:rPr lang="en-US" sz="900" dirty="0" err="1"/>
              <a:t>Ansamycin</a:t>
            </a:r>
            <a:r>
              <a:rPr lang="en-US" sz="900" dirty="0"/>
              <a:t> = Rifaximin; </a:t>
            </a:r>
            <a:r>
              <a:rPr lang="en-US" sz="900" dirty="0" err="1"/>
              <a:t>Pseudomonic</a:t>
            </a:r>
            <a:r>
              <a:rPr lang="en-US" sz="900" dirty="0"/>
              <a:t> acid = Mupirocin (topical); </a:t>
            </a:r>
            <a:r>
              <a:rPr lang="en-US" sz="900" dirty="0" err="1"/>
              <a:t>Fusafungin</a:t>
            </a:r>
            <a:r>
              <a:rPr lang="en-US" sz="900" dirty="0"/>
              <a:t> = </a:t>
            </a:r>
            <a:r>
              <a:rPr lang="en-US" sz="900" dirty="0" err="1"/>
              <a:t>fusafungine</a:t>
            </a:r>
            <a:r>
              <a:rPr lang="en-US" sz="900" dirty="0"/>
              <a:t>; Peptides = Gramicidin S</a:t>
            </a:r>
          </a:p>
        </p:txBody>
      </p:sp>
    </p:spTree>
    <p:extLst>
      <p:ext uri="{BB962C8B-B14F-4D97-AF65-F5344CB8AC3E}">
        <p14:creationId xmlns:p14="http://schemas.microsoft.com/office/powerpoint/2010/main" val="144453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C5C26-27B0-4BE6-9BC6-01A307568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 the timeline graphic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B58AA-C29C-4AC3-B974-C8A7BDB5E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Rex JH - WHO-PPL,-CDC,-and-ESKAPE-(v4.2-Oct-2026-update).pptx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CB72D2-4B0D-43B7-84A9-C0196B783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9EFB71-1FA5-4EDD-BC34-C63F699DEBE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5C5BF0-4300-44B7-9929-8C1DCE729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591" y="1417638"/>
            <a:ext cx="8896819" cy="457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79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dvent_LifeSciences_V01">
  <a:themeElements>
    <a:clrScheme name="Advent Colours">
      <a:dk1>
        <a:srgbClr val="A1A4A3"/>
      </a:dk1>
      <a:lt1>
        <a:srgbClr val="000000"/>
      </a:lt1>
      <a:dk2>
        <a:srgbClr val="5BA527"/>
      </a:dk2>
      <a:lt2>
        <a:srgbClr val="0071B6"/>
      </a:lt2>
      <a:accent1>
        <a:srgbClr val="0000FF"/>
      </a:accent1>
      <a:accent2>
        <a:srgbClr val="FF9F20"/>
      </a:accent2>
      <a:accent3>
        <a:srgbClr val="D52726"/>
      </a:accent3>
      <a:accent4>
        <a:srgbClr val="7E2B72"/>
      </a:accent4>
      <a:accent5>
        <a:srgbClr val="FFFF2A"/>
      </a:accent5>
      <a:accent6>
        <a:srgbClr val="006760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AEDA6E"/>
        </a:solidFill>
        <a:ln>
          <a:noFill/>
        </a:ln>
      </a:spPr>
      <a:bodyPr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Accent 7">
      <a:srgbClr val="F27D00"/>
    </a:custClr>
    <a:custClr name="Accent 8">
      <a:srgbClr val="1F497D"/>
    </a:custClr>
  </a:custClr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1354</Words>
  <Application>Microsoft Office PowerPoint</Application>
  <PresentationFormat>Widescreen</PresentationFormat>
  <Paragraphs>275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Wingdings</vt:lpstr>
      <vt:lpstr>Office Theme</vt:lpstr>
      <vt:lpstr>Advent_LifeSciences_V01</vt:lpstr>
      <vt:lpstr>Summary of WHO PPL, CDC, Indian, Japanese, and ESKAPE pathogen lists</vt:lpstr>
      <vt:lpstr>PowerPoint Presentation</vt:lpstr>
      <vt:lpstr>Fungal PPL</vt:lpstr>
      <vt:lpstr>Sources &amp; References</vt:lpstr>
      <vt:lpstr>Background: First vs. Best</vt:lpstr>
      <vt:lpstr>Just the timeline graphic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2017-02-28T13:03:03Z</dcterms:created>
  <dcterms:modified xsi:type="dcterms:W3CDTF">2026-10-27T22:22:55Z</dcterms:modified>
</cp:coreProperties>
</file>